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B7271-B951-4A36-9ECD-E800D32216D6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12DA7-169A-4DE6-8451-F761D4306A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39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12DA7-169A-4DE6-8451-F761D4306AB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5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12DA7-169A-4DE6-8451-F761D4306AB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563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12DA7-169A-4DE6-8451-F761D4306AB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3488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12DA7-169A-4DE6-8451-F761D4306AB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870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12DA7-169A-4DE6-8451-F761D4306AB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856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12DA7-169A-4DE6-8451-F761D4306AB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332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12DA7-169A-4DE6-8451-F761D4306AB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879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12DA7-169A-4DE6-8451-F761D4306AB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316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9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13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28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76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50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38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98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3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242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98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11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CF75-E076-4EE8-AB5B-1C07DE2326ED}" type="datetimeFigureOut">
              <a:rPr lang="zh-TW" altLang="en-US" smtClean="0"/>
              <a:t>2020/9/3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9D979-D35C-4544-B58C-EE41ECC6D5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51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zh-TW" altLang="en-US" dirty="0"/>
            </a:br>
            <a:r>
              <a:rPr lang="en-CA" altLang="zh-TW" dirty="0"/>
              <a:t>2020 Intermediate Hydraulics</a:t>
            </a:r>
            <a:br>
              <a:rPr lang="en-CA" altLang="zh-TW" dirty="0"/>
            </a:br>
            <a:r>
              <a:rPr lang="en-CA" altLang="zh-TW" dirty="0"/>
              <a:t>Part 1: Open Channel Hydraulics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22531" name="副標題 2"/>
          <p:cNvSpPr>
            <a:spLocks noGrp="1"/>
          </p:cNvSpPr>
          <p:nvPr>
            <p:ph type="subTitle" idx="1"/>
          </p:nvPr>
        </p:nvSpPr>
        <p:spPr>
          <a:xfrm>
            <a:off x="1523999" y="3924767"/>
            <a:ext cx="9359153" cy="213537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3600" dirty="0"/>
              <a:t>Course objectives and layouts</a:t>
            </a:r>
          </a:p>
          <a:p>
            <a:r>
              <a:rPr lang="en-CA" altLang="zh-TW" sz="3600" dirty="0"/>
              <a:t>Sept.</a:t>
            </a:r>
            <a:r>
              <a:rPr lang="en-CA" altLang="zh-TW" sz="3600"/>
              <a:t>07-Nov.9</a:t>
            </a:r>
            <a:endParaRPr lang="en-CA" altLang="zh-TW" sz="3600" dirty="0"/>
          </a:p>
          <a:p>
            <a:endParaRPr lang="en-CA" altLang="zh-TW" sz="3600" dirty="0"/>
          </a:p>
          <a:p>
            <a:r>
              <a:rPr lang="en-CA" altLang="zh-TW" sz="3600" dirty="0"/>
              <a:t>Instructor: Prof. Chan Ji Lai (</a:t>
            </a:r>
            <a:r>
              <a:rPr lang="zh-TW" altLang="en-US" sz="3600" dirty="0"/>
              <a:t>賴泉基</a:t>
            </a:r>
            <a:r>
              <a:rPr lang="en-US" altLang="zh-TW" sz="3600" dirty="0"/>
              <a:t>)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4953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Course objectives</a:t>
            </a:r>
            <a:endParaRPr lang="zh-TW" altLang="en-US"/>
          </a:p>
        </p:txBody>
      </p:sp>
      <p:sp>
        <p:nvSpPr>
          <p:cNvPr id="23555" name="內容版面配置區 3"/>
          <p:cNvSpPr>
            <a:spLocks noGrp="1"/>
          </p:cNvSpPr>
          <p:nvPr>
            <p:ph idx="1"/>
          </p:nvPr>
        </p:nvSpPr>
        <p:spPr>
          <a:xfrm>
            <a:off x="1461247" y="1922929"/>
            <a:ext cx="8229600" cy="1550168"/>
          </a:xfrm>
        </p:spPr>
        <p:txBody>
          <a:bodyPr>
            <a:spAutoFit/>
          </a:bodyPr>
          <a:lstStyle/>
          <a:p>
            <a:r>
              <a:rPr lang="en-US" altLang="zh-TW" sz="2400" dirty="0"/>
              <a:t>Understanding theory of open channel flows of various spatial and time scales.</a:t>
            </a:r>
          </a:p>
          <a:p>
            <a:r>
              <a:rPr lang="en-US" altLang="zh-TW" sz="2400" dirty="0"/>
              <a:t>Creating abilities of using the theory for designing practical projects related to open channel hydraulics. </a:t>
            </a:r>
          </a:p>
        </p:txBody>
      </p:sp>
    </p:spTree>
    <p:extLst>
      <p:ext uri="{BB962C8B-B14F-4D97-AF65-F5344CB8AC3E}">
        <p14:creationId xmlns:p14="http://schemas.microsoft.com/office/powerpoint/2010/main" val="125910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Course layouts </a:t>
            </a:r>
            <a:endParaRPr lang="zh-TW" altLang="en-US"/>
          </a:p>
        </p:txBody>
      </p:sp>
      <p:sp>
        <p:nvSpPr>
          <p:cNvPr id="23555" name="內容版面配置區 1"/>
          <p:cNvSpPr>
            <a:spLocks noGrp="1"/>
          </p:cNvSpPr>
          <p:nvPr>
            <p:ph idx="1"/>
          </p:nvPr>
        </p:nvSpPr>
        <p:spPr>
          <a:xfrm>
            <a:off x="1632697" y="1690688"/>
            <a:ext cx="8712574" cy="46563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defRPr/>
            </a:pPr>
            <a:r>
              <a:rPr lang="en-US" altLang="zh-TW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TW" sz="32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altLang="zh-TW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week(09/07/2020)</a:t>
            </a:r>
          </a:p>
          <a:p>
            <a:pPr>
              <a:lnSpc>
                <a:spcPct val="115000"/>
              </a:lnSpc>
              <a:spcBef>
                <a:spcPts val="600"/>
              </a:spcBef>
              <a:defRPr/>
            </a:pPr>
            <a:endParaRPr lang="en-US" altLang="zh-TW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defRPr/>
            </a:pPr>
            <a:r>
              <a:rPr lang="en-CA" altLang="zh-TW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Course introduction</a:t>
            </a:r>
            <a:endParaRPr lang="en-US" altLang="zh-TW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defRPr/>
            </a:pPr>
            <a:r>
              <a:rPr lang="en-US" altLang="zh-TW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Reviewing fundamentals of open channel hydraulics; model and governing equations</a:t>
            </a:r>
          </a:p>
          <a:p>
            <a:pPr marL="841375" lvl="1" indent="-514350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zh-TW" sz="3100" dirty="0">
                <a:latin typeface="Calibri" panose="020F0502020204030204" pitchFamily="34" charset="0"/>
                <a:cs typeface="Times New Roman" panose="02020603050405020304" pitchFamily="18" charset="0"/>
              </a:rPr>
              <a:t>Geometry and coordinates</a:t>
            </a:r>
          </a:p>
          <a:p>
            <a:pPr marL="841375" lvl="1" indent="-514350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zh-TW" sz="3100" dirty="0">
                <a:latin typeface="Calibri" panose="020F0502020204030204" pitchFamily="34" charset="0"/>
                <a:cs typeface="Times New Roman" panose="02020603050405020304" pitchFamily="18" charset="0"/>
              </a:rPr>
              <a:t>Classification of open channel flows, and scales,</a:t>
            </a:r>
          </a:p>
          <a:p>
            <a:pPr marL="841375" lvl="1" indent="-514350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zh-TW" sz="3100" dirty="0">
                <a:latin typeface="Calibri" panose="020F0502020204030204" pitchFamily="34" charset="0"/>
                <a:cs typeface="Times New Roman" panose="02020603050405020304" pitchFamily="18" charset="0"/>
              </a:rPr>
              <a:t>Some discussions on 1d, 2d, and 3d modelling and the governing equations,</a:t>
            </a:r>
          </a:p>
          <a:p>
            <a:pPr marL="841375" lvl="1" indent="-514350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zh-TW" sz="3100" dirty="0">
                <a:latin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altLang="zh-TW" sz="3100" dirty="0"/>
              <a:t>niform flow</a:t>
            </a:r>
            <a:r>
              <a:rPr lang="en-US" altLang="zh-TW" sz="3100" dirty="0">
                <a:latin typeface="Calibri" panose="020F0502020204030204" pitchFamily="34" charset="0"/>
                <a:cs typeface="Times New Roman" panose="02020603050405020304" pitchFamily="18" charset="0"/>
              </a:rPr>
              <a:t> calculation</a:t>
            </a:r>
          </a:p>
          <a:p>
            <a:pPr marL="327025" lvl="1" indent="0">
              <a:lnSpc>
                <a:spcPct val="115000"/>
              </a:lnSpc>
              <a:spcBef>
                <a:spcPts val="600"/>
              </a:spcBef>
              <a:buNone/>
              <a:defRPr/>
            </a:pPr>
            <a:r>
              <a:rPr lang="en-US" altLang="zh-TW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12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Course layouts </a:t>
            </a:r>
            <a:endParaRPr lang="zh-TW" altLang="en-US"/>
          </a:p>
        </p:txBody>
      </p:sp>
      <p:sp>
        <p:nvSpPr>
          <p:cNvPr id="24579" name="內容版面配置區 1"/>
          <p:cNvSpPr>
            <a:spLocks noGrp="1"/>
          </p:cNvSpPr>
          <p:nvPr>
            <p:ph idx="1"/>
          </p:nvPr>
        </p:nvSpPr>
        <p:spPr>
          <a:xfrm>
            <a:off x="1490009" y="1690688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2-3</a:t>
            </a:r>
            <a:r>
              <a:rPr lang="en-US" altLang="zh-TW" baseline="30000" dirty="0"/>
              <a:t>th</a:t>
            </a:r>
            <a:r>
              <a:rPr lang="en-US" altLang="zh-TW" dirty="0"/>
              <a:t> week: 9/14;9/21</a:t>
            </a:r>
          </a:p>
          <a:p>
            <a:pPr>
              <a:defRPr/>
            </a:pPr>
            <a:endParaRPr lang="en-US" altLang="zh-TW" dirty="0"/>
          </a:p>
          <a:p>
            <a:pPr marL="0" indent="0">
              <a:buNone/>
              <a:defRPr/>
            </a:pPr>
            <a:r>
              <a:rPr lang="en-US" altLang="zh-TW" dirty="0"/>
              <a:t>Uniform flow, Gradually Varied flow(GVF) computation, and channel design.</a:t>
            </a:r>
            <a:endParaRPr lang="zh-TW" altLang="zh-TW" dirty="0"/>
          </a:p>
          <a:p>
            <a:pPr marL="784225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zh-TW" dirty="0"/>
              <a:t>Steady uniform flow.</a:t>
            </a:r>
          </a:p>
          <a:p>
            <a:pPr marL="784225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zh-TW" dirty="0"/>
              <a:t>Specific energy, specific momentum and control sections.</a:t>
            </a:r>
          </a:p>
          <a:p>
            <a:pPr marL="784225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zh-TW" dirty="0"/>
              <a:t>Governing equation and GVF profile classification.</a:t>
            </a:r>
          </a:p>
          <a:p>
            <a:pPr marL="784225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zh-TW" dirty="0"/>
              <a:t>GVF sketching.</a:t>
            </a:r>
          </a:p>
          <a:p>
            <a:pPr marL="784225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zh-TW" dirty="0"/>
              <a:t>Computation of GVF: directed and standard step methods.</a:t>
            </a:r>
          </a:p>
          <a:p>
            <a:pPr marL="784225" lvl="1" indent="-457200">
              <a:buFont typeface="Wingdings" panose="05000000000000000000" pitchFamily="2" charset="2"/>
              <a:buAutoNum type="arabicPeriod"/>
              <a:defRPr/>
            </a:pPr>
            <a:r>
              <a:rPr lang="en-US" altLang="zh-TW" dirty="0"/>
              <a:t>GVF flow by numerical methods.</a:t>
            </a:r>
            <a:endParaRPr lang="zh-TW" altLang="zh-TW" dirty="0"/>
          </a:p>
          <a:p>
            <a:pPr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630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Course layouts </a:t>
            </a:r>
            <a:endParaRPr lang="zh-TW" altLang="en-US"/>
          </a:p>
        </p:txBody>
      </p:sp>
      <p:sp>
        <p:nvSpPr>
          <p:cNvPr id="25603" name="內容版面配置區 1"/>
          <p:cNvSpPr>
            <a:spLocks noGrp="1"/>
          </p:cNvSpPr>
          <p:nvPr>
            <p:ph idx="1"/>
          </p:nvPr>
        </p:nvSpPr>
        <p:spPr>
          <a:xfrm>
            <a:off x="1184460" y="1690689"/>
            <a:ext cx="9734551" cy="451288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defRPr/>
            </a:pP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zh-TW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 – 7</a:t>
            </a:r>
            <a:r>
              <a:rPr lang="en-US" altLang="zh-TW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th </a:t>
            </a: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week: 9/28;10/05;10/12;10/19</a:t>
            </a:r>
            <a:endParaRPr lang="en-US" altLang="zh-TW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buNone/>
              <a:defRPr/>
            </a:pP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Unsteady flow : Basics and Method of characteristics MOC with computations.</a:t>
            </a: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  <a:buFont typeface="Garamond" panose="02020404030301010803" pitchFamily="18" charset="0"/>
              <a:buAutoNum type="arabicPeriod"/>
              <a:defRPr/>
            </a:pPr>
            <a:r>
              <a:rPr lang="zh-TW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Propagation of disturbances and the moving control.</a:t>
            </a:r>
          </a:p>
          <a:p>
            <a:pPr lvl="1">
              <a:lnSpc>
                <a:spcPct val="115000"/>
              </a:lnSpc>
              <a:spcBef>
                <a:spcPts val="600"/>
              </a:spcBef>
              <a:buFont typeface="Garamond" panose="02020404030301010803" pitchFamily="18" charset="0"/>
              <a:buAutoNum type="arabicPeriod"/>
              <a:defRPr/>
            </a:pPr>
            <a:r>
              <a:rPr lang="zh-TW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From governing equation to equation of characteristics.</a:t>
            </a:r>
          </a:p>
          <a:p>
            <a:pPr lvl="1">
              <a:lnSpc>
                <a:spcPct val="115000"/>
              </a:lnSpc>
              <a:spcBef>
                <a:spcPts val="600"/>
              </a:spcBef>
              <a:buFont typeface="Garamond" panose="02020404030301010803" pitchFamily="18" charset="0"/>
              <a:buAutoNum type="arabicPeriod"/>
              <a:defRPr/>
            </a:pP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 Properties, examples of MOC.</a:t>
            </a:r>
          </a:p>
          <a:p>
            <a:pPr lvl="1">
              <a:lnSpc>
                <a:spcPct val="115000"/>
              </a:lnSpc>
              <a:spcBef>
                <a:spcPts val="600"/>
              </a:spcBef>
              <a:buFont typeface="Garamond" panose="02020404030301010803" pitchFamily="18" charset="0"/>
              <a:buAutoNum type="arabicPeriod"/>
              <a:defRPr/>
            </a:pP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 MOC examples; Dam break problems using MOC.</a:t>
            </a:r>
          </a:p>
          <a:p>
            <a:pPr lvl="1">
              <a:lnSpc>
                <a:spcPct val="115000"/>
              </a:lnSpc>
              <a:spcBef>
                <a:spcPts val="600"/>
              </a:spcBef>
              <a:buFont typeface="Garamond" panose="02020404030301010803" pitchFamily="18" charset="0"/>
              <a:buAutoNum type="arabicPeriod"/>
              <a:defRPr/>
            </a:pP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 Numerical MOC.;MOC tutorial</a:t>
            </a:r>
            <a:endParaRPr lang="zh-TW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869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Course layout</a:t>
            </a:r>
            <a:endParaRPr lang="zh-TW" altLang="en-US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>
          <a:xfrm>
            <a:off x="1469049" y="1690688"/>
            <a:ext cx="8768645" cy="36702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dirty="0"/>
              <a:t>8</a:t>
            </a:r>
            <a:r>
              <a:rPr lang="en-US" altLang="zh-TW" sz="3600" baseline="30000" dirty="0"/>
              <a:t>th</a:t>
            </a:r>
            <a:r>
              <a:rPr lang="en-US" altLang="zh-TW" dirty="0"/>
              <a:t> week: 10/26</a:t>
            </a:r>
          </a:p>
          <a:p>
            <a:pPr>
              <a:defRPr/>
            </a:pPr>
            <a:endParaRPr lang="en-US" altLang="zh-TW" dirty="0"/>
          </a:p>
          <a:p>
            <a:pPr marL="0" indent="0">
              <a:buNone/>
              <a:defRPr/>
            </a:pPr>
            <a:r>
              <a:rPr lang="en-US" altLang="zh-TW" dirty="0"/>
              <a:t>     SVF Spatially varied flow and special topics</a:t>
            </a:r>
          </a:p>
          <a:p>
            <a:pPr marL="457200" lvl="1" indent="0">
              <a:buNone/>
              <a:defRPr/>
            </a:pPr>
            <a:r>
              <a:rPr lang="en-US" altLang="zh-TW" dirty="0"/>
              <a:t>1. Governing equation and water surface profile sketching</a:t>
            </a:r>
          </a:p>
          <a:p>
            <a:pPr marL="457200" lvl="1" indent="0">
              <a:buNone/>
              <a:defRPr/>
            </a:pPr>
            <a:r>
              <a:rPr lang="en-US" altLang="zh-TW" dirty="0"/>
              <a:t>2. Calculation of SVF.</a:t>
            </a:r>
          </a:p>
          <a:p>
            <a:pPr marL="457200" lvl="1" indent="0">
              <a:buNone/>
              <a:defRPr/>
            </a:pPr>
            <a:r>
              <a:rPr lang="en-US" altLang="zh-TW" dirty="0"/>
              <a:t>3. Some discussion on special topics – the non-hydrostatic pressure flows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27652" name="矩形 1"/>
          <p:cNvSpPr>
            <a:spLocks noChangeArrowheads="1"/>
          </p:cNvSpPr>
          <p:nvPr/>
        </p:nvSpPr>
        <p:spPr bwMode="auto">
          <a:xfrm>
            <a:off x="2015192" y="5512922"/>
            <a:ext cx="54856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 dirty="0"/>
              <a:t> </a:t>
            </a:r>
            <a:r>
              <a:rPr lang="en-US" altLang="zh-TW" sz="3200" b="1" dirty="0">
                <a:solidFill>
                  <a:srgbClr val="FF0000"/>
                </a:solidFill>
              </a:rPr>
              <a:t>Final Exam: 11/02(or 10/29)</a:t>
            </a:r>
          </a:p>
        </p:txBody>
      </p:sp>
    </p:spTree>
    <p:extLst>
      <p:ext uri="{BB962C8B-B14F-4D97-AF65-F5344CB8AC3E}">
        <p14:creationId xmlns:p14="http://schemas.microsoft.com/office/powerpoint/2010/main" val="374723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Course note and Referencing books</a:t>
            </a:r>
            <a:endParaRPr lang="zh-TW" altLang="en-US"/>
          </a:p>
        </p:txBody>
      </p:sp>
      <p:sp>
        <p:nvSpPr>
          <p:cNvPr id="41987" name="內容版面配置區 2"/>
          <p:cNvSpPr>
            <a:spLocks noGrp="1"/>
          </p:cNvSpPr>
          <p:nvPr>
            <p:ph idx="1"/>
          </p:nvPr>
        </p:nvSpPr>
        <p:spPr>
          <a:xfrm>
            <a:off x="1981201" y="1600201"/>
            <a:ext cx="5699125" cy="45307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b="1" dirty="0"/>
              <a:t>Text book</a:t>
            </a:r>
          </a:p>
          <a:p>
            <a:pPr>
              <a:defRPr/>
            </a:pPr>
            <a:r>
              <a:rPr lang="en-US" altLang="zh-TW" sz="2400" b="1" dirty="0" err="1">
                <a:solidFill>
                  <a:srgbClr val="FF0000"/>
                </a:solidFill>
              </a:rPr>
              <a:t>Subhash</a:t>
            </a:r>
            <a:r>
              <a:rPr lang="en-US" altLang="zh-TW" sz="2400" b="1" dirty="0">
                <a:solidFill>
                  <a:srgbClr val="FF0000"/>
                </a:solidFill>
              </a:rPr>
              <a:t> C. Jain, Open-Channel Flow, </a:t>
            </a:r>
            <a:r>
              <a:rPr lang="en-US" altLang="zh-TW" sz="2400" b="1" dirty="0" err="1">
                <a:solidFill>
                  <a:srgbClr val="FF0000"/>
                </a:solidFill>
              </a:rPr>
              <a:t>Wiley&amp;Son</a:t>
            </a:r>
            <a:r>
              <a:rPr lang="en-US" altLang="zh-TW" sz="2400" b="1" dirty="0">
                <a:solidFill>
                  <a:srgbClr val="FF0000"/>
                </a:solidFill>
              </a:rPr>
              <a:t>, 2001</a:t>
            </a:r>
          </a:p>
          <a:p>
            <a:pPr marL="0" indent="0">
              <a:buNone/>
              <a:defRPr/>
            </a:pPr>
            <a:r>
              <a:rPr lang="en-US" altLang="zh-TW" sz="1400" b="1" dirty="0">
                <a:solidFill>
                  <a:srgbClr val="FF0000"/>
                </a:solidFill>
              </a:rPr>
              <a:t>        (see sample pdf file, not to be distributed)</a:t>
            </a:r>
          </a:p>
          <a:p>
            <a:pPr>
              <a:defRPr/>
            </a:pPr>
            <a:endParaRPr lang="en-US" altLang="zh-TW" sz="2400" b="1" dirty="0"/>
          </a:p>
          <a:p>
            <a:pPr>
              <a:defRPr/>
            </a:pPr>
            <a:r>
              <a:rPr lang="en-US" altLang="zh-TW" sz="2400" b="1" dirty="0"/>
              <a:t>Reference books:</a:t>
            </a:r>
          </a:p>
          <a:p>
            <a:pPr>
              <a:defRPr/>
            </a:pPr>
            <a:endParaRPr lang="en-US" altLang="zh-TW" sz="2400" b="1" dirty="0"/>
          </a:p>
          <a:p>
            <a:pPr>
              <a:defRPr/>
            </a:pPr>
            <a:r>
              <a:rPr lang="en-US" altLang="zh-TW" sz="2000" dirty="0"/>
              <a:t>Sturm, Terry W.  Open channel hydraulics, McGraw-Hill,2001</a:t>
            </a:r>
          </a:p>
          <a:p>
            <a:pPr>
              <a:defRPr/>
            </a:pPr>
            <a:endParaRPr lang="en-US" altLang="zh-TW" sz="2000" dirty="0"/>
          </a:p>
          <a:p>
            <a:pPr>
              <a:defRPr/>
            </a:pPr>
            <a:r>
              <a:rPr lang="en-US" altLang="zh-TW" sz="2000" dirty="0"/>
              <a:t>Chaudhry, M.H., Open channel flow Springer Science,2ed,2008</a:t>
            </a:r>
            <a:endParaRPr lang="zh-TW" altLang="zh-TW" sz="2000" dirty="0"/>
          </a:p>
          <a:p>
            <a:pPr>
              <a:defRPr/>
            </a:pPr>
            <a:endParaRPr lang="zh-TW" altLang="en-US" dirty="0"/>
          </a:p>
        </p:txBody>
      </p:sp>
      <p:pic>
        <p:nvPicPr>
          <p:cNvPr id="28676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1762126"/>
            <a:ext cx="2649538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21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Learning Evaluation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333625"/>
          </a:xfrm>
        </p:spPr>
        <p:txBody>
          <a:bodyPr/>
          <a:lstStyle/>
          <a:p>
            <a:pPr>
              <a:defRPr/>
            </a:pPr>
            <a:r>
              <a:rPr lang="en-US" altLang="zh-TW" sz="3200" kern="100" dirty="0">
                <a:latin typeface="Times New Roman"/>
                <a:ea typeface="標楷體"/>
              </a:rPr>
              <a:t>One assigned project 25%  ; -cooperative projects</a:t>
            </a:r>
          </a:p>
          <a:p>
            <a:pPr>
              <a:defRPr/>
            </a:pPr>
            <a:r>
              <a:rPr lang="en-US" altLang="zh-TW" sz="3200" kern="100" dirty="0">
                <a:latin typeface="Times New Roman"/>
                <a:ea typeface="標楷體"/>
              </a:rPr>
              <a:t>Course participation: 15%</a:t>
            </a:r>
          </a:p>
          <a:p>
            <a:pPr>
              <a:defRPr/>
            </a:pPr>
            <a:r>
              <a:rPr lang="en-US" altLang="zh-TW" sz="3200" kern="100" dirty="0">
                <a:latin typeface="Times New Roman"/>
                <a:ea typeface="標楷體"/>
              </a:rPr>
              <a:t>Term examination 60%</a:t>
            </a:r>
            <a:endParaRPr lang="zh-TW" altLang="en-US" dirty="0"/>
          </a:p>
        </p:txBody>
      </p:sp>
      <p:sp>
        <p:nvSpPr>
          <p:cNvPr id="29700" name="文字方塊 1"/>
          <p:cNvSpPr txBox="1">
            <a:spLocks noChangeArrowheads="1"/>
          </p:cNvSpPr>
          <p:nvPr/>
        </p:nvSpPr>
        <p:spPr bwMode="auto">
          <a:xfrm>
            <a:off x="3503614" y="4437064"/>
            <a:ext cx="583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Open channel flow is the first part of the intermediate hydraulics course, and is accounted for 50% of the total learning score. 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2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398</Words>
  <Application>Microsoft Office PowerPoint</Application>
  <PresentationFormat>寬螢幕</PresentationFormat>
  <Paragraphs>67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Garamond</vt:lpstr>
      <vt:lpstr>Times New Roman</vt:lpstr>
      <vt:lpstr>Wingdings</vt:lpstr>
      <vt:lpstr>Office 佈景主題</vt:lpstr>
      <vt:lpstr> 2020 Intermediate Hydraulics Part 1: Open Channel Hydraulics </vt:lpstr>
      <vt:lpstr>Course objectives</vt:lpstr>
      <vt:lpstr>Course layouts </vt:lpstr>
      <vt:lpstr>Course layouts </vt:lpstr>
      <vt:lpstr>Course layouts </vt:lpstr>
      <vt:lpstr>Course layout</vt:lpstr>
      <vt:lpstr>Course note and Referencing books</vt:lpstr>
      <vt:lpstr>Learning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Intermediate Hydraulics Part 1: Open Channel Hydraulics</dc:title>
  <dc:creator>John</dc:creator>
  <cp:lastModifiedBy>CLai</cp:lastModifiedBy>
  <cp:revision>11</cp:revision>
  <dcterms:created xsi:type="dcterms:W3CDTF">2019-07-08T19:37:29Z</dcterms:created>
  <dcterms:modified xsi:type="dcterms:W3CDTF">2020-09-03T01:57:12Z</dcterms:modified>
</cp:coreProperties>
</file>