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60" r:id="rId3"/>
    <p:sldId id="261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79515" autoAdjust="0"/>
  </p:normalViewPr>
  <p:slideViewPr>
    <p:cSldViewPr snapToGrid="0">
      <p:cViewPr varScale="1">
        <p:scale>
          <a:sx n="88" d="100"/>
          <a:sy n="88" d="100"/>
        </p:scale>
        <p:origin x="139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7B4931-8394-4AFC-AAF1-C4F5303430D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3BFAC2-ADF2-499A-BC20-FB7C8A93C0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8547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3BFAC2-ADF2-499A-BC20-FB7C8A93C0A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1616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3BFAC2-ADF2-499A-BC20-FB7C8A93C0A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9092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58C525-F1DD-9D5E-1D18-1DB1D41A1C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0C1772-B710-D2FB-E5E5-26DD272293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5E031F-2618-F8FA-B2FC-9580FAC0DA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5D540-892D-4C8C-A5DF-CC0B7965B1F1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8C47F4-983D-B3D9-B34B-46F1503BA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A10A19-4A33-1D59-DB58-63A3DB891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248BE-11C1-48E7-98E5-ACE66C37F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848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0B312E-9982-88AA-E3A2-8109B82FB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2B862B-040C-110D-880D-7839A0473A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BBBC2D-4703-99CE-C6C6-B64FF3BC2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5D540-892D-4C8C-A5DF-CC0B7965B1F1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D3CDE-6CFA-82B3-A733-EFFBB836D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A04235-6DC2-5216-3D53-39A5181D1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248BE-11C1-48E7-98E5-ACE66C37F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016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42F8AE4-BF5B-00EB-6AFE-D06A6F25434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ECC58F-D90D-61AD-B84C-0136B79B46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204B7B-3DA2-14F4-88E7-2FD33B67E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5D540-892D-4C8C-A5DF-CC0B7965B1F1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016995-58D5-3A05-6FAA-7A3F2F3FC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82D0E3-A2B1-AE3B-3165-5E385A2B4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248BE-11C1-48E7-98E5-ACE66C37F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069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0B03D1-7685-DC1A-88B9-B9233C99CB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4926E0-F642-7458-B0E2-BAF77729A8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E5B9EC-99F3-86A4-C28B-BF2ADB5EE0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5D540-892D-4C8C-A5DF-CC0B7965B1F1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79CE5C-150C-22BB-969D-017F6C780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313559-46F6-C813-14F0-E6AE9B26C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248BE-11C1-48E7-98E5-ACE66C37F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303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A2A224-FEE5-BFD2-48B2-41463FD603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E5DCA5-30DF-7077-A8E1-516017A755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385A40-2F6C-C05D-9EE2-B26C825E90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5D540-892D-4C8C-A5DF-CC0B7965B1F1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1EB604-8892-90F9-479E-24C5757E4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29059E-A599-8DC2-3181-89403775C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248BE-11C1-48E7-98E5-ACE66C37F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593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AAC2EA-DFC9-00E0-1D73-133E012783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EA028A-722B-538F-37FD-BBEC75DCEF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4A49AA-B11B-8C50-35C1-658CE1A7A2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343D33-245E-D1F2-771D-242845430C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5D540-892D-4C8C-A5DF-CC0B7965B1F1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9A11EC-8499-9E14-1248-6D7B7F044E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28BAC4-6A6F-BF9E-99FF-9999EA759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248BE-11C1-48E7-98E5-ACE66C37F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27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25CE67-2ADE-38F4-85D7-E3B2DCA2A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0BE812-9F09-47DA-8169-AD8DB75D74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C92A5B-116B-2B8B-7F91-0EDF1EF5CC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C3658F9-7536-64EA-A1DD-1354FB43FF9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012E5F0-1EE9-4E48-B032-41938854A6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1AD674-65F6-1D90-C6C8-8CCBF48A5C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5D540-892D-4C8C-A5DF-CC0B7965B1F1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6CF72CB-FD16-4446-9BB8-ABB8494B5C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A88484B-8C7C-C6F4-BFFF-B2E9B534FD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248BE-11C1-48E7-98E5-ACE66C37F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038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767F14-3470-1DB4-21A2-104A262DF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1FEAB47-D38B-26C4-6FB6-BF8B3A1F1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5D540-892D-4C8C-A5DF-CC0B7965B1F1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AAB3BCB-1879-1A6F-5190-8FA3C6084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2B50EF-D147-B2E1-5FDB-8063D6367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248BE-11C1-48E7-98E5-ACE66C37F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417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F2B7AB-80DF-98F5-C907-B81C8E7B0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5D540-892D-4C8C-A5DF-CC0B7965B1F1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BEC4A67-9C51-1FC0-1512-996E00A6B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F957E5-D1E9-CE55-46C4-071C60947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248BE-11C1-48E7-98E5-ACE66C37F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190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1051C0-25F4-2DF0-C35B-0BA4D9D819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FA5749-0166-B59B-4447-CA36C13694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9D695B-5EEC-F89E-A5A6-52C028CE64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90E269-1399-2934-0CDC-0612A9BDB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5D540-892D-4C8C-A5DF-CC0B7965B1F1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E8AA46-C112-EED1-A710-AEA2C5AF7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F30B06-C455-37CF-D323-35D28A7418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248BE-11C1-48E7-98E5-ACE66C37F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673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F17789-D14E-3BD7-19DB-2CF7B242B6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061F69D-652D-22CA-18B3-F4B55F34AD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9A1440-974D-21CF-8968-84E1C037E1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4C31B4-D0F0-70CB-AA4F-E3435BD35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5D540-892D-4C8C-A5DF-CC0B7965B1F1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C164C9-F41D-F909-D3AC-1FB614B173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514A13-A651-FAD8-4E62-D63442B5D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248BE-11C1-48E7-98E5-ACE66C37F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80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DB83712-195D-161A-20B8-A2143C620C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72C62D-99C8-AF4D-6E7E-AAE258E2B9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CAB4C6-4C78-D6D5-3794-6130FCB7AC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B35D540-892D-4C8C-A5DF-CC0B7965B1F1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413643-3808-E547-6A99-C117B4416C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C90649-CC6B-3924-FA84-BB777CE3FD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B4248BE-11C1-48E7-98E5-ACE66C37F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487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2C06A-47CB-6489-58A2-725D2C95E6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300066"/>
            <a:ext cx="9144000" cy="1432248"/>
          </a:xfrm>
        </p:spPr>
        <p:txBody>
          <a:bodyPr>
            <a:noAutofit/>
          </a:bodyPr>
          <a:lstStyle/>
          <a:p>
            <a:r>
              <a:rPr lang="en-US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Comment for </a:t>
            </a:r>
            <a:r>
              <a:rPr lang="en-US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Mita’s</a:t>
            </a:r>
            <a:r>
              <a:rPr lang="en-US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Paper 1</a:t>
            </a:r>
            <a:endParaRPr lang="en-US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EF830DE-0BA4-F288-563F-164303ED24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32857" y="3460295"/>
            <a:ext cx="9144000" cy="2200275"/>
          </a:xfrm>
        </p:spPr>
        <p:txBody>
          <a:bodyPr>
            <a:noAutofit/>
          </a:bodyPr>
          <a:lstStyle/>
          <a:p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Commentor: </a:t>
            </a:r>
          </a:p>
          <a:p>
            <a:pPr marL="457200" marR="0" lvl="0" indent="-3175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Montserrat"/>
              <a:buNone/>
              <a:tabLst/>
              <a:defRPr/>
            </a:pPr>
            <a:r>
              <a:rPr kumimoji="0" lang="en-US" altLang="zh-TW" sz="32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微軟正黑體" pitchFamily="34" charset="-120"/>
                <a:cs typeface="Calibri" panose="020F0502020204030204" pitchFamily="34" charset="0"/>
                <a:sym typeface="Montserrat"/>
              </a:rPr>
              <a:t>2</a:t>
            </a:r>
            <a:r>
              <a:rPr kumimoji="0" lang="en-US" altLang="zh-TW" sz="3200" i="0" u="none" strike="noStrike" kern="0" cap="none" spc="0" normalizeH="0" baseline="30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微軟正黑體" pitchFamily="34" charset="-120"/>
                <a:cs typeface="Calibri" panose="020F0502020204030204" pitchFamily="34" charset="0"/>
                <a:sym typeface="Montserrat"/>
              </a:rPr>
              <a:t>nd</a:t>
            </a:r>
            <a:r>
              <a:rPr kumimoji="0" lang="en-US" altLang="zh-TW" sz="32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微軟正黑體" pitchFamily="34" charset="-120"/>
                <a:cs typeface="Calibri" panose="020F0502020204030204" pitchFamily="34" charset="0"/>
                <a:sym typeface="Montserrat"/>
              </a:rPr>
              <a:t> </a:t>
            </a:r>
            <a:r>
              <a:rPr kumimoji="0" lang="en-US" altLang="zh-TW" sz="32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微軟正黑體" pitchFamily="34" charset="-120"/>
                <a:cs typeface="Calibri" panose="020F0502020204030204" pitchFamily="34" charset="0"/>
                <a:sym typeface="Montserrat"/>
              </a:rPr>
              <a:t>Year PhD student </a:t>
            </a:r>
          </a:p>
          <a:p>
            <a:pPr marL="457200" marR="0" lvl="0" indent="-3175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Montserrat"/>
              <a:buNone/>
              <a:tabLst/>
              <a:defRPr/>
            </a:pPr>
            <a:r>
              <a:rPr kumimoji="0" lang="en-US" altLang="zh-TW" sz="32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微軟正黑體" pitchFamily="34" charset="-120"/>
                <a:cs typeface="Calibri" panose="020F0502020204030204" pitchFamily="34" charset="0"/>
                <a:sym typeface="Montserrat"/>
              </a:rPr>
              <a:t>Chiu- Wen Chang (T88121015)</a:t>
            </a:r>
            <a:endParaRPr kumimoji="0" lang="en-US" altLang="zh-TW" sz="32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  <a:sym typeface="Montserrat"/>
            </a:endParaRPr>
          </a:p>
          <a:p>
            <a:pPr marL="457200" marR="0" lvl="0" indent="-3175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Montserrat"/>
              <a:buNone/>
              <a:tabLst/>
              <a:defRPr/>
            </a:pPr>
            <a:r>
              <a:rPr kumimoji="0" lang="en-US" altLang="zh-TW" sz="32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  <a:sym typeface="Montserrat"/>
              </a:rPr>
              <a:t>2025.03.19</a:t>
            </a:r>
            <a:endParaRPr kumimoji="0" lang="en-US" altLang="zh-TW" sz="32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  <a:sym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8828243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58EE2F-52FE-9303-A59D-116AB555A0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81529"/>
          </a:xfrm>
        </p:spPr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Comment </a:t>
            </a:r>
            <a:r>
              <a:rPr lang="en-US" altLang="zh-TW" dirty="0" smtClean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內容版面配置區 3"/>
          <p:cNvSpPr>
            <a:spLocks noGrp="1"/>
          </p:cNvSpPr>
          <p:nvPr>
            <p:ph idx="1"/>
          </p:nvPr>
        </p:nvSpPr>
        <p:spPr>
          <a:xfrm>
            <a:off x="239486" y="1346654"/>
            <a:ext cx="6688839" cy="2897236"/>
          </a:xfrm>
        </p:spPr>
        <p:txBody>
          <a:bodyPr>
            <a:noAutofit/>
          </a:bodyPr>
          <a:lstStyle/>
          <a:p>
            <a:r>
              <a:rPr lang="en-US" altLang="zh-TW" sz="2200" dirty="0">
                <a:latin typeface="Calibri" panose="020F0502020204030204" pitchFamily="34" charset="0"/>
                <a:cs typeface="Calibri" panose="020F0502020204030204" pitchFamily="34" charset="0"/>
              </a:rPr>
              <a:t>In </a:t>
            </a:r>
            <a:r>
              <a:rPr lang="en-US" altLang="zh-TW" sz="22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pharmaco</a:t>
            </a:r>
            <a:r>
              <a:rPr lang="en-US" altLang="zh-TW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-epidemiology </a:t>
            </a:r>
            <a:r>
              <a:rPr lang="en-US" altLang="zh-TW" sz="2200" dirty="0">
                <a:latin typeface="Calibri" panose="020F0502020204030204" pitchFamily="34" charset="0"/>
                <a:cs typeface="Calibri" panose="020F0502020204030204" pitchFamily="34" charset="0"/>
              </a:rPr>
              <a:t>studies, immortal time typically arises when the determination of an individual’s treatment status involves a delay or wait period during which </a:t>
            </a:r>
            <a:r>
              <a:rPr lang="en-US" altLang="zh-TW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follow</a:t>
            </a:r>
            <a:r>
              <a:rPr lang="zh-TW" alt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TW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up </a:t>
            </a:r>
            <a:r>
              <a:rPr lang="en-US" altLang="zh-TW" sz="2200" dirty="0">
                <a:latin typeface="Calibri" panose="020F0502020204030204" pitchFamily="34" charset="0"/>
                <a:cs typeface="Calibri" panose="020F0502020204030204" pitchFamily="34" charset="0"/>
              </a:rPr>
              <a:t>time </a:t>
            </a:r>
            <a:r>
              <a:rPr lang="en-US" altLang="zh-TW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is accrued.</a:t>
            </a:r>
          </a:p>
          <a:p>
            <a:r>
              <a:rPr lang="en-US" altLang="zh-TW" sz="2200" dirty="0"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lang="en-US" altLang="zh-TW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immortal time bias </a:t>
            </a:r>
            <a:r>
              <a:rPr lang="en-US" altLang="zh-TW" sz="2200" dirty="0">
                <a:latin typeface="Calibri" panose="020F0502020204030204" pitchFamily="34" charset="0"/>
                <a:cs typeface="Calibri" panose="020F0502020204030204" pitchFamily="34" charset="0"/>
              </a:rPr>
              <a:t>in the rate ratio resulting from misclassified or excluded immortal time increases proportionately to the duration of immortal </a:t>
            </a:r>
            <a:r>
              <a:rPr lang="en-US" altLang="zh-TW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time.</a:t>
            </a:r>
            <a:endParaRPr lang="en-US" altLang="zh-TW"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28325" y="1346654"/>
            <a:ext cx="4932091" cy="4919898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535905" y="3965170"/>
            <a:ext cx="6096000" cy="1938992"/>
          </a:xfrm>
          <a:prstGeom prst="rect">
            <a:avLst/>
          </a:prstGeom>
          <a:solidFill>
            <a:srgbClr val="FFFF99"/>
          </a:solidFill>
        </p:spPr>
        <p:txBody>
          <a:bodyPr>
            <a:spAutoFit/>
          </a:bodyPr>
          <a:lstStyle/>
          <a:p>
            <a:r>
              <a:rPr lang="en-US" altLang="zh-TW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Q. In this study, it estimated </a:t>
            </a:r>
            <a:r>
              <a:rPr lang="en-US" altLang="zh-TW" sz="2400" dirty="0">
                <a:latin typeface="Calibri" panose="020F0502020204030204" pitchFamily="34" charset="0"/>
                <a:cs typeface="Calibri" panose="020F0502020204030204" pitchFamily="34" charset="0"/>
              </a:rPr>
              <a:t>a small decrease in the probability of successful </a:t>
            </a:r>
            <a:r>
              <a:rPr lang="en-US" altLang="zh-TW" sz="2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treatment for 7–11 months</a:t>
            </a:r>
            <a:r>
              <a:rPr lang="en-US" altLang="zh-TW" sz="2400" dirty="0">
                <a:latin typeface="Calibri" panose="020F0502020204030204" pitchFamily="34" charset="0"/>
                <a:cs typeface="Calibri" panose="020F0502020204030204" pitchFamily="34" charset="0"/>
              </a:rPr>
              <a:t> compared with 6 months of </a:t>
            </a:r>
            <a:r>
              <a:rPr lang="en-US" altLang="zh-TW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BDQ. Do you think  there is </a:t>
            </a:r>
            <a:r>
              <a:rPr lang="en-US" altLang="zh-TW" sz="240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misclassification </a:t>
            </a:r>
            <a:r>
              <a:rPr lang="en-US" altLang="zh-TW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of treatment? How do you explain the impact? </a:t>
            </a:r>
            <a:endParaRPr lang="zh-TW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8767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58EE2F-52FE-9303-A59D-116AB555A0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4787"/>
            <a:ext cx="10515600" cy="1325563"/>
          </a:xfrm>
        </p:spPr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Comment </a:t>
            </a:r>
            <a:r>
              <a:rPr lang="en-US" altLang="zh-TW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CB71C3-A3E1-3BE2-DDC4-FACA01D5DD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17229" y="1566741"/>
            <a:ext cx="4735286" cy="2486479"/>
          </a:xfrm>
          <a:solidFill>
            <a:srgbClr val="FFFF99"/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dirty="0" smtClean="0">
                <a:latin typeface="Calibri" panose="020F0502020204030204" pitchFamily="34" charset="0"/>
                <a:cs typeface="Calibri" panose="020F0502020204030204" pitchFamily="34" charset="0"/>
              </a:rPr>
              <a:t>Q2</a:t>
            </a:r>
            <a:r>
              <a:rPr lang="en-US" altLang="zh-TW" dirty="0" smtClean="0">
                <a:latin typeface="Calibri" panose="020F0502020204030204" pitchFamily="34" charset="0"/>
                <a:cs typeface="Calibri" panose="020F0502020204030204" pitchFamily="34" charset="0"/>
              </a:rPr>
              <a:t>. The characteristics of participants, there are 80%(n=1,181) of previous </a:t>
            </a:r>
            <a:r>
              <a:rPr lang="en-US" altLang="zh-TW" dirty="0">
                <a:latin typeface="Calibri" panose="020F0502020204030204" pitchFamily="34" charset="0"/>
                <a:cs typeface="Calibri" panose="020F0502020204030204" pitchFamily="34" charset="0"/>
              </a:rPr>
              <a:t>TB treatment with second-line </a:t>
            </a:r>
            <a:r>
              <a:rPr lang="en-US" altLang="zh-TW" dirty="0" smtClean="0">
                <a:latin typeface="Calibri" panose="020F0502020204030204" pitchFamily="34" charset="0"/>
                <a:cs typeface="Calibri" panose="020F0502020204030204" pitchFamily="34" charset="0"/>
              </a:rPr>
              <a:t>drugs. Could it influence the results?</a:t>
            </a:r>
            <a:endParaRPr lang="en-US" altLang="zh-TW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10" name="群組 9"/>
          <p:cNvGrpSpPr/>
          <p:nvPr/>
        </p:nvGrpSpPr>
        <p:grpSpPr>
          <a:xfrm>
            <a:off x="239485" y="1179522"/>
            <a:ext cx="6884387" cy="4589907"/>
            <a:chOff x="239485" y="1179522"/>
            <a:chExt cx="6884387" cy="4589907"/>
          </a:xfrm>
        </p:grpSpPr>
        <p:grpSp>
          <p:nvGrpSpPr>
            <p:cNvPr id="7" name="群組 6"/>
            <p:cNvGrpSpPr/>
            <p:nvPr/>
          </p:nvGrpSpPr>
          <p:grpSpPr>
            <a:xfrm>
              <a:off x="239485" y="1179522"/>
              <a:ext cx="6884387" cy="4589907"/>
              <a:chOff x="239485" y="1179522"/>
              <a:chExt cx="6884387" cy="4589907"/>
            </a:xfrm>
          </p:grpSpPr>
          <p:pic>
            <p:nvPicPr>
              <p:cNvPr id="4" name="圖片 3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39485" y="1179522"/>
                <a:ext cx="6884387" cy="2837307"/>
              </a:xfrm>
              <a:prstGeom prst="rect">
                <a:avLst/>
              </a:prstGeom>
            </p:spPr>
          </p:pic>
          <p:pic>
            <p:nvPicPr>
              <p:cNvPr id="6" name="圖片 5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39485" y="4053220"/>
                <a:ext cx="6864836" cy="1716209"/>
              </a:xfrm>
              <a:prstGeom prst="rect">
                <a:avLst/>
              </a:prstGeom>
            </p:spPr>
          </p:pic>
        </p:grpSp>
        <p:sp>
          <p:nvSpPr>
            <p:cNvPr id="8" name="矩形 7"/>
            <p:cNvSpPr/>
            <p:nvPr/>
          </p:nvSpPr>
          <p:spPr>
            <a:xfrm>
              <a:off x="239485" y="3701143"/>
              <a:ext cx="6864836" cy="352077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" name="矩形 8"/>
            <p:cNvSpPr/>
            <p:nvPr/>
          </p:nvSpPr>
          <p:spPr>
            <a:xfrm>
              <a:off x="249260" y="5417352"/>
              <a:ext cx="6864836" cy="352077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25CB71C3-A3E1-3BE2-DDC4-FACA01D5DD85}"/>
              </a:ext>
            </a:extLst>
          </p:cNvPr>
          <p:cNvSpPr txBox="1">
            <a:spLocks/>
          </p:cNvSpPr>
          <p:nvPr/>
        </p:nvSpPr>
        <p:spPr>
          <a:xfrm>
            <a:off x="7217229" y="4338864"/>
            <a:ext cx="4735286" cy="1430565"/>
          </a:xfrm>
          <a:prstGeom prst="rect">
            <a:avLst/>
          </a:prstGeom>
          <a:solidFill>
            <a:srgbClr val="FFFF99"/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zh-TW" dirty="0" smtClean="0">
                <a:latin typeface="Calibri" panose="020F0502020204030204" pitchFamily="34" charset="0"/>
                <a:cs typeface="Calibri" panose="020F0502020204030204" pitchFamily="34" charset="0"/>
              </a:rPr>
              <a:t>Q3.There are 10%(n=149) of missing with extensive disease. Could it influence the results?</a:t>
            </a:r>
            <a:endParaRPr lang="en-US" altLang="zh-TW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46146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168</Words>
  <Application>Microsoft Office PowerPoint</Application>
  <PresentationFormat>寬螢幕</PresentationFormat>
  <Paragraphs>14</Paragraphs>
  <Slides>3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11" baseType="lpstr">
      <vt:lpstr>Aptos</vt:lpstr>
      <vt:lpstr>Aptos Display</vt:lpstr>
      <vt:lpstr>Montserrat</vt:lpstr>
      <vt:lpstr>微軟正黑體</vt:lpstr>
      <vt:lpstr>新細明體</vt:lpstr>
      <vt:lpstr>Arial</vt:lpstr>
      <vt:lpstr>Calibri</vt:lpstr>
      <vt:lpstr>Office Theme</vt:lpstr>
      <vt:lpstr>Comment for Mita’s Paper 1</vt:lpstr>
      <vt:lpstr>Comment 1</vt:lpstr>
      <vt:lpstr>Comment 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Long-term exposure to air pollution and liver cancer incidence  in six European cohorts</dc:title>
  <dc:creator>大囉柚</dc:creator>
  <cp:lastModifiedBy>USER</cp:lastModifiedBy>
  <cp:revision>15</cp:revision>
  <dcterms:created xsi:type="dcterms:W3CDTF">2024-10-23T02:34:37Z</dcterms:created>
  <dcterms:modified xsi:type="dcterms:W3CDTF">2025-03-17T02:00:03Z</dcterms:modified>
</cp:coreProperties>
</file>