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50" y="6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1F7B59-F44A-4C1A-F273-5704F56A4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930932-A9C4-854C-B974-3EBAF8887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66F49D-DDB8-A1D8-7F73-722BD64BE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B2731A-2110-336A-CA9D-3EDCD6DA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AEED9D-A02F-9375-DE36-0453728DA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2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6E5C2E-33E9-0930-A004-BA7240F9C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0C520C-CD3D-31FC-7249-CF6537545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11CD6A-1D42-089A-1184-2BEBE2AF5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455105-1EC5-6E2C-7C81-FAE0DA673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2BA6F2-C4C1-E7C1-A2B6-3B555126B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16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47862B-67BF-3CC6-4045-87DF5F2BE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1CA3DB-9F3E-E909-C6BD-C7E3E5237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E08A2F-ACA2-1AE8-1A99-39A9C6F3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D1EBB2-B0A8-3EFC-687E-EC2BC2EAA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B55B7C-F33D-A7AB-F558-D022D474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20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DE4C85-48AE-B60E-1AE6-4868CE8E1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1DC279-66FA-C3C4-54CB-3AD378CF7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365626-3CEE-D4F3-B58D-96785D6A8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BAEAD4-D7A9-2BF7-4BEE-0F08C8C8C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04D7F0-E66E-CAFF-BE77-EF09B5592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5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B1D77-C823-4740-E426-E7CFB3A8E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95FE3C-85E3-2687-3BB9-270BE0A46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DE6312-E6EE-2164-02BE-56FD6B73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505C18-EE84-A5DA-74EA-E2C3B8DD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585450-5CD2-E427-8C93-48FF270C1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70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59C69B-102F-03DC-8CC8-FF8DF79E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72F713-0410-AED9-F524-A5D7B5AEC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E740738-3F62-6C77-1682-32C605C1A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7C916E-E4DD-CEE2-5EBB-0FF2644DC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9A1DAA-CDDF-FEF1-CB18-B67BD2344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0BE4F0-1E51-C8E1-F98E-78A6FD40C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5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EAE05B-6349-5534-6446-5FA7183C8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EE8D4-1FB0-614A-EE31-DD1439E14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86D02D-F25F-0E95-3695-F62EDD68F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E928A37-92E5-7EB1-B7C9-3EC2493F3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339EB9-FF12-4699-3898-2AFCB2EF1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80C5AE-DE45-6935-5DCA-547DF9733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20909FF-BE08-E675-179A-07D923C1A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91577BA-6BF9-C831-5246-6FB84415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36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F87E0-2278-1A84-9A92-2CC8C91B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401D0D-1DB0-18C3-211D-4681EEE61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7E42A62-0AC6-114D-2FB1-80C6DEE7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44B700-9BF5-6BDD-9038-4E516B4D6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80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251F234-267A-C82C-7461-BA841F38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19B6A3-A19C-C74D-A669-69887FFD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65405C-52EA-71A0-0E76-AA79D879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6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AD284E-787D-5730-C3AC-A843E5B54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0B1994-E21A-8D59-1A02-19FDE7253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E94E2D-568B-5A20-E6C0-F95A10043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F8B285-85E3-7BBD-5BD4-9254CC752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5BEC02-9E31-0CD2-9B6A-360FC94B0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467904-6D87-C242-6AB1-1BF0FBDB1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3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F72FC-7586-1253-608A-83B6DE27B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B511F6E-71A1-DC6C-358C-6989AF1D8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EB2A3D7-0742-8692-0B13-D2BCC3D16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6A9942-19F3-F0C7-AC66-B16BA330B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6C4601-43EF-9E61-6768-7D83F883E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C00630-9FB1-C8B7-49F8-4CAB66C4F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60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DB2C94-6CD7-8343-F386-36E6267D4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D11287-A964-BCD9-4865-95D0AAB29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1A84B3-2917-3C75-6B0E-82D44AF42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BEA4F-23D7-4D31-B71A-D5B8D3189127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208B82-B7B6-2D78-8650-E12D7CCA9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77E7F4-33E3-2725-17EE-68325A082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EBD72-BF70-4A1E-9647-EE6D2AEB1B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96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BCB9F9-764C-9961-E28B-266F82A36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5342" y="2685692"/>
            <a:ext cx="9144000" cy="1207882"/>
          </a:xfrm>
        </p:spPr>
        <p:txBody>
          <a:bodyPr/>
          <a:lstStyle/>
          <a:p>
            <a:r>
              <a:rPr kumimoji="1" lang="en-US" altLang="ja-JP" dirty="0"/>
              <a:t>Comments to Paper 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3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3B322E-D41A-99BE-0213-A5DD94ADA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639"/>
            <a:ext cx="10515600" cy="5722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/>
              <a:t>Low coverage in the U.K.</a:t>
            </a:r>
          </a:p>
          <a:p>
            <a:r>
              <a:rPr lang="en-US" altLang="ja-JP" dirty="0"/>
              <a:t>Why is the coverage in the U.K. so low (10%) compared to other countries/regions, which reported data for 80–100% of patients treated with </a:t>
            </a:r>
            <a:r>
              <a:rPr lang="en-US" altLang="ja-JP" dirty="0" err="1"/>
              <a:t>bedaquiline</a:t>
            </a:r>
            <a:r>
              <a:rPr lang="en-US" altLang="ja-JP" dirty="0"/>
              <a:t> and </a:t>
            </a:r>
            <a:r>
              <a:rPr lang="en-US" altLang="ja-JP" dirty="0" err="1"/>
              <a:t>delamanid</a:t>
            </a:r>
            <a:r>
              <a:rPr lang="en-US" altLang="ja-JP" dirty="0"/>
              <a:t>? </a:t>
            </a:r>
            <a:r>
              <a:rPr lang="en-US" altLang="ja-JP" u="sng" dirty="0">
                <a:solidFill>
                  <a:srgbClr val="FF0000"/>
                </a:solidFill>
              </a:rPr>
              <a:t>Does the value of including U.K. data outweigh the potential risk of bias </a:t>
            </a:r>
            <a:r>
              <a:rPr lang="en-US" altLang="ja-JP" sz="2000" u="sng" dirty="0">
                <a:solidFill>
                  <a:srgbClr val="FF0000"/>
                </a:solidFill>
              </a:rPr>
              <a:t>(though could be small due to small </a:t>
            </a:r>
            <a:r>
              <a:rPr lang="en-US" altLang="ja-JP" sz="2000" i="1" u="sng" dirty="0">
                <a:solidFill>
                  <a:srgbClr val="FF0000"/>
                </a:solidFill>
              </a:rPr>
              <a:t>n</a:t>
            </a:r>
            <a:r>
              <a:rPr lang="en-US" altLang="ja-JP" sz="2000" u="sng" dirty="0">
                <a:solidFill>
                  <a:srgbClr val="FF0000"/>
                </a:solidFill>
              </a:rPr>
              <a:t>)</a:t>
            </a:r>
            <a:r>
              <a:rPr lang="en-US" altLang="ja-JP" u="sng" dirty="0">
                <a:solidFill>
                  <a:srgbClr val="FF0000"/>
                </a:solidFill>
              </a:rPr>
              <a:t> in the overall results?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b="1" dirty="0"/>
              <a:t>Patient-</a:t>
            </a:r>
            <a:r>
              <a:rPr lang="en-US" altLang="ja-JP" b="1" dirty="0" err="1"/>
              <a:t>centred</a:t>
            </a:r>
            <a:r>
              <a:rPr lang="en-US" altLang="ja-JP" b="1" dirty="0"/>
              <a:t> outcomes</a:t>
            </a:r>
            <a:endParaRPr kumimoji="1" lang="en-US" altLang="ja-JP" b="1" dirty="0"/>
          </a:p>
          <a:p>
            <a:r>
              <a:rPr kumimoji="1" lang="en-US" altLang="ja-JP" dirty="0"/>
              <a:t>The study reports on clinical outcomes such as </a:t>
            </a:r>
            <a:r>
              <a:rPr lang="en-US" altLang="ja-JP" dirty="0"/>
              <a:t>culture</a:t>
            </a:r>
            <a:r>
              <a:rPr kumimoji="1" lang="en-US" altLang="ja-JP" dirty="0"/>
              <a:t> conversion and treatment success, but how might the use of </a:t>
            </a:r>
            <a:r>
              <a:rPr kumimoji="1" lang="en-US" altLang="ja-JP" dirty="0" err="1"/>
              <a:t>bedaquiline</a:t>
            </a:r>
            <a:r>
              <a:rPr kumimoji="1" lang="en-US" altLang="ja-JP" dirty="0"/>
              <a:t>-containing regimens impact patients’ quality of life and adherence to treatment? </a:t>
            </a:r>
            <a:r>
              <a:rPr kumimoji="1" lang="en-US" altLang="ja-JP" u="sng" dirty="0">
                <a:solidFill>
                  <a:srgbClr val="FF0000"/>
                </a:solidFill>
              </a:rPr>
              <a:t>What additional patient-</a:t>
            </a:r>
            <a:r>
              <a:rPr kumimoji="1" lang="en-US" altLang="ja-JP" u="sng" dirty="0" err="1">
                <a:solidFill>
                  <a:srgbClr val="FF0000"/>
                </a:solidFill>
              </a:rPr>
              <a:t>centred</a:t>
            </a:r>
            <a:r>
              <a:rPr kumimoji="1" lang="en-US" altLang="ja-JP" u="sng" dirty="0">
                <a:solidFill>
                  <a:srgbClr val="FF0000"/>
                </a:solidFill>
              </a:rPr>
              <a:t> outcomes should be considered in future studies?</a:t>
            </a:r>
          </a:p>
        </p:txBody>
      </p:sp>
    </p:spTree>
    <p:extLst>
      <p:ext uri="{BB962C8B-B14F-4D97-AF65-F5344CB8AC3E}">
        <p14:creationId xmlns:p14="http://schemas.microsoft.com/office/powerpoint/2010/main" val="3946447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125</Words>
  <Application>Microsoft Office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Comments to Paper 2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Takeshi Miwa</dc:creator>
  <cp:lastModifiedBy>Takeshi Miwa</cp:lastModifiedBy>
  <cp:revision>54</cp:revision>
  <dcterms:created xsi:type="dcterms:W3CDTF">2025-03-11T06:39:52Z</dcterms:created>
  <dcterms:modified xsi:type="dcterms:W3CDTF">2025-03-16T05:29:19Z</dcterms:modified>
</cp:coreProperties>
</file>