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ink/ink8.xml" ContentType="application/inkml+xml"/>
  <Override PartName="/ppt/ink/ink9.xml" ContentType="application/inkml+xml"/>
  <Override PartName="/ppt/notesSlides/notesSlide7.xml" ContentType="application/vnd.openxmlformats-officedocument.presentationml.notesSlide+xml"/>
  <Override PartName="/ppt/ink/ink10.xml" ContentType="application/inkml+xml"/>
  <Override PartName="/ppt/notesSlides/notesSlide8.xml" ContentType="application/vnd.openxmlformats-officedocument.presentationml.notesSlide+xml"/>
  <Override PartName="/ppt/ink/ink11.xml" ContentType="application/inkml+xml"/>
  <Override PartName="/ppt/notesSlides/notesSlide9.xml" ContentType="application/vnd.openxmlformats-officedocument.presentationml.notesSlide+xml"/>
  <Override PartName="/ppt/ink/ink12.xml" ContentType="application/inkml+xml"/>
  <Override PartName="/ppt/notesSlides/notesSlide10.xml" ContentType="application/vnd.openxmlformats-officedocument.presentationml.notesSlide+xml"/>
  <Override PartName="/ppt/ink/ink13.xml" ContentType="application/inkml+xml"/>
  <Override PartName="/ppt/notesSlides/notesSlide11.xml" ContentType="application/vnd.openxmlformats-officedocument.presentationml.notesSlide+xml"/>
  <Override PartName="/ppt/ink/ink14.xml" ContentType="application/inkml+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62" r:id="rId3"/>
    <p:sldId id="286" r:id="rId4"/>
    <p:sldId id="259" r:id="rId5"/>
    <p:sldId id="285" r:id="rId6"/>
    <p:sldId id="264" r:id="rId7"/>
    <p:sldId id="287" r:id="rId8"/>
    <p:sldId id="265" r:id="rId9"/>
    <p:sldId id="266" r:id="rId10"/>
    <p:sldId id="267" r:id="rId11"/>
    <p:sldId id="268" r:id="rId12"/>
    <p:sldId id="270" r:id="rId13"/>
    <p:sldId id="271" r:id="rId14"/>
    <p:sldId id="274" r:id="rId15"/>
    <p:sldId id="289" r:id="rId16"/>
    <p:sldId id="290" r:id="rId17"/>
    <p:sldId id="292" r:id="rId18"/>
    <p:sldId id="291" r:id="rId19"/>
    <p:sldId id="275" r:id="rId20"/>
    <p:sldId id="288" r:id="rId21"/>
    <p:sldId id="276" r:id="rId22"/>
    <p:sldId id="278" r:id="rId23"/>
    <p:sldId id="280" r:id="rId24"/>
    <p:sldId id="281" r:id="rId25"/>
    <p:sldId id="279" r:id="rId26"/>
    <p:sldId id="293" r:id="rId27"/>
    <p:sldId id="283" r:id="rId28"/>
    <p:sldId id="284" r:id="rId29"/>
    <p:sldId id="294" r:id="rId30"/>
    <p:sldId id="295" r:id="rId31"/>
    <p:sldId id="263" r:id="rId32"/>
    <p:sldId id="257" r:id="rId33"/>
    <p:sldId id="258" r:id="rId34"/>
    <p:sldId id="260" r:id="rId35"/>
    <p:sldId id="261" r:id="rId36"/>
    <p:sldId id="273" r:id="rId37"/>
  </p:sldIdLst>
  <p:sldSz cx="12192000" cy="6858000"/>
  <p:notesSz cx="6858000" cy="9144000"/>
  <p:defaultText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403" y="53"/>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B78C2E-5EC8-4B93-BE90-E6FAB4C28A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22833C9-4734-4B57-ADDD-55F70BB9D213}">
      <dgm:prSet/>
      <dgm:spPr/>
      <dgm:t>
        <a:bodyPr/>
        <a:lstStyle/>
        <a:p>
          <a:r>
            <a:rPr lang="en-US" b="0" i="0" dirty="0"/>
            <a:t>Starting to live in a new country brings numerous challenges to international students because of </a:t>
          </a:r>
          <a:r>
            <a:rPr lang="en-US" b="0" i="0" dirty="0">
              <a:highlight>
                <a:srgbClr val="FFFF00"/>
              </a:highlight>
            </a:rPr>
            <a:t>culture</a:t>
          </a:r>
          <a:r>
            <a:rPr lang="en-US" dirty="0">
              <a:highlight>
                <a:srgbClr val="FFFF00"/>
              </a:highlight>
            </a:rPr>
            <a:t> </a:t>
          </a:r>
          <a:r>
            <a:rPr lang="en-US" b="0" i="0" dirty="0">
              <a:highlight>
                <a:srgbClr val="FFFF00"/>
              </a:highlight>
            </a:rPr>
            <a:t>and language differences</a:t>
          </a:r>
          <a:r>
            <a:rPr lang="en-US" b="0" i="0" dirty="0"/>
            <a:t>. </a:t>
          </a:r>
          <a:endParaRPr lang="en-US" dirty="0"/>
        </a:p>
      </dgm:t>
    </dgm:pt>
    <dgm:pt modelId="{18DC9B92-D744-44FB-B8E7-8A3A5F86E685}" type="parTrans" cxnId="{0223129F-FE6D-41C0-85A9-AE6F00730CA2}">
      <dgm:prSet/>
      <dgm:spPr/>
      <dgm:t>
        <a:bodyPr/>
        <a:lstStyle/>
        <a:p>
          <a:endParaRPr lang="en-US"/>
        </a:p>
      </dgm:t>
    </dgm:pt>
    <dgm:pt modelId="{FAB375AE-295D-4D69-9FA8-1815839C4B5C}" type="sibTrans" cxnId="{0223129F-FE6D-41C0-85A9-AE6F00730CA2}">
      <dgm:prSet/>
      <dgm:spPr/>
      <dgm:t>
        <a:bodyPr/>
        <a:lstStyle/>
        <a:p>
          <a:endParaRPr lang="en-US"/>
        </a:p>
      </dgm:t>
    </dgm:pt>
    <dgm:pt modelId="{E8BB3626-1D8E-4650-85C2-DD9C7BF8DD83}">
      <dgm:prSet/>
      <dgm:spPr/>
      <dgm:t>
        <a:bodyPr/>
        <a:lstStyle/>
        <a:p>
          <a:r>
            <a:rPr lang="en-US" b="0" i="0" dirty="0"/>
            <a:t>They have to deal with the</a:t>
          </a:r>
          <a:r>
            <a:rPr lang="en-US" dirty="0"/>
            <a:t> </a:t>
          </a:r>
          <a:r>
            <a:rPr lang="en-US" b="0" i="0" dirty="0"/>
            <a:t>people, society, school, psychological status, and behavioral</a:t>
          </a:r>
          <a:r>
            <a:rPr lang="en-US" dirty="0"/>
            <a:t> </a:t>
          </a:r>
          <a:r>
            <a:rPr lang="en-US" b="0" i="0" dirty="0"/>
            <a:t>changes in order to adapt to the new environment. (Wu et.al 2015)</a:t>
          </a:r>
          <a:endParaRPr lang="en-US" dirty="0"/>
        </a:p>
      </dgm:t>
    </dgm:pt>
    <dgm:pt modelId="{80C07D42-433D-4828-95FB-B2298AF81B47}" type="parTrans" cxnId="{56C5A4FC-CCC8-4A96-A1E5-91F347893D00}">
      <dgm:prSet/>
      <dgm:spPr/>
      <dgm:t>
        <a:bodyPr/>
        <a:lstStyle/>
        <a:p>
          <a:endParaRPr lang="en-US"/>
        </a:p>
      </dgm:t>
    </dgm:pt>
    <dgm:pt modelId="{B97B8B1F-09D1-4EE4-99A0-3D77B2A7239A}" type="sibTrans" cxnId="{56C5A4FC-CCC8-4A96-A1E5-91F347893D00}">
      <dgm:prSet/>
      <dgm:spPr/>
      <dgm:t>
        <a:bodyPr/>
        <a:lstStyle/>
        <a:p>
          <a:endParaRPr lang="en-US"/>
        </a:p>
      </dgm:t>
    </dgm:pt>
    <dgm:pt modelId="{4FFCB86A-B8B2-4983-92CA-8D9B9CF7B53F}">
      <dgm:prSet/>
      <dgm:spPr/>
      <dgm:t>
        <a:bodyPr/>
        <a:lstStyle/>
        <a:p>
          <a:r>
            <a:rPr lang="en-US" dirty="0"/>
            <a:t>I</a:t>
          </a:r>
          <a:r>
            <a:rPr lang="en-US" b="0" i="0" dirty="0"/>
            <a:t>nternational students face barriers in accessing health-care services in many countries, often do not sufficiently benefit from available healthcare, and delay seeking</a:t>
          </a:r>
          <a:r>
            <a:rPr lang="en-US" dirty="0"/>
            <a:t> </a:t>
          </a:r>
          <a:r>
            <a:rPr lang="en-US" b="0" i="0" dirty="0"/>
            <a:t>healthcare services when they are ill. (Martin et.al 2017)</a:t>
          </a:r>
          <a:endParaRPr lang="en-US" dirty="0"/>
        </a:p>
      </dgm:t>
    </dgm:pt>
    <dgm:pt modelId="{85C7BE72-6213-4F70-A3F2-C5743D3B6870}" type="parTrans" cxnId="{948F0883-E8BF-4A78-A48C-D45C133F7B34}">
      <dgm:prSet/>
      <dgm:spPr/>
      <dgm:t>
        <a:bodyPr/>
        <a:lstStyle/>
        <a:p>
          <a:endParaRPr lang="en-US"/>
        </a:p>
      </dgm:t>
    </dgm:pt>
    <dgm:pt modelId="{CC51492B-467C-4BCE-9AFB-ED446F9AFC26}" type="sibTrans" cxnId="{948F0883-E8BF-4A78-A48C-D45C133F7B34}">
      <dgm:prSet/>
      <dgm:spPr/>
      <dgm:t>
        <a:bodyPr/>
        <a:lstStyle/>
        <a:p>
          <a:endParaRPr lang="en-US"/>
        </a:p>
      </dgm:t>
    </dgm:pt>
    <dgm:pt modelId="{FCF4DAAD-F06F-4AAB-9EDE-5C4B15FE69C5}" type="pres">
      <dgm:prSet presAssocID="{B0B78C2E-5EC8-4B93-BE90-E6FAB4C28A93}" presName="vert0" presStyleCnt="0">
        <dgm:presLayoutVars>
          <dgm:dir/>
          <dgm:animOne val="branch"/>
          <dgm:animLvl val="lvl"/>
        </dgm:presLayoutVars>
      </dgm:prSet>
      <dgm:spPr/>
    </dgm:pt>
    <dgm:pt modelId="{09ED851B-D814-4F11-AB1F-598319F2EA26}" type="pres">
      <dgm:prSet presAssocID="{322833C9-4734-4B57-ADDD-55F70BB9D213}" presName="thickLine" presStyleLbl="alignNode1" presStyleIdx="0" presStyleCnt="3"/>
      <dgm:spPr/>
    </dgm:pt>
    <dgm:pt modelId="{A28AA578-98D1-43DB-A62C-3A5EEE99557F}" type="pres">
      <dgm:prSet presAssocID="{322833C9-4734-4B57-ADDD-55F70BB9D213}" presName="horz1" presStyleCnt="0"/>
      <dgm:spPr/>
    </dgm:pt>
    <dgm:pt modelId="{E33CD8F5-26BC-433E-9D23-3E42689624B2}" type="pres">
      <dgm:prSet presAssocID="{322833C9-4734-4B57-ADDD-55F70BB9D213}" presName="tx1" presStyleLbl="revTx" presStyleIdx="0" presStyleCnt="3"/>
      <dgm:spPr/>
    </dgm:pt>
    <dgm:pt modelId="{A8D33E57-05B1-4783-8481-10A2E42F779E}" type="pres">
      <dgm:prSet presAssocID="{322833C9-4734-4B57-ADDD-55F70BB9D213}" presName="vert1" presStyleCnt="0"/>
      <dgm:spPr/>
    </dgm:pt>
    <dgm:pt modelId="{FFED39CF-404C-4ADC-A86B-FBE1B0A2018D}" type="pres">
      <dgm:prSet presAssocID="{E8BB3626-1D8E-4650-85C2-DD9C7BF8DD83}" presName="thickLine" presStyleLbl="alignNode1" presStyleIdx="1" presStyleCnt="3"/>
      <dgm:spPr/>
    </dgm:pt>
    <dgm:pt modelId="{7AA70E1B-85BB-4655-9C55-D26603D090C6}" type="pres">
      <dgm:prSet presAssocID="{E8BB3626-1D8E-4650-85C2-DD9C7BF8DD83}" presName="horz1" presStyleCnt="0"/>
      <dgm:spPr/>
    </dgm:pt>
    <dgm:pt modelId="{7A91B6AE-898F-4254-8612-D84ABAA7BA52}" type="pres">
      <dgm:prSet presAssocID="{E8BB3626-1D8E-4650-85C2-DD9C7BF8DD83}" presName="tx1" presStyleLbl="revTx" presStyleIdx="1" presStyleCnt="3"/>
      <dgm:spPr/>
    </dgm:pt>
    <dgm:pt modelId="{7EB97769-999A-435F-AD92-10AC61360268}" type="pres">
      <dgm:prSet presAssocID="{E8BB3626-1D8E-4650-85C2-DD9C7BF8DD83}" presName="vert1" presStyleCnt="0"/>
      <dgm:spPr/>
    </dgm:pt>
    <dgm:pt modelId="{1FFE36CD-4339-4579-A792-5D671472E477}" type="pres">
      <dgm:prSet presAssocID="{4FFCB86A-B8B2-4983-92CA-8D9B9CF7B53F}" presName="thickLine" presStyleLbl="alignNode1" presStyleIdx="2" presStyleCnt="3"/>
      <dgm:spPr/>
    </dgm:pt>
    <dgm:pt modelId="{5A5DAA0A-1711-4B49-A014-B6057F237B8C}" type="pres">
      <dgm:prSet presAssocID="{4FFCB86A-B8B2-4983-92CA-8D9B9CF7B53F}" presName="horz1" presStyleCnt="0"/>
      <dgm:spPr/>
    </dgm:pt>
    <dgm:pt modelId="{D5F77FD6-1642-4A52-B4E2-365F5B792886}" type="pres">
      <dgm:prSet presAssocID="{4FFCB86A-B8B2-4983-92CA-8D9B9CF7B53F}" presName="tx1" presStyleLbl="revTx" presStyleIdx="2" presStyleCnt="3"/>
      <dgm:spPr/>
    </dgm:pt>
    <dgm:pt modelId="{25CDD68E-F532-4BBB-95D7-6D2E4A3B4C39}" type="pres">
      <dgm:prSet presAssocID="{4FFCB86A-B8B2-4983-92CA-8D9B9CF7B53F}" presName="vert1" presStyleCnt="0"/>
      <dgm:spPr/>
    </dgm:pt>
  </dgm:ptLst>
  <dgm:cxnLst>
    <dgm:cxn modelId="{80097D18-1432-4FA4-80DF-027DDB7F4DBF}" type="presOf" srcId="{322833C9-4734-4B57-ADDD-55F70BB9D213}" destId="{E33CD8F5-26BC-433E-9D23-3E42689624B2}" srcOrd="0" destOrd="0" presId="urn:microsoft.com/office/officeart/2008/layout/LinedList"/>
    <dgm:cxn modelId="{DB84A340-B4DC-4B9B-8D18-284A9BE21373}" type="presOf" srcId="{B0B78C2E-5EC8-4B93-BE90-E6FAB4C28A93}" destId="{FCF4DAAD-F06F-4AAB-9EDE-5C4B15FE69C5}" srcOrd="0" destOrd="0" presId="urn:microsoft.com/office/officeart/2008/layout/LinedList"/>
    <dgm:cxn modelId="{948F0883-E8BF-4A78-A48C-D45C133F7B34}" srcId="{B0B78C2E-5EC8-4B93-BE90-E6FAB4C28A93}" destId="{4FFCB86A-B8B2-4983-92CA-8D9B9CF7B53F}" srcOrd="2" destOrd="0" parTransId="{85C7BE72-6213-4F70-A3F2-C5743D3B6870}" sibTransId="{CC51492B-467C-4BCE-9AFB-ED446F9AFC26}"/>
    <dgm:cxn modelId="{0223129F-FE6D-41C0-85A9-AE6F00730CA2}" srcId="{B0B78C2E-5EC8-4B93-BE90-E6FAB4C28A93}" destId="{322833C9-4734-4B57-ADDD-55F70BB9D213}" srcOrd="0" destOrd="0" parTransId="{18DC9B92-D744-44FB-B8E7-8A3A5F86E685}" sibTransId="{FAB375AE-295D-4D69-9FA8-1815839C4B5C}"/>
    <dgm:cxn modelId="{ED401DB9-51D1-4740-B8B7-6B129BB7A655}" type="presOf" srcId="{4FFCB86A-B8B2-4983-92CA-8D9B9CF7B53F}" destId="{D5F77FD6-1642-4A52-B4E2-365F5B792886}" srcOrd="0" destOrd="0" presId="urn:microsoft.com/office/officeart/2008/layout/LinedList"/>
    <dgm:cxn modelId="{168C28C1-B71D-4C73-B44E-F3F9626C35E4}" type="presOf" srcId="{E8BB3626-1D8E-4650-85C2-DD9C7BF8DD83}" destId="{7A91B6AE-898F-4254-8612-D84ABAA7BA52}" srcOrd="0" destOrd="0" presId="urn:microsoft.com/office/officeart/2008/layout/LinedList"/>
    <dgm:cxn modelId="{56C5A4FC-CCC8-4A96-A1E5-91F347893D00}" srcId="{B0B78C2E-5EC8-4B93-BE90-E6FAB4C28A93}" destId="{E8BB3626-1D8E-4650-85C2-DD9C7BF8DD83}" srcOrd="1" destOrd="0" parTransId="{80C07D42-433D-4828-95FB-B2298AF81B47}" sibTransId="{B97B8B1F-09D1-4EE4-99A0-3D77B2A7239A}"/>
    <dgm:cxn modelId="{FC8683A6-7D19-4B3B-A7F9-A9331DD812A1}" type="presParOf" srcId="{FCF4DAAD-F06F-4AAB-9EDE-5C4B15FE69C5}" destId="{09ED851B-D814-4F11-AB1F-598319F2EA26}" srcOrd="0" destOrd="0" presId="urn:microsoft.com/office/officeart/2008/layout/LinedList"/>
    <dgm:cxn modelId="{4DD22536-FC66-4873-B570-54F0640009EC}" type="presParOf" srcId="{FCF4DAAD-F06F-4AAB-9EDE-5C4B15FE69C5}" destId="{A28AA578-98D1-43DB-A62C-3A5EEE99557F}" srcOrd="1" destOrd="0" presId="urn:microsoft.com/office/officeart/2008/layout/LinedList"/>
    <dgm:cxn modelId="{FC959A76-3F75-4281-9939-5DECE2681562}" type="presParOf" srcId="{A28AA578-98D1-43DB-A62C-3A5EEE99557F}" destId="{E33CD8F5-26BC-433E-9D23-3E42689624B2}" srcOrd="0" destOrd="0" presId="urn:microsoft.com/office/officeart/2008/layout/LinedList"/>
    <dgm:cxn modelId="{3F056D12-53F7-4E60-8060-BFB5EC746264}" type="presParOf" srcId="{A28AA578-98D1-43DB-A62C-3A5EEE99557F}" destId="{A8D33E57-05B1-4783-8481-10A2E42F779E}" srcOrd="1" destOrd="0" presId="urn:microsoft.com/office/officeart/2008/layout/LinedList"/>
    <dgm:cxn modelId="{BC597587-43BD-4BB0-9265-7A7290EF87EE}" type="presParOf" srcId="{FCF4DAAD-F06F-4AAB-9EDE-5C4B15FE69C5}" destId="{FFED39CF-404C-4ADC-A86B-FBE1B0A2018D}" srcOrd="2" destOrd="0" presId="urn:microsoft.com/office/officeart/2008/layout/LinedList"/>
    <dgm:cxn modelId="{4AC0EB8D-99F6-4991-93D3-D064C949535B}" type="presParOf" srcId="{FCF4DAAD-F06F-4AAB-9EDE-5C4B15FE69C5}" destId="{7AA70E1B-85BB-4655-9C55-D26603D090C6}" srcOrd="3" destOrd="0" presId="urn:microsoft.com/office/officeart/2008/layout/LinedList"/>
    <dgm:cxn modelId="{FFB13B20-856E-4185-9BCC-721933AEACE7}" type="presParOf" srcId="{7AA70E1B-85BB-4655-9C55-D26603D090C6}" destId="{7A91B6AE-898F-4254-8612-D84ABAA7BA52}" srcOrd="0" destOrd="0" presId="urn:microsoft.com/office/officeart/2008/layout/LinedList"/>
    <dgm:cxn modelId="{DF7C6FEA-BD62-4891-84A4-052254198CDA}" type="presParOf" srcId="{7AA70E1B-85BB-4655-9C55-D26603D090C6}" destId="{7EB97769-999A-435F-AD92-10AC61360268}" srcOrd="1" destOrd="0" presId="urn:microsoft.com/office/officeart/2008/layout/LinedList"/>
    <dgm:cxn modelId="{89FCC5EC-94E8-44BB-986C-C9561038B216}" type="presParOf" srcId="{FCF4DAAD-F06F-4AAB-9EDE-5C4B15FE69C5}" destId="{1FFE36CD-4339-4579-A792-5D671472E477}" srcOrd="4" destOrd="0" presId="urn:microsoft.com/office/officeart/2008/layout/LinedList"/>
    <dgm:cxn modelId="{6AAC4F28-33C6-4821-BE7B-0061C5B14751}" type="presParOf" srcId="{FCF4DAAD-F06F-4AAB-9EDE-5C4B15FE69C5}" destId="{5A5DAA0A-1711-4B49-A014-B6057F237B8C}" srcOrd="5" destOrd="0" presId="urn:microsoft.com/office/officeart/2008/layout/LinedList"/>
    <dgm:cxn modelId="{1E4BC8AB-57C9-4626-A8DA-B77AD27FF236}" type="presParOf" srcId="{5A5DAA0A-1711-4B49-A014-B6057F237B8C}" destId="{D5F77FD6-1642-4A52-B4E2-365F5B792886}" srcOrd="0" destOrd="0" presId="urn:microsoft.com/office/officeart/2008/layout/LinedList"/>
    <dgm:cxn modelId="{A0574ACE-8781-4580-B757-7E67EC2A07CE}" type="presParOf" srcId="{5A5DAA0A-1711-4B49-A014-B6057F237B8C}" destId="{25CDD68E-F532-4BBB-95D7-6D2E4A3B4C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C0FD99-D65A-4F02-91CC-BDDFD0028E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573F014E-F971-4AFA-9DD4-B10BADF6F06E}">
      <dgm:prSet phldrT="[文字]"/>
      <dgm:spPr/>
      <dgm:t>
        <a:bodyPr/>
        <a:lstStyle/>
        <a:p>
          <a:r>
            <a:rPr kumimoji="0" lang="zh-TW" altLang="zh-TW" b="1" i="0" u="none" strike="noStrike" cap="none" normalizeH="0" baseline="0" dirty="0">
              <a:ln>
                <a:noFill/>
              </a:ln>
              <a:solidFill>
                <a:schemeClr val="tx1"/>
              </a:solidFill>
              <a:effectLst/>
              <a:highlight>
                <a:srgbClr val="00FFFF"/>
              </a:highlight>
              <a:latin typeface="Arial" panose="020B0604020202020204" pitchFamily="34" charset="0"/>
            </a:rPr>
            <a:t>Main Point</a:t>
          </a:r>
          <a:endParaRPr lang="zh-TW" altLang="en-US" dirty="0">
            <a:highlight>
              <a:srgbClr val="00FFFF"/>
            </a:highlight>
          </a:endParaRPr>
        </a:p>
      </dgm:t>
    </dgm:pt>
    <dgm:pt modelId="{05D5ED80-D213-432C-BD85-1844504A67A1}" type="parTrans" cxnId="{0217A9AC-4741-4845-B328-60084CCBD446}">
      <dgm:prSet/>
      <dgm:spPr/>
      <dgm:t>
        <a:bodyPr/>
        <a:lstStyle/>
        <a:p>
          <a:endParaRPr lang="zh-TW" altLang="en-US"/>
        </a:p>
      </dgm:t>
    </dgm:pt>
    <dgm:pt modelId="{E5002AB1-CED6-4370-91F0-A2C930B7FEC6}" type="sibTrans" cxnId="{0217A9AC-4741-4845-B328-60084CCBD446}">
      <dgm:prSet/>
      <dgm:spPr/>
      <dgm:t>
        <a:bodyPr/>
        <a:lstStyle/>
        <a:p>
          <a:endParaRPr lang="zh-TW" altLang="en-US"/>
        </a:p>
      </dgm:t>
    </dgm:pt>
    <dgm:pt modelId="{B35C3BB3-92F8-4F81-BFF7-817FB02BC056}">
      <dgm:prSet phldrT="[文字]" custT="1"/>
      <dgm:spPr/>
      <dgm:t>
        <a:bodyPr/>
        <a:lstStyle/>
        <a:p>
          <a:r>
            <a:rPr kumimoji="0" lang="en-US" altLang="zh-TW"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 paper says it aims to explore </a:t>
          </a:r>
          <a:r>
            <a:rPr kumimoji="0" lang="en-US" altLang="zh-TW"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potential barriers</a:t>
          </a:r>
          <a:r>
            <a:rPr kumimoji="0" lang="zh-TW"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zh-TW"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affecting international students’ use of healthcare services</a:t>
          </a:r>
          <a:endParaRPr lang="zh-TW" altLang="en-US" sz="3200" dirty="0">
            <a:latin typeface="Times New Roman" panose="02020603050405020304" pitchFamily="18" charset="0"/>
            <a:cs typeface="Times New Roman" panose="02020603050405020304" pitchFamily="18" charset="0"/>
          </a:endParaRPr>
        </a:p>
      </dgm:t>
    </dgm:pt>
    <dgm:pt modelId="{9126AB4E-76E0-4421-9F22-4D74D649A4BE}" type="parTrans" cxnId="{C344EFD3-9FED-47C3-A998-9C562D6D3B1B}">
      <dgm:prSet/>
      <dgm:spPr/>
      <dgm:t>
        <a:bodyPr/>
        <a:lstStyle/>
        <a:p>
          <a:endParaRPr lang="zh-TW" altLang="en-US"/>
        </a:p>
      </dgm:t>
    </dgm:pt>
    <dgm:pt modelId="{3B9C853A-E08B-4EF8-9E11-35BD7FA5560B}" type="sibTrans" cxnId="{C344EFD3-9FED-47C3-A998-9C562D6D3B1B}">
      <dgm:prSet/>
      <dgm:spPr/>
      <dgm:t>
        <a:bodyPr/>
        <a:lstStyle/>
        <a:p>
          <a:endParaRPr lang="zh-TW" altLang="en-US"/>
        </a:p>
      </dgm:t>
    </dgm:pt>
    <dgm:pt modelId="{1ADF727F-B92B-4003-B915-C5A15D850D51}">
      <dgm:prSet phldrT="[文字]"/>
      <dgm:spPr/>
      <dgm:t>
        <a:bodyPr/>
        <a:lstStyle/>
        <a:p>
          <a:pPr>
            <a:buClrTx/>
            <a:buSzTx/>
            <a:buFontTx/>
            <a:buNone/>
          </a:pPr>
          <a:r>
            <a:rPr kumimoji="0" lang="zh-TW" altLang="zh-TW" b="1" i="0" u="none" strike="noStrike" cap="none" normalizeH="0" baseline="0" dirty="0">
              <a:ln>
                <a:noFill/>
              </a:ln>
              <a:solidFill>
                <a:schemeClr val="tx1"/>
              </a:solidFill>
              <a:effectLst/>
              <a:highlight>
                <a:srgbClr val="00FFFF"/>
              </a:highlight>
              <a:latin typeface="Arial" panose="020B0604020202020204" pitchFamily="34" charset="0"/>
            </a:rPr>
            <a:t>My Concern</a:t>
          </a:r>
          <a:endParaRPr lang="zh-TW" altLang="en-US" dirty="0">
            <a:highlight>
              <a:srgbClr val="00FFFF"/>
            </a:highlight>
          </a:endParaRPr>
        </a:p>
      </dgm:t>
    </dgm:pt>
    <dgm:pt modelId="{10BF87C0-0802-4F19-BA34-6D6022F018D1}" type="parTrans" cxnId="{C4E9D2DD-248D-4118-B8F3-7413393ABC14}">
      <dgm:prSet/>
      <dgm:spPr/>
      <dgm:t>
        <a:bodyPr/>
        <a:lstStyle/>
        <a:p>
          <a:endParaRPr lang="zh-TW" altLang="en-US"/>
        </a:p>
      </dgm:t>
    </dgm:pt>
    <dgm:pt modelId="{352C0F7B-CDAF-408C-A4C8-F6227BC9CD6E}" type="sibTrans" cxnId="{C4E9D2DD-248D-4118-B8F3-7413393ABC14}">
      <dgm:prSet/>
      <dgm:spPr/>
      <dgm:t>
        <a:bodyPr/>
        <a:lstStyle/>
        <a:p>
          <a:endParaRPr lang="zh-TW" altLang="en-US"/>
        </a:p>
      </dgm:t>
    </dgm:pt>
    <dgm:pt modelId="{C1085D73-CD3F-4E2B-8A47-98B9FEE08292}">
      <dgm:prSet phldrT="[文字]" custT="1"/>
      <dgm:spPr/>
      <dgm:t>
        <a:bodyPr/>
        <a:lstStyle/>
        <a:p>
          <a:pPr algn="l">
            <a:buClrTx/>
            <a:buSzTx/>
            <a:buFontTx/>
            <a:buNone/>
          </a:pP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But when I looked at the questionnaire and analysis, it seems like the study mostly focuses on descriptive data</a:t>
          </a:r>
          <a:r>
            <a:rPr kumimoji="0" lang="zh-TW"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and yes/no usage patterns</a:t>
          </a:r>
          <a:r>
            <a:rPr kumimoji="0" lang="zh-TW"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not really on the </a:t>
          </a:r>
          <a:r>
            <a:rPr kumimoji="0" lang="zh-TW" altLang="en-US" sz="2800" b="0"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zh-TW" sz="2800" b="0"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why”</a:t>
          </a:r>
          <a:r>
            <a:rPr kumimoji="0" lang="zh-TW"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zh-TW"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behind the behavior</a:t>
          </a: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zh-TW" altLang="en-US" sz="2800" dirty="0">
            <a:latin typeface="Times New Roman" panose="02020603050405020304" pitchFamily="18" charset="0"/>
            <a:cs typeface="Times New Roman" panose="02020603050405020304" pitchFamily="18" charset="0"/>
          </a:endParaRPr>
        </a:p>
      </dgm:t>
    </dgm:pt>
    <dgm:pt modelId="{36FEAD82-D15B-4B6F-BD05-F054D164B28D}" type="parTrans" cxnId="{FF3AA770-2A53-4582-9F85-0559C3E1A230}">
      <dgm:prSet/>
      <dgm:spPr/>
      <dgm:t>
        <a:bodyPr/>
        <a:lstStyle/>
        <a:p>
          <a:endParaRPr lang="zh-TW" altLang="en-US"/>
        </a:p>
      </dgm:t>
    </dgm:pt>
    <dgm:pt modelId="{8F5FE14A-C89A-41CB-A875-61C45B6A8841}" type="sibTrans" cxnId="{FF3AA770-2A53-4582-9F85-0559C3E1A230}">
      <dgm:prSet/>
      <dgm:spPr/>
      <dgm:t>
        <a:bodyPr/>
        <a:lstStyle/>
        <a:p>
          <a:endParaRPr lang="zh-TW" altLang="en-US"/>
        </a:p>
      </dgm:t>
    </dgm:pt>
    <dgm:pt modelId="{578FACDC-1BF5-4249-B722-0F584ABCD6B2}">
      <dgm:prSet phldrT="[文字]" custT="1"/>
      <dgm:spPr/>
      <dgm:t>
        <a:bodyPr/>
        <a:lstStyle/>
        <a:p>
          <a:pPr>
            <a:buClrTx/>
            <a:buSzTx/>
            <a:buFontTx/>
            <a:buNone/>
          </a:pP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a:t>
          </a:r>
          <a:r>
            <a:rPr kumimoji="0" lang="zh-TW"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Does this kind of design really answer the research question?</a:t>
          </a:r>
          <a:endParaRPr lang="zh-TW" altLang="en-US" sz="2800" i="0" dirty="0">
            <a:latin typeface="Times New Roman" panose="02020603050405020304" pitchFamily="18" charset="0"/>
            <a:cs typeface="Times New Roman" panose="02020603050405020304" pitchFamily="18" charset="0"/>
          </a:endParaRPr>
        </a:p>
      </dgm:t>
    </dgm:pt>
    <dgm:pt modelId="{DACEFE55-DE57-4EFF-AEFF-39B0823F3DD2}" type="parTrans" cxnId="{53548413-68D4-4D70-9C5F-65F563040EB4}">
      <dgm:prSet/>
      <dgm:spPr/>
      <dgm:t>
        <a:bodyPr/>
        <a:lstStyle/>
        <a:p>
          <a:endParaRPr lang="zh-TW" altLang="en-US"/>
        </a:p>
      </dgm:t>
    </dgm:pt>
    <dgm:pt modelId="{17963E26-38D5-435B-B8AB-E84D430088F2}" type="sibTrans" cxnId="{53548413-68D4-4D70-9C5F-65F563040EB4}">
      <dgm:prSet/>
      <dgm:spPr/>
      <dgm:t>
        <a:bodyPr/>
        <a:lstStyle/>
        <a:p>
          <a:endParaRPr lang="zh-TW" altLang="en-US"/>
        </a:p>
      </dgm:t>
    </dgm:pt>
    <dgm:pt modelId="{EB4F5390-BEB8-4A11-8274-B92A874C8E64}">
      <dgm:prSet/>
      <dgm:spPr/>
      <dgm:t>
        <a:bodyPr/>
        <a:lstStyle/>
        <a:p>
          <a:r>
            <a:rPr kumimoji="0" lang="zh-TW" altLang="zh-TW" b="1" i="0" u="none" strike="noStrike" cap="none" normalizeH="0" baseline="0" dirty="0">
              <a:ln>
                <a:noFill/>
              </a:ln>
              <a:solidFill>
                <a:schemeClr val="tx1"/>
              </a:solidFill>
              <a:effectLst/>
              <a:highlight>
                <a:srgbClr val="00FFFF"/>
              </a:highlight>
              <a:latin typeface="Arial" panose="020B0604020202020204" pitchFamily="34" charset="0"/>
            </a:rPr>
            <a:t>My Question to Discuss</a:t>
          </a:r>
          <a:endParaRPr kumimoji="0" lang="zh-TW" altLang="zh-TW" b="0" i="0" u="none" strike="noStrike" cap="none" normalizeH="0" baseline="0" dirty="0">
            <a:ln>
              <a:noFill/>
            </a:ln>
            <a:solidFill>
              <a:schemeClr val="tx1"/>
            </a:solidFill>
            <a:effectLst/>
            <a:highlight>
              <a:srgbClr val="00FFFF"/>
            </a:highlight>
            <a:latin typeface="Arial" panose="020B0604020202020204" pitchFamily="34" charset="0"/>
          </a:endParaRPr>
        </a:p>
      </dgm:t>
    </dgm:pt>
    <dgm:pt modelId="{5946C456-5F22-4F8E-A8AD-60C4A7C049B7}" type="parTrans" cxnId="{19377E2F-1574-45DA-A09F-47C4257D1053}">
      <dgm:prSet/>
      <dgm:spPr/>
      <dgm:t>
        <a:bodyPr/>
        <a:lstStyle/>
        <a:p>
          <a:endParaRPr lang="zh-TW" altLang="en-US"/>
        </a:p>
      </dgm:t>
    </dgm:pt>
    <dgm:pt modelId="{29BB0843-2B85-4FA6-94BB-57E502CDCB3B}" type="sibTrans" cxnId="{19377E2F-1574-45DA-A09F-47C4257D1053}">
      <dgm:prSet/>
      <dgm:spPr/>
      <dgm:t>
        <a:bodyPr/>
        <a:lstStyle/>
        <a:p>
          <a:endParaRPr lang="zh-TW" altLang="en-US"/>
        </a:p>
      </dgm:t>
    </dgm:pt>
    <dgm:pt modelId="{76D0738F-0DF7-4795-970C-C3DB6A649E52}">
      <dgm:prSet phldrT="[文字]" custT="1"/>
      <dgm:spPr/>
      <dgm:t>
        <a:bodyPr/>
        <a:lstStyle/>
        <a:p>
          <a:pPr>
            <a:buClrTx/>
            <a:buSzTx/>
            <a:buFontTx/>
            <a:buNone/>
          </a:pPr>
          <a:r>
            <a:rPr kumimoji="0" lang="en-US"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r>
            <a:rPr kumimoji="0" lang="zh-TW" altLang="zh-TW"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If we want to go deeper into the “underlying reasons,” what other methods or theoretical models could we use?</a:t>
          </a:r>
          <a:endParaRPr lang="zh-TW" altLang="en-US" sz="2800" i="0" dirty="0">
            <a:latin typeface="Times New Roman" panose="02020603050405020304" pitchFamily="18" charset="0"/>
            <a:cs typeface="Times New Roman" panose="02020603050405020304" pitchFamily="18" charset="0"/>
          </a:endParaRPr>
        </a:p>
      </dgm:t>
    </dgm:pt>
    <dgm:pt modelId="{8772EBA1-7892-4AB5-8D3B-25AA33C21BCD}" type="parTrans" cxnId="{6DB46919-74D9-4242-929D-0C98BFD83848}">
      <dgm:prSet/>
      <dgm:spPr/>
      <dgm:t>
        <a:bodyPr/>
        <a:lstStyle/>
        <a:p>
          <a:endParaRPr lang="zh-TW" altLang="en-US"/>
        </a:p>
      </dgm:t>
    </dgm:pt>
    <dgm:pt modelId="{6DD60BBF-1344-4AAA-BA43-683301C5970F}" type="sibTrans" cxnId="{6DB46919-74D9-4242-929D-0C98BFD83848}">
      <dgm:prSet/>
      <dgm:spPr/>
      <dgm:t>
        <a:bodyPr/>
        <a:lstStyle/>
        <a:p>
          <a:endParaRPr lang="zh-TW" altLang="en-US"/>
        </a:p>
      </dgm:t>
    </dgm:pt>
    <dgm:pt modelId="{A029FF29-29D6-4FF3-BF9A-7EAFC3CF61B5}" type="pres">
      <dgm:prSet presAssocID="{3EC0FD99-D65A-4F02-91CC-BDDFD0028E94}" presName="linear" presStyleCnt="0">
        <dgm:presLayoutVars>
          <dgm:animLvl val="lvl"/>
          <dgm:resizeHandles val="exact"/>
        </dgm:presLayoutVars>
      </dgm:prSet>
      <dgm:spPr/>
    </dgm:pt>
    <dgm:pt modelId="{62814D32-F9AF-4C9E-A3AD-F6AF679243A1}" type="pres">
      <dgm:prSet presAssocID="{573F014E-F971-4AFA-9DD4-B10BADF6F06E}" presName="parentText" presStyleLbl="node1" presStyleIdx="0" presStyleCnt="3">
        <dgm:presLayoutVars>
          <dgm:chMax val="0"/>
          <dgm:bulletEnabled val="1"/>
        </dgm:presLayoutVars>
      </dgm:prSet>
      <dgm:spPr/>
    </dgm:pt>
    <dgm:pt modelId="{3695C898-DA18-43E2-B9D5-4755246CBBBF}" type="pres">
      <dgm:prSet presAssocID="{573F014E-F971-4AFA-9DD4-B10BADF6F06E}" presName="childText" presStyleLbl="revTx" presStyleIdx="0" presStyleCnt="3">
        <dgm:presLayoutVars>
          <dgm:bulletEnabled val="1"/>
        </dgm:presLayoutVars>
      </dgm:prSet>
      <dgm:spPr/>
    </dgm:pt>
    <dgm:pt modelId="{EB3E9882-4629-4DB9-BE0E-6FBE7BA55A4C}" type="pres">
      <dgm:prSet presAssocID="{1ADF727F-B92B-4003-B915-C5A15D850D51}" presName="parentText" presStyleLbl="node1" presStyleIdx="1" presStyleCnt="3">
        <dgm:presLayoutVars>
          <dgm:chMax val="0"/>
          <dgm:bulletEnabled val="1"/>
        </dgm:presLayoutVars>
      </dgm:prSet>
      <dgm:spPr/>
    </dgm:pt>
    <dgm:pt modelId="{07DD8C50-5959-488D-94FD-696FF03F48C2}" type="pres">
      <dgm:prSet presAssocID="{1ADF727F-B92B-4003-B915-C5A15D850D51}" presName="childText" presStyleLbl="revTx" presStyleIdx="1" presStyleCnt="3">
        <dgm:presLayoutVars>
          <dgm:bulletEnabled val="1"/>
        </dgm:presLayoutVars>
      </dgm:prSet>
      <dgm:spPr/>
    </dgm:pt>
    <dgm:pt modelId="{C9145464-8CE4-4644-95D3-6ED1353EE326}" type="pres">
      <dgm:prSet presAssocID="{EB4F5390-BEB8-4A11-8274-B92A874C8E64}" presName="parentText" presStyleLbl="node1" presStyleIdx="2" presStyleCnt="3">
        <dgm:presLayoutVars>
          <dgm:chMax val="0"/>
          <dgm:bulletEnabled val="1"/>
        </dgm:presLayoutVars>
      </dgm:prSet>
      <dgm:spPr/>
    </dgm:pt>
    <dgm:pt modelId="{11C072A0-09ED-4552-8F40-3D01CC1E1F2D}" type="pres">
      <dgm:prSet presAssocID="{EB4F5390-BEB8-4A11-8274-B92A874C8E64}" presName="childText" presStyleLbl="revTx" presStyleIdx="2" presStyleCnt="3">
        <dgm:presLayoutVars>
          <dgm:bulletEnabled val="1"/>
        </dgm:presLayoutVars>
      </dgm:prSet>
      <dgm:spPr/>
    </dgm:pt>
  </dgm:ptLst>
  <dgm:cxnLst>
    <dgm:cxn modelId="{53548413-68D4-4D70-9C5F-65F563040EB4}" srcId="{EB4F5390-BEB8-4A11-8274-B92A874C8E64}" destId="{578FACDC-1BF5-4249-B722-0F584ABCD6B2}" srcOrd="0" destOrd="0" parTransId="{DACEFE55-DE57-4EFF-AEFF-39B0823F3DD2}" sibTransId="{17963E26-38D5-435B-B8AB-E84D430088F2}"/>
    <dgm:cxn modelId="{F8BB8214-D207-4091-84E3-563A2BCBDCA8}" type="presOf" srcId="{B35C3BB3-92F8-4F81-BFF7-817FB02BC056}" destId="{3695C898-DA18-43E2-B9D5-4755246CBBBF}" srcOrd="0" destOrd="0" presId="urn:microsoft.com/office/officeart/2005/8/layout/vList2"/>
    <dgm:cxn modelId="{6DB46919-74D9-4242-929D-0C98BFD83848}" srcId="{EB4F5390-BEB8-4A11-8274-B92A874C8E64}" destId="{76D0738F-0DF7-4795-970C-C3DB6A649E52}" srcOrd="1" destOrd="0" parTransId="{8772EBA1-7892-4AB5-8D3B-25AA33C21BCD}" sibTransId="{6DD60BBF-1344-4AAA-BA43-683301C5970F}"/>
    <dgm:cxn modelId="{4922871A-5C90-43C5-8B1B-B65C399076DB}" type="presOf" srcId="{573F014E-F971-4AFA-9DD4-B10BADF6F06E}" destId="{62814D32-F9AF-4C9E-A3AD-F6AF679243A1}" srcOrd="0" destOrd="0" presId="urn:microsoft.com/office/officeart/2005/8/layout/vList2"/>
    <dgm:cxn modelId="{6F078E27-3B6E-4486-BE2A-630D79647B85}" type="presOf" srcId="{578FACDC-1BF5-4249-B722-0F584ABCD6B2}" destId="{11C072A0-09ED-4552-8F40-3D01CC1E1F2D}" srcOrd="0" destOrd="0" presId="urn:microsoft.com/office/officeart/2005/8/layout/vList2"/>
    <dgm:cxn modelId="{19377E2F-1574-45DA-A09F-47C4257D1053}" srcId="{3EC0FD99-D65A-4F02-91CC-BDDFD0028E94}" destId="{EB4F5390-BEB8-4A11-8274-B92A874C8E64}" srcOrd="2" destOrd="0" parTransId="{5946C456-5F22-4F8E-A8AD-60C4A7C049B7}" sibTransId="{29BB0843-2B85-4FA6-94BB-57E502CDCB3B}"/>
    <dgm:cxn modelId="{6A48565F-5F0B-40FE-BEC0-2248BB3ABC69}" type="presOf" srcId="{3EC0FD99-D65A-4F02-91CC-BDDFD0028E94}" destId="{A029FF29-29D6-4FF3-BF9A-7EAFC3CF61B5}" srcOrd="0" destOrd="0" presId="urn:microsoft.com/office/officeart/2005/8/layout/vList2"/>
    <dgm:cxn modelId="{104FE660-6D3F-4434-93DC-6DD4D48CFF2C}" type="presOf" srcId="{EB4F5390-BEB8-4A11-8274-B92A874C8E64}" destId="{C9145464-8CE4-4644-95D3-6ED1353EE326}" srcOrd="0" destOrd="0" presId="urn:microsoft.com/office/officeart/2005/8/layout/vList2"/>
    <dgm:cxn modelId="{FF3AA770-2A53-4582-9F85-0559C3E1A230}" srcId="{1ADF727F-B92B-4003-B915-C5A15D850D51}" destId="{C1085D73-CD3F-4E2B-8A47-98B9FEE08292}" srcOrd="0" destOrd="0" parTransId="{36FEAD82-D15B-4B6F-BD05-F054D164B28D}" sibTransId="{8F5FE14A-C89A-41CB-A875-61C45B6A8841}"/>
    <dgm:cxn modelId="{73238C51-9BF5-4AD1-B86F-0BB9A47465D0}" type="presOf" srcId="{C1085D73-CD3F-4E2B-8A47-98B9FEE08292}" destId="{07DD8C50-5959-488D-94FD-696FF03F48C2}" srcOrd="0" destOrd="0" presId="urn:microsoft.com/office/officeart/2005/8/layout/vList2"/>
    <dgm:cxn modelId="{9B9D6A73-AFE5-4F2A-8F41-A747AF2620D0}" type="presOf" srcId="{1ADF727F-B92B-4003-B915-C5A15D850D51}" destId="{EB3E9882-4629-4DB9-BE0E-6FBE7BA55A4C}" srcOrd="0" destOrd="0" presId="urn:microsoft.com/office/officeart/2005/8/layout/vList2"/>
    <dgm:cxn modelId="{0217A9AC-4741-4845-B328-60084CCBD446}" srcId="{3EC0FD99-D65A-4F02-91CC-BDDFD0028E94}" destId="{573F014E-F971-4AFA-9DD4-B10BADF6F06E}" srcOrd="0" destOrd="0" parTransId="{05D5ED80-D213-432C-BD85-1844504A67A1}" sibTransId="{E5002AB1-CED6-4370-91F0-A2C930B7FEC6}"/>
    <dgm:cxn modelId="{7C4177CF-14EC-4E27-8684-E1F66C40006E}" type="presOf" srcId="{76D0738F-0DF7-4795-970C-C3DB6A649E52}" destId="{11C072A0-09ED-4552-8F40-3D01CC1E1F2D}" srcOrd="0" destOrd="1" presId="urn:microsoft.com/office/officeart/2005/8/layout/vList2"/>
    <dgm:cxn modelId="{C344EFD3-9FED-47C3-A998-9C562D6D3B1B}" srcId="{573F014E-F971-4AFA-9DD4-B10BADF6F06E}" destId="{B35C3BB3-92F8-4F81-BFF7-817FB02BC056}" srcOrd="0" destOrd="0" parTransId="{9126AB4E-76E0-4421-9F22-4D74D649A4BE}" sibTransId="{3B9C853A-E08B-4EF8-9E11-35BD7FA5560B}"/>
    <dgm:cxn modelId="{C4E9D2DD-248D-4118-B8F3-7413393ABC14}" srcId="{3EC0FD99-D65A-4F02-91CC-BDDFD0028E94}" destId="{1ADF727F-B92B-4003-B915-C5A15D850D51}" srcOrd="1" destOrd="0" parTransId="{10BF87C0-0802-4F19-BA34-6D6022F018D1}" sibTransId="{352C0F7B-CDAF-408C-A4C8-F6227BC9CD6E}"/>
    <dgm:cxn modelId="{EAFDE2F9-E091-42D8-82DE-C1FD0B9E4D06}" type="presParOf" srcId="{A029FF29-29D6-4FF3-BF9A-7EAFC3CF61B5}" destId="{62814D32-F9AF-4C9E-A3AD-F6AF679243A1}" srcOrd="0" destOrd="0" presId="urn:microsoft.com/office/officeart/2005/8/layout/vList2"/>
    <dgm:cxn modelId="{58CB63C7-479D-4292-82D5-5DDB999ED118}" type="presParOf" srcId="{A029FF29-29D6-4FF3-BF9A-7EAFC3CF61B5}" destId="{3695C898-DA18-43E2-B9D5-4755246CBBBF}" srcOrd="1" destOrd="0" presId="urn:microsoft.com/office/officeart/2005/8/layout/vList2"/>
    <dgm:cxn modelId="{1540F89B-34D9-484A-A1F1-047416E53358}" type="presParOf" srcId="{A029FF29-29D6-4FF3-BF9A-7EAFC3CF61B5}" destId="{EB3E9882-4629-4DB9-BE0E-6FBE7BA55A4C}" srcOrd="2" destOrd="0" presId="urn:microsoft.com/office/officeart/2005/8/layout/vList2"/>
    <dgm:cxn modelId="{680F8C74-4813-4455-B60B-16D515C4E93F}" type="presParOf" srcId="{A029FF29-29D6-4FF3-BF9A-7EAFC3CF61B5}" destId="{07DD8C50-5959-488D-94FD-696FF03F48C2}" srcOrd="3" destOrd="0" presId="urn:microsoft.com/office/officeart/2005/8/layout/vList2"/>
    <dgm:cxn modelId="{FABB7CD0-74B6-4016-966F-95AE09D4479B}" type="presParOf" srcId="{A029FF29-29D6-4FF3-BF9A-7EAFC3CF61B5}" destId="{C9145464-8CE4-4644-95D3-6ED1353EE326}" srcOrd="4" destOrd="0" presId="urn:microsoft.com/office/officeart/2005/8/layout/vList2"/>
    <dgm:cxn modelId="{8DEA22E2-A740-4347-A9FB-76AB6FF61C92}" type="presParOf" srcId="{A029FF29-29D6-4FF3-BF9A-7EAFC3CF61B5}" destId="{11C072A0-09ED-4552-8F40-3D01CC1E1F2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844FDB-2C4C-4AAE-8BE7-5B0ED4A9260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F7FAB21-C1B8-4193-86C6-4C0D41EC7AFA}">
      <dgm:prSet/>
      <dgm:spPr/>
      <dgm:t>
        <a:bodyPr/>
        <a:lstStyle/>
        <a:p>
          <a:r>
            <a:rPr lang="en-IN"/>
            <a:t>Statistical analyses were  conducted using IBM SPSS statistics version 25.</a:t>
          </a:r>
          <a:endParaRPr lang="en-US"/>
        </a:p>
      </dgm:t>
    </dgm:pt>
    <dgm:pt modelId="{2FA01044-555B-4B1E-8ADB-2311A3E3A39F}" type="parTrans" cxnId="{4C2ACD94-099E-4E5A-8FDF-E90A4F922097}">
      <dgm:prSet/>
      <dgm:spPr/>
      <dgm:t>
        <a:bodyPr/>
        <a:lstStyle/>
        <a:p>
          <a:endParaRPr lang="en-US"/>
        </a:p>
      </dgm:t>
    </dgm:pt>
    <dgm:pt modelId="{9F7B4452-A543-4BA0-968C-111E526EB326}" type="sibTrans" cxnId="{4C2ACD94-099E-4E5A-8FDF-E90A4F922097}">
      <dgm:prSet/>
      <dgm:spPr/>
      <dgm:t>
        <a:bodyPr/>
        <a:lstStyle/>
        <a:p>
          <a:endParaRPr lang="en-US"/>
        </a:p>
      </dgm:t>
    </dgm:pt>
    <dgm:pt modelId="{89346A39-02A6-4804-9FFA-EE1F76B3F302}">
      <dgm:prSet/>
      <dgm:spPr/>
      <dgm:t>
        <a:bodyPr/>
        <a:lstStyle/>
        <a:p>
          <a:r>
            <a:rPr lang="en-IN"/>
            <a:t>ANOVA and Chi-square tests (with Fisher’s exact test)were used to compare variables.</a:t>
          </a:r>
          <a:endParaRPr lang="en-US"/>
        </a:p>
      </dgm:t>
    </dgm:pt>
    <dgm:pt modelId="{DC9132DA-1459-420C-ADDD-5F75E6E552D5}" type="parTrans" cxnId="{86ACC486-2809-4B80-87B8-7964025684BC}">
      <dgm:prSet/>
      <dgm:spPr/>
      <dgm:t>
        <a:bodyPr/>
        <a:lstStyle/>
        <a:p>
          <a:endParaRPr lang="en-US"/>
        </a:p>
      </dgm:t>
    </dgm:pt>
    <dgm:pt modelId="{6FF499D4-4632-417B-A4BD-9A411A304C15}" type="sibTrans" cxnId="{86ACC486-2809-4B80-87B8-7964025684BC}">
      <dgm:prSet/>
      <dgm:spPr/>
      <dgm:t>
        <a:bodyPr/>
        <a:lstStyle/>
        <a:p>
          <a:endParaRPr lang="en-US"/>
        </a:p>
      </dgm:t>
    </dgm:pt>
    <dgm:pt modelId="{78E83024-6213-4313-B795-2C68601EA186}">
      <dgm:prSet/>
      <dgm:spPr/>
      <dgm:t>
        <a:bodyPr/>
        <a:lstStyle/>
        <a:p>
          <a:r>
            <a:rPr lang="en-US"/>
            <a:t>Post-hoc used to identify the source when significant differences were identified.</a:t>
          </a:r>
        </a:p>
      </dgm:t>
    </dgm:pt>
    <dgm:pt modelId="{A686218F-05D4-4F07-B35F-30E83FF0B380}" type="parTrans" cxnId="{6FA6040C-6D94-43AC-855E-D0A962D94A2D}">
      <dgm:prSet/>
      <dgm:spPr/>
      <dgm:t>
        <a:bodyPr/>
        <a:lstStyle/>
        <a:p>
          <a:endParaRPr lang="en-US"/>
        </a:p>
      </dgm:t>
    </dgm:pt>
    <dgm:pt modelId="{2A43D0BF-035A-45EB-A223-AAB7909719EE}" type="sibTrans" cxnId="{6FA6040C-6D94-43AC-855E-D0A962D94A2D}">
      <dgm:prSet/>
      <dgm:spPr/>
      <dgm:t>
        <a:bodyPr/>
        <a:lstStyle/>
        <a:p>
          <a:endParaRPr lang="en-US"/>
        </a:p>
      </dgm:t>
    </dgm:pt>
    <dgm:pt modelId="{5CAF27EE-971F-407D-898E-DB8102CF2D9E}">
      <dgm:prSet/>
      <dgm:spPr/>
      <dgm:t>
        <a:bodyPr/>
        <a:lstStyle/>
        <a:p>
          <a:r>
            <a:rPr lang="en-IN"/>
            <a:t>Logistic regression to evaluate the relationships between variables related to access to health services.</a:t>
          </a:r>
          <a:endParaRPr lang="en-US"/>
        </a:p>
      </dgm:t>
    </dgm:pt>
    <dgm:pt modelId="{839860C0-3F55-496E-8C8E-142A4CA309BF}" type="parTrans" cxnId="{3A7D3691-8488-4318-AEC8-4F214BE9A4BD}">
      <dgm:prSet/>
      <dgm:spPr/>
      <dgm:t>
        <a:bodyPr/>
        <a:lstStyle/>
        <a:p>
          <a:endParaRPr lang="en-US"/>
        </a:p>
      </dgm:t>
    </dgm:pt>
    <dgm:pt modelId="{672636E4-282E-42C2-B120-18398A5DC81A}" type="sibTrans" cxnId="{3A7D3691-8488-4318-AEC8-4F214BE9A4BD}">
      <dgm:prSet/>
      <dgm:spPr/>
      <dgm:t>
        <a:bodyPr/>
        <a:lstStyle/>
        <a:p>
          <a:endParaRPr lang="en-US"/>
        </a:p>
      </dgm:t>
    </dgm:pt>
    <dgm:pt modelId="{44296DCF-F4D1-4CAA-A67B-A5342853DD00}" type="pres">
      <dgm:prSet presAssocID="{59844FDB-2C4C-4AAE-8BE7-5B0ED4A92603}" presName="vert0" presStyleCnt="0">
        <dgm:presLayoutVars>
          <dgm:dir/>
          <dgm:animOne val="branch"/>
          <dgm:animLvl val="lvl"/>
        </dgm:presLayoutVars>
      </dgm:prSet>
      <dgm:spPr/>
    </dgm:pt>
    <dgm:pt modelId="{E27B4E20-9724-472B-BBFD-4B67FA425B86}" type="pres">
      <dgm:prSet presAssocID="{5F7FAB21-C1B8-4193-86C6-4C0D41EC7AFA}" presName="thickLine" presStyleLbl="alignNode1" presStyleIdx="0" presStyleCnt="4"/>
      <dgm:spPr/>
    </dgm:pt>
    <dgm:pt modelId="{A2D5C517-515C-4EFD-BB3E-43D30C92971A}" type="pres">
      <dgm:prSet presAssocID="{5F7FAB21-C1B8-4193-86C6-4C0D41EC7AFA}" presName="horz1" presStyleCnt="0"/>
      <dgm:spPr/>
    </dgm:pt>
    <dgm:pt modelId="{DADB4B0A-4FC4-4AC8-A24B-C9220BA4C229}" type="pres">
      <dgm:prSet presAssocID="{5F7FAB21-C1B8-4193-86C6-4C0D41EC7AFA}" presName="tx1" presStyleLbl="revTx" presStyleIdx="0" presStyleCnt="4"/>
      <dgm:spPr/>
    </dgm:pt>
    <dgm:pt modelId="{0BEB288A-7616-478C-BE48-1600214493B8}" type="pres">
      <dgm:prSet presAssocID="{5F7FAB21-C1B8-4193-86C6-4C0D41EC7AFA}" presName="vert1" presStyleCnt="0"/>
      <dgm:spPr/>
    </dgm:pt>
    <dgm:pt modelId="{3B153C4B-B0EA-4FF2-8EB8-C5F3A379FA21}" type="pres">
      <dgm:prSet presAssocID="{89346A39-02A6-4804-9FFA-EE1F76B3F302}" presName="thickLine" presStyleLbl="alignNode1" presStyleIdx="1" presStyleCnt="4"/>
      <dgm:spPr/>
    </dgm:pt>
    <dgm:pt modelId="{8B3F7976-484A-476C-8ADE-E1D8BC8FBC63}" type="pres">
      <dgm:prSet presAssocID="{89346A39-02A6-4804-9FFA-EE1F76B3F302}" presName="horz1" presStyleCnt="0"/>
      <dgm:spPr/>
    </dgm:pt>
    <dgm:pt modelId="{74DAAEE4-3E8E-42F7-895D-FDA424042C47}" type="pres">
      <dgm:prSet presAssocID="{89346A39-02A6-4804-9FFA-EE1F76B3F302}" presName="tx1" presStyleLbl="revTx" presStyleIdx="1" presStyleCnt="4"/>
      <dgm:spPr/>
    </dgm:pt>
    <dgm:pt modelId="{8B74645C-0BA0-46D6-84BF-14BF48A68882}" type="pres">
      <dgm:prSet presAssocID="{89346A39-02A6-4804-9FFA-EE1F76B3F302}" presName="vert1" presStyleCnt="0"/>
      <dgm:spPr/>
    </dgm:pt>
    <dgm:pt modelId="{DD938780-E2BC-4B3B-A562-D2F715AA4D60}" type="pres">
      <dgm:prSet presAssocID="{78E83024-6213-4313-B795-2C68601EA186}" presName="thickLine" presStyleLbl="alignNode1" presStyleIdx="2" presStyleCnt="4"/>
      <dgm:spPr/>
    </dgm:pt>
    <dgm:pt modelId="{56A60237-9996-49E0-A7A8-553F9D6426CC}" type="pres">
      <dgm:prSet presAssocID="{78E83024-6213-4313-B795-2C68601EA186}" presName="horz1" presStyleCnt="0"/>
      <dgm:spPr/>
    </dgm:pt>
    <dgm:pt modelId="{CA771AA7-FB87-4F1A-AB6B-FB93C7A9AF48}" type="pres">
      <dgm:prSet presAssocID="{78E83024-6213-4313-B795-2C68601EA186}" presName="tx1" presStyleLbl="revTx" presStyleIdx="2" presStyleCnt="4"/>
      <dgm:spPr/>
    </dgm:pt>
    <dgm:pt modelId="{F62518EB-E464-4577-A9BD-19EA2B7A069D}" type="pres">
      <dgm:prSet presAssocID="{78E83024-6213-4313-B795-2C68601EA186}" presName="vert1" presStyleCnt="0"/>
      <dgm:spPr/>
    </dgm:pt>
    <dgm:pt modelId="{C58B52B4-3D56-4249-AB0A-18309291D91E}" type="pres">
      <dgm:prSet presAssocID="{5CAF27EE-971F-407D-898E-DB8102CF2D9E}" presName="thickLine" presStyleLbl="alignNode1" presStyleIdx="3" presStyleCnt="4"/>
      <dgm:spPr/>
    </dgm:pt>
    <dgm:pt modelId="{56740E0A-D695-4DDB-80F7-9D03754445EE}" type="pres">
      <dgm:prSet presAssocID="{5CAF27EE-971F-407D-898E-DB8102CF2D9E}" presName="horz1" presStyleCnt="0"/>
      <dgm:spPr/>
    </dgm:pt>
    <dgm:pt modelId="{38CF09E7-C961-4247-9CE8-B6D3EBF27BC4}" type="pres">
      <dgm:prSet presAssocID="{5CAF27EE-971F-407D-898E-DB8102CF2D9E}" presName="tx1" presStyleLbl="revTx" presStyleIdx="3" presStyleCnt="4"/>
      <dgm:spPr/>
    </dgm:pt>
    <dgm:pt modelId="{2F2BF312-D7EB-492B-9677-80532640BC79}" type="pres">
      <dgm:prSet presAssocID="{5CAF27EE-971F-407D-898E-DB8102CF2D9E}" presName="vert1" presStyleCnt="0"/>
      <dgm:spPr/>
    </dgm:pt>
  </dgm:ptLst>
  <dgm:cxnLst>
    <dgm:cxn modelId="{5FC4F709-2712-4135-8010-F818BFA5A883}" type="presOf" srcId="{5F7FAB21-C1B8-4193-86C6-4C0D41EC7AFA}" destId="{DADB4B0A-4FC4-4AC8-A24B-C9220BA4C229}" srcOrd="0" destOrd="0" presId="urn:microsoft.com/office/officeart/2008/layout/LinedList"/>
    <dgm:cxn modelId="{6FA6040C-6D94-43AC-855E-D0A962D94A2D}" srcId="{59844FDB-2C4C-4AAE-8BE7-5B0ED4A92603}" destId="{78E83024-6213-4313-B795-2C68601EA186}" srcOrd="2" destOrd="0" parTransId="{A686218F-05D4-4F07-B35F-30E83FF0B380}" sibTransId="{2A43D0BF-035A-45EB-A223-AAB7909719EE}"/>
    <dgm:cxn modelId="{E46DEC4C-BA9D-48F0-8131-BF8F4FEAEC7D}" type="presOf" srcId="{5CAF27EE-971F-407D-898E-DB8102CF2D9E}" destId="{38CF09E7-C961-4247-9CE8-B6D3EBF27BC4}" srcOrd="0" destOrd="0" presId="urn:microsoft.com/office/officeart/2008/layout/LinedList"/>
    <dgm:cxn modelId="{7A8ED555-5785-4291-AADF-C85A906BF26E}" type="presOf" srcId="{78E83024-6213-4313-B795-2C68601EA186}" destId="{CA771AA7-FB87-4F1A-AB6B-FB93C7A9AF48}" srcOrd="0" destOrd="0" presId="urn:microsoft.com/office/officeart/2008/layout/LinedList"/>
    <dgm:cxn modelId="{86ACC486-2809-4B80-87B8-7964025684BC}" srcId="{59844FDB-2C4C-4AAE-8BE7-5B0ED4A92603}" destId="{89346A39-02A6-4804-9FFA-EE1F76B3F302}" srcOrd="1" destOrd="0" parTransId="{DC9132DA-1459-420C-ADDD-5F75E6E552D5}" sibTransId="{6FF499D4-4632-417B-A4BD-9A411A304C15}"/>
    <dgm:cxn modelId="{3A7D3691-8488-4318-AEC8-4F214BE9A4BD}" srcId="{59844FDB-2C4C-4AAE-8BE7-5B0ED4A92603}" destId="{5CAF27EE-971F-407D-898E-DB8102CF2D9E}" srcOrd="3" destOrd="0" parTransId="{839860C0-3F55-496E-8C8E-142A4CA309BF}" sibTransId="{672636E4-282E-42C2-B120-18398A5DC81A}"/>
    <dgm:cxn modelId="{4C2ACD94-099E-4E5A-8FDF-E90A4F922097}" srcId="{59844FDB-2C4C-4AAE-8BE7-5B0ED4A92603}" destId="{5F7FAB21-C1B8-4193-86C6-4C0D41EC7AFA}" srcOrd="0" destOrd="0" parTransId="{2FA01044-555B-4B1E-8ADB-2311A3E3A39F}" sibTransId="{9F7B4452-A543-4BA0-968C-111E526EB326}"/>
    <dgm:cxn modelId="{56E35B97-5E3C-4A8A-BE8C-987BC45ECC94}" type="presOf" srcId="{59844FDB-2C4C-4AAE-8BE7-5B0ED4A92603}" destId="{44296DCF-F4D1-4CAA-A67B-A5342853DD00}" srcOrd="0" destOrd="0" presId="urn:microsoft.com/office/officeart/2008/layout/LinedList"/>
    <dgm:cxn modelId="{20EFF8B5-05B9-43D0-B3B9-69379C52EF8A}" type="presOf" srcId="{89346A39-02A6-4804-9FFA-EE1F76B3F302}" destId="{74DAAEE4-3E8E-42F7-895D-FDA424042C47}" srcOrd="0" destOrd="0" presId="urn:microsoft.com/office/officeart/2008/layout/LinedList"/>
    <dgm:cxn modelId="{D9CC6480-EB67-4680-A6A1-31ACD5757ABE}" type="presParOf" srcId="{44296DCF-F4D1-4CAA-A67B-A5342853DD00}" destId="{E27B4E20-9724-472B-BBFD-4B67FA425B86}" srcOrd="0" destOrd="0" presId="urn:microsoft.com/office/officeart/2008/layout/LinedList"/>
    <dgm:cxn modelId="{B43E079C-6730-4FDF-971C-0696654A0531}" type="presParOf" srcId="{44296DCF-F4D1-4CAA-A67B-A5342853DD00}" destId="{A2D5C517-515C-4EFD-BB3E-43D30C92971A}" srcOrd="1" destOrd="0" presId="urn:microsoft.com/office/officeart/2008/layout/LinedList"/>
    <dgm:cxn modelId="{8721E396-78F8-4B8C-B7FF-C0ABF439C1BB}" type="presParOf" srcId="{A2D5C517-515C-4EFD-BB3E-43D30C92971A}" destId="{DADB4B0A-4FC4-4AC8-A24B-C9220BA4C229}" srcOrd="0" destOrd="0" presId="urn:microsoft.com/office/officeart/2008/layout/LinedList"/>
    <dgm:cxn modelId="{7DC7F1D1-C8A0-4DE9-ADFA-29D26F7F5552}" type="presParOf" srcId="{A2D5C517-515C-4EFD-BB3E-43D30C92971A}" destId="{0BEB288A-7616-478C-BE48-1600214493B8}" srcOrd="1" destOrd="0" presId="urn:microsoft.com/office/officeart/2008/layout/LinedList"/>
    <dgm:cxn modelId="{E4807766-890F-4EE7-84A9-9303784AF23F}" type="presParOf" srcId="{44296DCF-F4D1-4CAA-A67B-A5342853DD00}" destId="{3B153C4B-B0EA-4FF2-8EB8-C5F3A379FA21}" srcOrd="2" destOrd="0" presId="urn:microsoft.com/office/officeart/2008/layout/LinedList"/>
    <dgm:cxn modelId="{D2AF9907-8E74-473E-B49B-EF50F86695C3}" type="presParOf" srcId="{44296DCF-F4D1-4CAA-A67B-A5342853DD00}" destId="{8B3F7976-484A-476C-8ADE-E1D8BC8FBC63}" srcOrd="3" destOrd="0" presId="urn:microsoft.com/office/officeart/2008/layout/LinedList"/>
    <dgm:cxn modelId="{1E8A0B8B-9CE7-4B06-B648-CA2BE2928540}" type="presParOf" srcId="{8B3F7976-484A-476C-8ADE-E1D8BC8FBC63}" destId="{74DAAEE4-3E8E-42F7-895D-FDA424042C47}" srcOrd="0" destOrd="0" presId="urn:microsoft.com/office/officeart/2008/layout/LinedList"/>
    <dgm:cxn modelId="{E9D9D05C-6B5D-41A5-9AD9-7A5CF1B88421}" type="presParOf" srcId="{8B3F7976-484A-476C-8ADE-E1D8BC8FBC63}" destId="{8B74645C-0BA0-46D6-84BF-14BF48A68882}" srcOrd="1" destOrd="0" presId="urn:microsoft.com/office/officeart/2008/layout/LinedList"/>
    <dgm:cxn modelId="{4491D867-6D20-467F-9617-F42B52ED248D}" type="presParOf" srcId="{44296DCF-F4D1-4CAA-A67B-A5342853DD00}" destId="{DD938780-E2BC-4B3B-A562-D2F715AA4D60}" srcOrd="4" destOrd="0" presId="urn:microsoft.com/office/officeart/2008/layout/LinedList"/>
    <dgm:cxn modelId="{07E6D77E-2D6B-4BCE-89EE-C199CF148DB1}" type="presParOf" srcId="{44296DCF-F4D1-4CAA-A67B-A5342853DD00}" destId="{56A60237-9996-49E0-A7A8-553F9D6426CC}" srcOrd="5" destOrd="0" presId="urn:microsoft.com/office/officeart/2008/layout/LinedList"/>
    <dgm:cxn modelId="{959E402E-06EA-4D26-9A9B-DFBEF18B10AC}" type="presParOf" srcId="{56A60237-9996-49E0-A7A8-553F9D6426CC}" destId="{CA771AA7-FB87-4F1A-AB6B-FB93C7A9AF48}" srcOrd="0" destOrd="0" presId="urn:microsoft.com/office/officeart/2008/layout/LinedList"/>
    <dgm:cxn modelId="{3BCD8B46-9DCA-4345-B7FC-018330958AAB}" type="presParOf" srcId="{56A60237-9996-49E0-A7A8-553F9D6426CC}" destId="{F62518EB-E464-4577-A9BD-19EA2B7A069D}" srcOrd="1" destOrd="0" presId="urn:microsoft.com/office/officeart/2008/layout/LinedList"/>
    <dgm:cxn modelId="{F822DE73-3626-48BB-AFDA-D45ABC291748}" type="presParOf" srcId="{44296DCF-F4D1-4CAA-A67B-A5342853DD00}" destId="{C58B52B4-3D56-4249-AB0A-18309291D91E}" srcOrd="6" destOrd="0" presId="urn:microsoft.com/office/officeart/2008/layout/LinedList"/>
    <dgm:cxn modelId="{27568F79-B315-4947-B288-12F83E65154C}" type="presParOf" srcId="{44296DCF-F4D1-4CAA-A67B-A5342853DD00}" destId="{56740E0A-D695-4DDB-80F7-9D03754445EE}" srcOrd="7" destOrd="0" presId="urn:microsoft.com/office/officeart/2008/layout/LinedList"/>
    <dgm:cxn modelId="{EBF27D5D-DF75-4170-B75E-5DEE4DE89CAC}" type="presParOf" srcId="{56740E0A-D695-4DDB-80F7-9D03754445EE}" destId="{38CF09E7-C961-4247-9CE8-B6D3EBF27BC4}" srcOrd="0" destOrd="0" presId="urn:microsoft.com/office/officeart/2008/layout/LinedList"/>
    <dgm:cxn modelId="{C76445E3-70B3-488B-A6EA-A4E9BBD79D5D}" type="presParOf" srcId="{56740E0A-D695-4DDB-80F7-9D03754445EE}" destId="{2F2BF312-D7EB-492B-9677-80532640BC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D851B-D814-4F11-AB1F-598319F2EA26}">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CD8F5-26BC-433E-9D23-3E42689624B2}">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t>Starting to live in a new country brings numerous challenges to international students because of </a:t>
          </a:r>
          <a:r>
            <a:rPr lang="en-US" sz="2500" b="0" i="0" kern="1200" dirty="0">
              <a:highlight>
                <a:srgbClr val="FFFF00"/>
              </a:highlight>
            </a:rPr>
            <a:t>culture</a:t>
          </a:r>
          <a:r>
            <a:rPr lang="en-US" sz="2500" kern="1200" dirty="0">
              <a:highlight>
                <a:srgbClr val="FFFF00"/>
              </a:highlight>
            </a:rPr>
            <a:t> </a:t>
          </a:r>
          <a:r>
            <a:rPr lang="en-US" sz="2500" b="0" i="0" kern="1200" dirty="0">
              <a:highlight>
                <a:srgbClr val="FFFF00"/>
              </a:highlight>
            </a:rPr>
            <a:t>and language differences</a:t>
          </a:r>
          <a:r>
            <a:rPr lang="en-US" sz="2500" b="0" i="0" kern="1200" dirty="0"/>
            <a:t>. </a:t>
          </a:r>
          <a:endParaRPr lang="en-US" sz="2500" kern="1200" dirty="0"/>
        </a:p>
      </dsp:txBody>
      <dsp:txXfrm>
        <a:off x="0" y="2124"/>
        <a:ext cx="10515600" cy="1449029"/>
      </dsp:txXfrm>
    </dsp:sp>
    <dsp:sp modelId="{FFED39CF-404C-4ADC-A86B-FBE1B0A2018D}">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91B6AE-898F-4254-8612-D84ABAA7BA52}">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t>They have to deal with the</a:t>
          </a:r>
          <a:r>
            <a:rPr lang="en-US" sz="2500" kern="1200" dirty="0"/>
            <a:t> </a:t>
          </a:r>
          <a:r>
            <a:rPr lang="en-US" sz="2500" b="0" i="0" kern="1200" dirty="0"/>
            <a:t>people, society, school, psychological status, and behavioral</a:t>
          </a:r>
          <a:r>
            <a:rPr lang="en-US" sz="2500" kern="1200" dirty="0"/>
            <a:t> </a:t>
          </a:r>
          <a:r>
            <a:rPr lang="en-US" sz="2500" b="0" i="0" kern="1200" dirty="0"/>
            <a:t>changes in order to adapt to the new environment. (Wu et.al 2015)</a:t>
          </a:r>
          <a:endParaRPr lang="en-US" sz="2500" kern="1200" dirty="0"/>
        </a:p>
      </dsp:txBody>
      <dsp:txXfrm>
        <a:off x="0" y="1451154"/>
        <a:ext cx="10515600" cy="1449029"/>
      </dsp:txXfrm>
    </dsp:sp>
    <dsp:sp modelId="{1FFE36CD-4339-4579-A792-5D671472E477}">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77FD6-1642-4A52-B4E2-365F5B792886}">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a:t>
          </a:r>
          <a:r>
            <a:rPr lang="en-US" sz="2500" b="0" i="0" kern="1200" dirty="0"/>
            <a:t>nternational students face barriers in accessing health-care services in many countries, often do not sufficiently benefit from available healthcare, and delay seeking</a:t>
          </a:r>
          <a:r>
            <a:rPr lang="en-US" sz="2500" kern="1200" dirty="0"/>
            <a:t> </a:t>
          </a:r>
          <a:r>
            <a:rPr lang="en-US" sz="2500" b="0" i="0" kern="1200" dirty="0"/>
            <a:t>healthcare services when they are ill. (Martin et.al 2017)</a:t>
          </a:r>
          <a:endParaRPr lang="en-US" sz="2500" kern="1200" dirty="0"/>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14D32-F9AF-4C9E-A3AD-F6AF679243A1}">
      <dsp:nvSpPr>
        <dsp:cNvPr id="0" name=""/>
        <dsp:cNvSpPr/>
      </dsp:nvSpPr>
      <dsp:spPr>
        <a:xfrm>
          <a:off x="0" y="32587"/>
          <a:ext cx="10515600" cy="859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kumimoji="0" lang="zh-TW" altLang="zh-TW" sz="3500" b="1" i="0" u="none" strike="noStrike" kern="1200" cap="none" normalizeH="0" baseline="0" dirty="0">
              <a:ln>
                <a:noFill/>
              </a:ln>
              <a:solidFill>
                <a:schemeClr val="tx1"/>
              </a:solidFill>
              <a:effectLst/>
              <a:highlight>
                <a:srgbClr val="00FFFF"/>
              </a:highlight>
              <a:latin typeface="Arial" panose="020B0604020202020204" pitchFamily="34" charset="0"/>
            </a:rPr>
            <a:t>Main Point</a:t>
          </a:r>
          <a:endParaRPr lang="zh-TW" altLang="en-US" sz="3500" kern="1200" dirty="0">
            <a:highlight>
              <a:srgbClr val="00FFFF"/>
            </a:highlight>
          </a:endParaRPr>
        </a:p>
      </dsp:txBody>
      <dsp:txXfrm>
        <a:off x="41979" y="74566"/>
        <a:ext cx="10431642" cy="775991"/>
      </dsp:txXfrm>
    </dsp:sp>
    <dsp:sp modelId="{3695C898-DA18-43E2-B9D5-4755246CBBBF}">
      <dsp:nvSpPr>
        <dsp:cNvPr id="0" name=""/>
        <dsp:cNvSpPr/>
      </dsp:nvSpPr>
      <dsp:spPr>
        <a:xfrm>
          <a:off x="0" y="892537"/>
          <a:ext cx="10515600" cy="923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0640" rIns="227584" bIns="40640" numCol="1" spcCol="1270" anchor="t" anchorCtr="0">
          <a:noAutofit/>
        </a:bodyPr>
        <a:lstStyle/>
        <a:p>
          <a:pPr marL="285750" lvl="1" indent="-285750" algn="l" defTabSz="1422400">
            <a:lnSpc>
              <a:spcPct val="90000"/>
            </a:lnSpc>
            <a:spcBef>
              <a:spcPct val="0"/>
            </a:spcBef>
            <a:spcAft>
              <a:spcPct val="20000"/>
            </a:spcAft>
            <a:buChar char="•"/>
          </a:pPr>
          <a:r>
            <a:rPr kumimoji="0" lang="en-US" altLang="zh-TW" sz="32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The paper says it aims to explore </a:t>
          </a:r>
          <a:r>
            <a:rPr kumimoji="0" lang="en-US" altLang="zh-TW" sz="3200" b="0" i="0"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potential barriers</a:t>
          </a:r>
          <a:r>
            <a:rPr kumimoji="0" lang="zh-TW" altLang="en-US" sz="3200" b="0" i="0"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zh-TW" sz="32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affecting international students’ use of healthcare services</a:t>
          </a:r>
          <a:endParaRPr lang="zh-TW" altLang="en-US" sz="3200" kern="1200" dirty="0">
            <a:latin typeface="Times New Roman" panose="02020603050405020304" pitchFamily="18" charset="0"/>
            <a:cs typeface="Times New Roman" panose="02020603050405020304" pitchFamily="18" charset="0"/>
          </a:endParaRPr>
        </a:p>
      </dsp:txBody>
      <dsp:txXfrm>
        <a:off x="0" y="892537"/>
        <a:ext cx="10515600" cy="923737"/>
      </dsp:txXfrm>
    </dsp:sp>
    <dsp:sp modelId="{EB3E9882-4629-4DB9-BE0E-6FBE7BA55A4C}">
      <dsp:nvSpPr>
        <dsp:cNvPr id="0" name=""/>
        <dsp:cNvSpPr/>
      </dsp:nvSpPr>
      <dsp:spPr>
        <a:xfrm>
          <a:off x="0" y="1816275"/>
          <a:ext cx="10515600" cy="859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ClrTx/>
            <a:buSzTx/>
            <a:buFontTx/>
            <a:buNone/>
          </a:pPr>
          <a:r>
            <a:rPr kumimoji="0" lang="zh-TW" altLang="zh-TW" sz="3500" b="1" i="0" u="none" strike="noStrike" kern="1200" cap="none" normalizeH="0" baseline="0" dirty="0">
              <a:ln>
                <a:noFill/>
              </a:ln>
              <a:solidFill>
                <a:schemeClr val="tx1"/>
              </a:solidFill>
              <a:effectLst/>
              <a:highlight>
                <a:srgbClr val="00FFFF"/>
              </a:highlight>
              <a:latin typeface="Arial" panose="020B0604020202020204" pitchFamily="34" charset="0"/>
            </a:rPr>
            <a:t>My Concern</a:t>
          </a:r>
          <a:endParaRPr lang="zh-TW" altLang="en-US" sz="3500" kern="1200" dirty="0">
            <a:highlight>
              <a:srgbClr val="00FFFF"/>
            </a:highlight>
          </a:endParaRPr>
        </a:p>
      </dsp:txBody>
      <dsp:txXfrm>
        <a:off x="41979" y="1858254"/>
        <a:ext cx="10431642" cy="775991"/>
      </dsp:txXfrm>
    </dsp:sp>
    <dsp:sp modelId="{07DD8C50-5959-488D-94FD-696FF03F48C2}">
      <dsp:nvSpPr>
        <dsp:cNvPr id="0" name=""/>
        <dsp:cNvSpPr/>
      </dsp:nvSpPr>
      <dsp:spPr>
        <a:xfrm>
          <a:off x="0" y="2676225"/>
          <a:ext cx="10515600" cy="126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85750" lvl="1" indent="-285750" algn="l" defTabSz="1244600">
            <a:lnSpc>
              <a:spcPct val="90000"/>
            </a:lnSpc>
            <a:spcBef>
              <a:spcPct val="0"/>
            </a:spcBef>
            <a:spcAft>
              <a:spcPct val="20000"/>
            </a:spcAft>
            <a:buClrTx/>
            <a:buSzTx/>
            <a:buFontTx/>
            <a:buNone/>
          </a:pP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But when I looked at the questionnaire and analysis, it seems like the study mostly focuses on descriptive data</a:t>
          </a:r>
          <a:r>
            <a:rPr kumimoji="0" lang="zh-TW" altLang="en-US"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and yes/no usage patterns</a:t>
          </a:r>
          <a:r>
            <a:rPr kumimoji="0" lang="zh-TW" altLang="en-US"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zh-TW" sz="2800" b="0" i="0"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not really on the </a:t>
          </a:r>
          <a:r>
            <a:rPr kumimoji="0" lang="zh-TW" altLang="en-US" sz="2800" b="0" i="1"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zh-TW" sz="2800" b="0" i="1"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why”</a:t>
          </a:r>
          <a:r>
            <a:rPr kumimoji="0" lang="zh-TW" altLang="en-US" sz="2800" b="0" i="0"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zh-TW" sz="2800" b="0" i="0" u="none" strike="noStrike" kern="1200" cap="none" normalizeH="0" baseline="0" dirty="0">
              <a:ln>
                <a:noFill/>
              </a:ln>
              <a:solidFill>
                <a:srgbClr val="FF0000"/>
              </a:solidFill>
              <a:effectLst/>
              <a:latin typeface="Times New Roman" panose="02020603050405020304" pitchFamily="18" charset="0"/>
              <a:cs typeface="Times New Roman" panose="02020603050405020304" pitchFamily="18" charset="0"/>
            </a:rPr>
            <a:t>behind the behavior</a:t>
          </a: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zh-TW" altLang="en-US" sz="2800" kern="1200" dirty="0">
            <a:latin typeface="Times New Roman" panose="02020603050405020304" pitchFamily="18" charset="0"/>
            <a:cs typeface="Times New Roman" panose="02020603050405020304" pitchFamily="18" charset="0"/>
          </a:endParaRPr>
        </a:p>
      </dsp:txBody>
      <dsp:txXfrm>
        <a:off x="0" y="2676225"/>
        <a:ext cx="10515600" cy="1267875"/>
      </dsp:txXfrm>
    </dsp:sp>
    <dsp:sp modelId="{C9145464-8CE4-4644-95D3-6ED1353EE326}">
      <dsp:nvSpPr>
        <dsp:cNvPr id="0" name=""/>
        <dsp:cNvSpPr/>
      </dsp:nvSpPr>
      <dsp:spPr>
        <a:xfrm>
          <a:off x="0" y="3944100"/>
          <a:ext cx="10515600" cy="859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kumimoji="0" lang="zh-TW" altLang="zh-TW" sz="3500" b="1" i="0" u="none" strike="noStrike" kern="1200" cap="none" normalizeH="0" baseline="0" dirty="0">
              <a:ln>
                <a:noFill/>
              </a:ln>
              <a:solidFill>
                <a:schemeClr val="tx1"/>
              </a:solidFill>
              <a:effectLst/>
              <a:highlight>
                <a:srgbClr val="00FFFF"/>
              </a:highlight>
              <a:latin typeface="Arial" panose="020B0604020202020204" pitchFamily="34" charset="0"/>
            </a:rPr>
            <a:t>My Question to Discuss</a:t>
          </a:r>
          <a:endParaRPr kumimoji="0" lang="zh-TW" altLang="zh-TW" sz="3500" b="0" i="0" u="none" strike="noStrike" kern="1200" cap="none" normalizeH="0" baseline="0" dirty="0">
            <a:ln>
              <a:noFill/>
            </a:ln>
            <a:solidFill>
              <a:schemeClr val="tx1"/>
            </a:solidFill>
            <a:effectLst/>
            <a:highlight>
              <a:srgbClr val="00FFFF"/>
            </a:highlight>
            <a:latin typeface="Arial" panose="020B0604020202020204" pitchFamily="34" charset="0"/>
          </a:endParaRPr>
        </a:p>
      </dsp:txBody>
      <dsp:txXfrm>
        <a:off x="41979" y="3986079"/>
        <a:ext cx="10431642" cy="775991"/>
      </dsp:txXfrm>
    </dsp:sp>
    <dsp:sp modelId="{11C072A0-09ED-4552-8F40-3D01CC1E1F2D}">
      <dsp:nvSpPr>
        <dsp:cNvPr id="0" name=""/>
        <dsp:cNvSpPr/>
      </dsp:nvSpPr>
      <dsp:spPr>
        <a:xfrm>
          <a:off x="0" y="4804050"/>
          <a:ext cx="10515600" cy="1340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85750" lvl="1" indent="-285750" algn="l" defTabSz="1244600">
            <a:lnSpc>
              <a:spcPct val="90000"/>
            </a:lnSpc>
            <a:spcBef>
              <a:spcPct val="0"/>
            </a:spcBef>
            <a:spcAft>
              <a:spcPct val="20000"/>
            </a:spcAft>
            <a:buClrTx/>
            <a:buSzTx/>
            <a:buFontTx/>
            <a:buNone/>
          </a:pP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1.</a:t>
          </a:r>
          <a:r>
            <a:rPr kumimoji="0" lang="zh-TW"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Does this kind of design really answer the research question?</a:t>
          </a:r>
          <a:endParaRPr lang="zh-TW" altLang="en-US" sz="2800" i="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lrTx/>
            <a:buSzTx/>
            <a:buFontTx/>
            <a:buNone/>
          </a:pPr>
          <a:r>
            <a:rPr kumimoji="0" lang="en-US"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2.</a:t>
          </a:r>
          <a:r>
            <a:rPr kumimoji="0" lang="zh-TW" altLang="zh-TW" sz="2800" b="0" i="0" u="none" strike="noStrike" kern="1200" cap="none" normalizeH="0" baseline="0" dirty="0">
              <a:ln>
                <a:noFill/>
              </a:ln>
              <a:solidFill>
                <a:schemeClr val="tx1"/>
              </a:solidFill>
              <a:effectLst/>
              <a:latin typeface="Times New Roman" panose="02020603050405020304" pitchFamily="18" charset="0"/>
              <a:cs typeface="Times New Roman" panose="02020603050405020304" pitchFamily="18" charset="0"/>
            </a:rPr>
            <a:t>If we want to go deeper into the “underlying reasons,” what other methods or theoretical models could we use?</a:t>
          </a:r>
          <a:endParaRPr lang="zh-TW" altLang="en-US" sz="2800" i="0" kern="1200" dirty="0">
            <a:latin typeface="Times New Roman" panose="02020603050405020304" pitchFamily="18" charset="0"/>
            <a:cs typeface="Times New Roman" panose="02020603050405020304" pitchFamily="18" charset="0"/>
          </a:endParaRPr>
        </a:p>
      </dsp:txBody>
      <dsp:txXfrm>
        <a:off x="0" y="4804050"/>
        <a:ext cx="10515600" cy="1340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B4E20-9724-472B-BBFD-4B67FA425B86}">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B4B0A-4FC4-4AC8-A24B-C9220BA4C229}">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a:t>Statistical analyses were  conducted using IBM SPSS statistics version 25.</a:t>
          </a:r>
          <a:endParaRPr lang="en-US" sz="3000" kern="1200"/>
        </a:p>
      </dsp:txBody>
      <dsp:txXfrm>
        <a:off x="0" y="0"/>
        <a:ext cx="10515600" cy="1087834"/>
      </dsp:txXfrm>
    </dsp:sp>
    <dsp:sp modelId="{3B153C4B-B0EA-4FF2-8EB8-C5F3A379FA21}">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AAEE4-3E8E-42F7-895D-FDA424042C47}">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a:t>ANOVA and Chi-square tests (with Fisher’s exact test)were used to compare variables.</a:t>
          </a:r>
          <a:endParaRPr lang="en-US" sz="3000" kern="1200"/>
        </a:p>
      </dsp:txBody>
      <dsp:txXfrm>
        <a:off x="0" y="1087834"/>
        <a:ext cx="10515600" cy="1087834"/>
      </dsp:txXfrm>
    </dsp:sp>
    <dsp:sp modelId="{DD938780-E2BC-4B3B-A562-D2F715AA4D60}">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71AA7-FB87-4F1A-AB6B-FB93C7A9AF48}">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Post-hoc used to identify the source when significant differences were identified.</a:t>
          </a:r>
        </a:p>
      </dsp:txBody>
      <dsp:txXfrm>
        <a:off x="0" y="2175669"/>
        <a:ext cx="10515600" cy="1087834"/>
      </dsp:txXfrm>
    </dsp:sp>
    <dsp:sp modelId="{C58B52B4-3D56-4249-AB0A-18309291D91E}">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F09E7-C961-4247-9CE8-B6D3EBF27BC4}">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IN" sz="3000" kern="1200"/>
            <a:t>Logistic regression to evaluate the relationships between variables related to access to health services.</a:t>
          </a:r>
          <a:endParaRPr lang="en-US" sz="3000" kern="1200"/>
        </a:p>
      </dsp:txBody>
      <dsp:txXfrm>
        <a:off x="0" y="3263503"/>
        <a:ext cx="10515600" cy="10878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5:36:22.246"/>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24:25.559"/>
    </inkml:context>
    <inkml:brush xml:id="br0">
      <inkml:brushProperty name="width" value="0.035" units="cm"/>
      <inkml:brushProperty name="height" value="0.035" units="cm"/>
      <inkml:brushProperty name="color" value="#DA0C07"/>
      <inkml:brushProperty name="inkEffects" value="lava"/>
      <inkml:brushProperty name="anchorX" value="-1153.48389"/>
      <inkml:brushProperty name="anchorY" value="-823.51825"/>
      <inkml:brushProperty name="scaleFactor" value="0.5"/>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24:25.559"/>
    </inkml:context>
    <inkml:brush xml:id="br0">
      <inkml:brushProperty name="width" value="0.035" units="cm"/>
      <inkml:brushProperty name="height" value="0.035" units="cm"/>
      <inkml:brushProperty name="color" value="#DA0C07"/>
      <inkml:brushProperty name="inkEffects" value="lava"/>
      <inkml:brushProperty name="anchorX" value="-1153.48389"/>
      <inkml:brushProperty name="anchorY" value="-823.51825"/>
      <inkml:brushProperty name="scaleFactor" value="0.5"/>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24:25.559"/>
    </inkml:context>
    <inkml:brush xml:id="br0">
      <inkml:brushProperty name="width" value="0.035" units="cm"/>
      <inkml:brushProperty name="height" value="0.035" units="cm"/>
      <inkml:brushProperty name="color" value="#DA0C07"/>
      <inkml:brushProperty name="inkEffects" value="lava"/>
      <inkml:brushProperty name="anchorX" value="-1153.48389"/>
      <inkml:brushProperty name="anchorY" value="-823.51825"/>
      <inkml:brushProperty name="scaleFactor" value="0.5"/>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24:25.559"/>
    </inkml:context>
    <inkml:brush xml:id="br0">
      <inkml:brushProperty name="width" value="0.035" units="cm"/>
      <inkml:brushProperty name="height" value="0.035" units="cm"/>
      <inkml:brushProperty name="color" value="#DA0C07"/>
      <inkml:brushProperty name="inkEffects" value="lava"/>
      <inkml:brushProperty name="anchorX" value="-1153.48389"/>
      <inkml:brushProperty name="anchorY" value="-823.51825"/>
      <inkml:brushProperty name="scaleFactor" value="0.5"/>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24:25.559"/>
    </inkml:context>
    <inkml:brush xml:id="br0">
      <inkml:brushProperty name="width" value="0.035" units="cm"/>
      <inkml:brushProperty name="height" value="0.035" units="cm"/>
      <inkml:brushProperty name="color" value="#DA0C07"/>
      <inkml:brushProperty name="inkEffects" value="lava"/>
      <inkml:brushProperty name="anchorX" value="-1153.48389"/>
      <inkml:brushProperty name="anchorY" value="-823.51825"/>
      <inkml:brushProperty name="scaleFactor" value="0.5"/>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5:36:23.457"/>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5:50:11.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0,'14958'0'0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5:55:13.2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 0,'14958'-37'0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5:59:20.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0,'15311'0'0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0T06:05:23.616"/>
    </inkml:context>
    <inkml:brush xml:id="br0">
      <inkml:brushProperty name="width" value="0.035" units="cm"/>
      <inkml:brushProperty name="height" value="0.035" units="cm"/>
      <inkml:brushProperty name="color" value="#E71224"/>
    </inkml:brush>
  </inkml:definitions>
  <inkml:trace contextRef="#ctx0" brushRef="#br0">0 1 24506,'0'3312'0,"14133"-3312"0,-14133-3312 0,-14133 3312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1T10:06:05.196"/>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09:53.68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6T09:09:42.384"/>
    </inkml:context>
    <inkml:brush xml:id="br0">
      <inkml:brushProperty name="width" value="0.035" units="cm"/>
      <inkml:brushProperty name="height" value="0.035" units="cm"/>
      <inkml:brushProperty name="color" value="#E71224"/>
    </inkml:brush>
  </inkml:definitions>
  <inkml:trace contextRef="#ctx0" brushRef="#br0">0 0 24460,'0'1851'0,"2202"-1851"0,-2202-1851 0,-2202 1851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64D6C-98A0-4C90-B1E4-87C21ECD4330}" type="datetimeFigureOut">
              <a:rPr lang="zh-TW" altLang="en-US" smtClean="0"/>
              <a:t>2025/5/27</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5C1F52-4D7C-4C03-8410-ED2D5EAAC384}" type="slidenum">
              <a:rPr lang="zh-TW" altLang="en-US" smtClean="0"/>
              <a:t>‹#›</a:t>
            </a:fld>
            <a:endParaRPr lang="zh-TW" altLang="en-US"/>
          </a:p>
        </p:txBody>
      </p:sp>
    </p:spTree>
    <p:extLst>
      <p:ext uri="{BB962C8B-B14F-4D97-AF65-F5344CB8AC3E}">
        <p14:creationId xmlns:p14="http://schemas.microsoft.com/office/powerpoint/2010/main" val="113206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3</a:t>
            </a:fld>
            <a:endParaRPr lang="zh-TW" altLang="en-US"/>
          </a:p>
        </p:txBody>
      </p:sp>
    </p:spTree>
    <p:extLst>
      <p:ext uri="{BB962C8B-B14F-4D97-AF65-F5344CB8AC3E}">
        <p14:creationId xmlns:p14="http://schemas.microsoft.com/office/powerpoint/2010/main" val="1727762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B812-5CBA-8DFB-FACE-5F7DEC5D0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6FB0-495D-BBAC-2804-93339E228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6A44B-09D2-4235-5DA0-853CA02D5B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Hospital admissions are strongly associated with chronic disease (8.28 times higher odds) and increase with age and longer stays (e.g., 2 years), though only age and chronic disease are statistically significant. This suggests that health needs, rather than gender or communication ease, drive hospital use.</a:t>
            </a:r>
          </a:p>
          <a:p>
            <a:endParaRPr lang="zh-TW" altLang="en-US" dirty="0"/>
          </a:p>
        </p:txBody>
      </p:sp>
      <p:sp>
        <p:nvSpPr>
          <p:cNvPr id="4" name="Slide Number Placeholder 3">
            <a:extLst>
              <a:ext uri="{FF2B5EF4-FFF2-40B4-BE49-F238E27FC236}">
                <a16:creationId xmlns:a16="http://schemas.microsoft.com/office/drawing/2014/main" id="{8B3D5B52-A941-8DC3-739D-A4ED38043A33}"/>
              </a:ext>
            </a:extLst>
          </p:cNvPr>
          <p:cNvSpPr>
            <a:spLocks noGrp="1"/>
          </p:cNvSpPr>
          <p:nvPr>
            <p:ph type="sldNum" sz="quarter" idx="5"/>
          </p:nvPr>
        </p:nvSpPr>
        <p:spPr/>
        <p:txBody>
          <a:bodyPr/>
          <a:lstStyle/>
          <a:p>
            <a:fld id="{3E5C1F52-4D7C-4C03-8410-ED2D5EAAC384}" type="slidenum">
              <a:rPr lang="zh-TW" altLang="en-US" smtClean="0"/>
              <a:t>17</a:t>
            </a:fld>
            <a:endParaRPr lang="zh-TW" altLang="en-US"/>
          </a:p>
        </p:txBody>
      </p:sp>
    </p:spTree>
    <p:extLst>
      <p:ext uri="{BB962C8B-B14F-4D97-AF65-F5344CB8AC3E}">
        <p14:creationId xmlns:p14="http://schemas.microsoft.com/office/powerpoint/2010/main" val="21179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88A0-6E77-6025-DCAC-A8BAF3D62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285AF-E1DD-CECF-C2BA-4D575805A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067F7-8FD4-E3C3-1382-58EB8A3C8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Hospital admissions are strongly associated with chronic disease (8.28 times higher odds) and increase with age and longer stays (e.g., 2 years), though only age and chronic disease are statistically significant. This suggests that health needs, rather than gender or communication ease, drive hospital use.</a:t>
            </a:r>
          </a:p>
          <a:p>
            <a:endParaRPr lang="zh-TW" altLang="en-US" dirty="0"/>
          </a:p>
        </p:txBody>
      </p:sp>
      <p:sp>
        <p:nvSpPr>
          <p:cNvPr id="4" name="Slide Number Placeholder 3">
            <a:extLst>
              <a:ext uri="{FF2B5EF4-FFF2-40B4-BE49-F238E27FC236}">
                <a16:creationId xmlns:a16="http://schemas.microsoft.com/office/drawing/2014/main" id="{787B6195-45B8-BD47-9E9B-6BF90CEB7C2F}"/>
              </a:ext>
            </a:extLst>
          </p:cNvPr>
          <p:cNvSpPr>
            <a:spLocks noGrp="1"/>
          </p:cNvSpPr>
          <p:nvPr>
            <p:ph type="sldNum" sz="quarter" idx="5"/>
          </p:nvPr>
        </p:nvSpPr>
        <p:spPr/>
        <p:txBody>
          <a:bodyPr/>
          <a:lstStyle/>
          <a:p>
            <a:fld id="{3E5C1F52-4D7C-4C03-8410-ED2D5EAAC384}" type="slidenum">
              <a:rPr lang="zh-TW" altLang="en-US" smtClean="0"/>
              <a:t>18</a:t>
            </a:fld>
            <a:endParaRPr lang="zh-TW" altLang="en-US"/>
          </a:p>
        </p:txBody>
      </p:sp>
    </p:spTree>
    <p:extLst>
      <p:ext uri="{BB962C8B-B14F-4D97-AF65-F5344CB8AC3E}">
        <p14:creationId xmlns:p14="http://schemas.microsoft.com/office/powerpoint/2010/main" val="4006032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24</a:t>
            </a:fld>
            <a:endParaRPr lang="zh-TW" altLang="en-US"/>
          </a:p>
        </p:txBody>
      </p:sp>
    </p:spTree>
    <p:extLst>
      <p:ext uri="{BB962C8B-B14F-4D97-AF65-F5344CB8AC3E}">
        <p14:creationId xmlns:p14="http://schemas.microsoft.com/office/powerpoint/2010/main" val="309230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26</a:t>
            </a:fld>
            <a:endParaRPr lang="zh-TW" altLang="en-US"/>
          </a:p>
        </p:txBody>
      </p:sp>
    </p:spTree>
    <p:extLst>
      <p:ext uri="{BB962C8B-B14F-4D97-AF65-F5344CB8AC3E}">
        <p14:creationId xmlns:p14="http://schemas.microsoft.com/office/powerpoint/2010/main" val="176122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4</a:t>
            </a:fld>
            <a:endParaRPr lang="zh-TW" altLang="en-US"/>
          </a:p>
        </p:txBody>
      </p:sp>
    </p:spTree>
    <p:extLst>
      <p:ext uri="{BB962C8B-B14F-4D97-AF65-F5344CB8AC3E}">
        <p14:creationId xmlns:p14="http://schemas.microsoft.com/office/powerpoint/2010/main" val="1967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5</a:t>
            </a:fld>
            <a:endParaRPr lang="zh-TW" altLang="en-US"/>
          </a:p>
        </p:txBody>
      </p:sp>
    </p:spTree>
    <p:extLst>
      <p:ext uri="{BB962C8B-B14F-4D97-AF65-F5344CB8AC3E}">
        <p14:creationId xmlns:p14="http://schemas.microsoft.com/office/powerpoint/2010/main" val="241520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Males are significantly more physically active than females, which may reflect cultural or social differences in exercise habits. Higher physical activity could correlate with better overall health, potentially reducing healthcare needs.</a:t>
            </a:r>
          </a:p>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11</a:t>
            </a:fld>
            <a:endParaRPr lang="zh-TW" altLang="en-US"/>
          </a:p>
        </p:txBody>
      </p:sp>
    </p:spTree>
    <p:extLst>
      <p:ext uri="{BB962C8B-B14F-4D97-AF65-F5344CB8AC3E}">
        <p14:creationId xmlns:p14="http://schemas.microsoft.com/office/powerpoint/2010/main" val="383295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Females accessed dental services significantly more than males, consistent with the article’s findings that females have higher health-seeking </a:t>
            </a:r>
            <a:r>
              <a:rPr lang="en-IN" altLang="zh-TW" dirty="0" err="1">
                <a:effectLst/>
              </a:rPr>
              <a:t>behaviors</a:t>
            </a:r>
            <a:r>
              <a:rPr lang="en-IN" altLang="zh-TW" dirty="0">
                <a:effectLst/>
              </a:rPr>
              <a:t>.</a:t>
            </a:r>
          </a:p>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12</a:t>
            </a:fld>
            <a:endParaRPr lang="zh-TW" altLang="en-US"/>
          </a:p>
        </p:txBody>
      </p:sp>
    </p:spTree>
    <p:extLst>
      <p:ext uri="{BB962C8B-B14F-4D97-AF65-F5344CB8AC3E}">
        <p14:creationId xmlns:p14="http://schemas.microsoft.com/office/powerpoint/2010/main" val="141068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ltLang="zh-TW" dirty="0">
                <a:effectLst/>
              </a:rPr>
              <a:t>Low hospital admission rates reflect the young, relatively healthy population, with no gender difference. The article notes higher admissions among those with chronic diseases, indicating targeted healthcare needs</a:t>
            </a:r>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13</a:t>
            </a:fld>
            <a:endParaRPr lang="zh-TW" altLang="en-US"/>
          </a:p>
        </p:txBody>
      </p:sp>
    </p:spTree>
    <p:extLst>
      <p:ext uri="{BB962C8B-B14F-4D97-AF65-F5344CB8AC3E}">
        <p14:creationId xmlns:p14="http://schemas.microsoft.com/office/powerpoint/2010/main" val="371892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Hospital admissions are strongly associated with chronic disease (8.28 times higher odds) and increase with age and longer stays (e.g., 2 years), though only age and chronic disease are statistically significant. This suggests that health needs, rather than gender or communication ease, drive hospital use.</a:t>
            </a:r>
          </a:p>
          <a:p>
            <a:endParaRPr lang="zh-TW" altLang="en-US" dirty="0"/>
          </a:p>
        </p:txBody>
      </p:sp>
      <p:sp>
        <p:nvSpPr>
          <p:cNvPr id="4" name="Slide Number Placeholder 3"/>
          <p:cNvSpPr>
            <a:spLocks noGrp="1"/>
          </p:cNvSpPr>
          <p:nvPr>
            <p:ph type="sldNum" sz="quarter" idx="5"/>
          </p:nvPr>
        </p:nvSpPr>
        <p:spPr/>
        <p:txBody>
          <a:bodyPr/>
          <a:lstStyle/>
          <a:p>
            <a:fld id="{3E5C1F52-4D7C-4C03-8410-ED2D5EAAC384}" type="slidenum">
              <a:rPr lang="zh-TW" altLang="en-US" smtClean="0"/>
              <a:t>14</a:t>
            </a:fld>
            <a:endParaRPr lang="zh-TW" altLang="en-US"/>
          </a:p>
        </p:txBody>
      </p:sp>
    </p:spTree>
    <p:extLst>
      <p:ext uri="{BB962C8B-B14F-4D97-AF65-F5344CB8AC3E}">
        <p14:creationId xmlns:p14="http://schemas.microsoft.com/office/powerpoint/2010/main" val="248444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DAB6-30D6-B6AC-EE6A-5B1A11D47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B27FC-942B-4F4F-A588-DD54737FA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AD7B0-FEAB-7244-9330-6191BB9F9A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Hospital admissions are strongly associated with chronic disease (8.28 times higher odds) and increase with age and longer stays (e.g., 2 years), though only age and chronic disease are statistically significant. This suggests that health needs, rather than gender or communication ease, drive hospital use.</a:t>
            </a:r>
          </a:p>
          <a:p>
            <a:endParaRPr lang="zh-TW" altLang="en-US" dirty="0"/>
          </a:p>
        </p:txBody>
      </p:sp>
      <p:sp>
        <p:nvSpPr>
          <p:cNvPr id="4" name="Slide Number Placeholder 3">
            <a:extLst>
              <a:ext uri="{FF2B5EF4-FFF2-40B4-BE49-F238E27FC236}">
                <a16:creationId xmlns:a16="http://schemas.microsoft.com/office/drawing/2014/main" id="{9F0DFF10-C3D0-6233-A480-EBFC8FFFCE2B}"/>
              </a:ext>
            </a:extLst>
          </p:cNvPr>
          <p:cNvSpPr>
            <a:spLocks noGrp="1"/>
          </p:cNvSpPr>
          <p:nvPr>
            <p:ph type="sldNum" sz="quarter" idx="5"/>
          </p:nvPr>
        </p:nvSpPr>
        <p:spPr/>
        <p:txBody>
          <a:bodyPr/>
          <a:lstStyle/>
          <a:p>
            <a:fld id="{3E5C1F52-4D7C-4C03-8410-ED2D5EAAC384}" type="slidenum">
              <a:rPr lang="zh-TW" altLang="en-US" smtClean="0"/>
              <a:t>15</a:t>
            </a:fld>
            <a:endParaRPr lang="zh-TW" altLang="en-US"/>
          </a:p>
        </p:txBody>
      </p:sp>
    </p:spTree>
    <p:extLst>
      <p:ext uri="{BB962C8B-B14F-4D97-AF65-F5344CB8AC3E}">
        <p14:creationId xmlns:p14="http://schemas.microsoft.com/office/powerpoint/2010/main" val="423453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19627-8B18-5860-46EB-E466A639E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BD37E-DD29-0F8B-4696-27E6C0B9E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74B10-6A13-A456-E820-3DCD31CA89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ltLang="zh-TW" dirty="0">
                <a:effectLst/>
              </a:rPr>
              <a:t>Hospital admissions are strongly associated with chronic disease (8.28 times higher odds) and increase with age and longer stays (e.g., 2 years), though only age and chronic disease are statistically significant. This suggests that health needs, rather than gender or communication ease, drive hospital use.</a:t>
            </a:r>
          </a:p>
          <a:p>
            <a:endParaRPr lang="zh-TW" altLang="en-US" dirty="0"/>
          </a:p>
        </p:txBody>
      </p:sp>
      <p:sp>
        <p:nvSpPr>
          <p:cNvPr id="4" name="Slide Number Placeholder 3">
            <a:extLst>
              <a:ext uri="{FF2B5EF4-FFF2-40B4-BE49-F238E27FC236}">
                <a16:creationId xmlns:a16="http://schemas.microsoft.com/office/drawing/2014/main" id="{F9270AC9-5372-CC02-91E9-E7AA278660BC}"/>
              </a:ext>
            </a:extLst>
          </p:cNvPr>
          <p:cNvSpPr>
            <a:spLocks noGrp="1"/>
          </p:cNvSpPr>
          <p:nvPr>
            <p:ph type="sldNum" sz="quarter" idx="5"/>
          </p:nvPr>
        </p:nvSpPr>
        <p:spPr/>
        <p:txBody>
          <a:bodyPr/>
          <a:lstStyle/>
          <a:p>
            <a:fld id="{3E5C1F52-4D7C-4C03-8410-ED2D5EAAC384}" type="slidenum">
              <a:rPr lang="zh-TW" altLang="en-US" smtClean="0"/>
              <a:t>16</a:t>
            </a:fld>
            <a:endParaRPr lang="zh-TW" altLang="en-US"/>
          </a:p>
        </p:txBody>
      </p:sp>
    </p:spTree>
    <p:extLst>
      <p:ext uri="{BB962C8B-B14F-4D97-AF65-F5344CB8AC3E}">
        <p14:creationId xmlns:p14="http://schemas.microsoft.com/office/powerpoint/2010/main" val="312400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7E83-1D68-E0D5-E5E1-187E3F79F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W"/>
          </a:p>
        </p:txBody>
      </p:sp>
      <p:sp>
        <p:nvSpPr>
          <p:cNvPr id="3" name="Subtitle 2">
            <a:extLst>
              <a:ext uri="{FF2B5EF4-FFF2-40B4-BE49-F238E27FC236}">
                <a16:creationId xmlns:a16="http://schemas.microsoft.com/office/drawing/2014/main" id="{F2171B10-2063-86D4-168E-0D8376F1A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W"/>
          </a:p>
        </p:txBody>
      </p:sp>
      <p:sp>
        <p:nvSpPr>
          <p:cNvPr id="4" name="Date Placeholder 3">
            <a:extLst>
              <a:ext uri="{FF2B5EF4-FFF2-40B4-BE49-F238E27FC236}">
                <a16:creationId xmlns:a16="http://schemas.microsoft.com/office/drawing/2014/main" id="{C0AF6663-1E2C-7C67-A37E-4E2A5715B460}"/>
              </a:ext>
            </a:extLst>
          </p:cNvPr>
          <p:cNvSpPr>
            <a:spLocks noGrp="1"/>
          </p:cNvSpPr>
          <p:nvPr>
            <p:ph type="dt" sz="half" idx="10"/>
          </p:nvPr>
        </p:nvSpPr>
        <p:spPr/>
        <p:txBody>
          <a:bodyPr/>
          <a:lstStyle/>
          <a:p>
            <a:fld id="{DA97F415-3CA9-4D13-A69F-7F5511925DB6}" type="datetime1">
              <a:rPr lang="LID4096" altLang="zh-TW" smtClean="0"/>
              <a:t>05/27/2025</a:t>
            </a:fld>
            <a:endParaRPr lang="en-TW"/>
          </a:p>
        </p:txBody>
      </p:sp>
      <p:sp>
        <p:nvSpPr>
          <p:cNvPr id="5" name="Footer Placeholder 4">
            <a:extLst>
              <a:ext uri="{FF2B5EF4-FFF2-40B4-BE49-F238E27FC236}">
                <a16:creationId xmlns:a16="http://schemas.microsoft.com/office/drawing/2014/main" id="{D27D282E-FD6E-B07A-086D-137A49172E5F}"/>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AEA1E69D-335F-B18E-19CD-2E70AAF3600F}"/>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4130487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DB45-B27A-FB2A-7546-B6B3545BD7FC}"/>
              </a:ext>
            </a:extLst>
          </p:cNvPr>
          <p:cNvSpPr>
            <a:spLocks noGrp="1"/>
          </p:cNvSpPr>
          <p:nvPr>
            <p:ph type="title"/>
          </p:nvPr>
        </p:nvSpPr>
        <p:spPr/>
        <p:txBody>
          <a:bodyPr/>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67F88C68-965F-B4D3-096B-705BCE093D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43DE119A-D695-ACAD-DC96-852B222CFA1E}"/>
              </a:ext>
            </a:extLst>
          </p:cNvPr>
          <p:cNvSpPr>
            <a:spLocks noGrp="1"/>
          </p:cNvSpPr>
          <p:nvPr>
            <p:ph type="dt" sz="half" idx="10"/>
          </p:nvPr>
        </p:nvSpPr>
        <p:spPr/>
        <p:txBody>
          <a:bodyPr/>
          <a:lstStyle/>
          <a:p>
            <a:fld id="{BFC21BAA-94B0-40E5-AC6E-B379D37E8583}" type="datetime1">
              <a:rPr lang="LID4096" altLang="zh-TW" smtClean="0"/>
              <a:t>05/27/2025</a:t>
            </a:fld>
            <a:endParaRPr lang="en-TW"/>
          </a:p>
        </p:txBody>
      </p:sp>
      <p:sp>
        <p:nvSpPr>
          <p:cNvPr id="5" name="Footer Placeholder 4">
            <a:extLst>
              <a:ext uri="{FF2B5EF4-FFF2-40B4-BE49-F238E27FC236}">
                <a16:creationId xmlns:a16="http://schemas.microsoft.com/office/drawing/2014/main" id="{AC209A29-1BA5-BABF-BC48-BA2C0EA993DB}"/>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D26EAD83-357B-97C7-0FA8-266084F23BF8}"/>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207864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37D3BD-8682-B053-4400-2D7EFB0C6E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W"/>
          </a:p>
        </p:txBody>
      </p:sp>
      <p:sp>
        <p:nvSpPr>
          <p:cNvPr id="3" name="Vertical Text Placeholder 2">
            <a:extLst>
              <a:ext uri="{FF2B5EF4-FFF2-40B4-BE49-F238E27FC236}">
                <a16:creationId xmlns:a16="http://schemas.microsoft.com/office/drawing/2014/main" id="{4C7E82E7-76D0-8AE3-F7AE-FA6331E6CF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7B6C5C6A-A940-6A97-8743-5E8AC0F79B5F}"/>
              </a:ext>
            </a:extLst>
          </p:cNvPr>
          <p:cNvSpPr>
            <a:spLocks noGrp="1"/>
          </p:cNvSpPr>
          <p:nvPr>
            <p:ph type="dt" sz="half" idx="10"/>
          </p:nvPr>
        </p:nvSpPr>
        <p:spPr/>
        <p:txBody>
          <a:bodyPr/>
          <a:lstStyle/>
          <a:p>
            <a:fld id="{56636A56-8859-4323-A83E-6AEF85F3F046}" type="datetime1">
              <a:rPr lang="LID4096" altLang="zh-TW" smtClean="0"/>
              <a:t>05/27/2025</a:t>
            </a:fld>
            <a:endParaRPr lang="en-TW"/>
          </a:p>
        </p:txBody>
      </p:sp>
      <p:sp>
        <p:nvSpPr>
          <p:cNvPr id="5" name="Footer Placeholder 4">
            <a:extLst>
              <a:ext uri="{FF2B5EF4-FFF2-40B4-BE49-F238E27FC236}">
                <a16:creationId xmlns:a16="http://schemas.microsoft.com/office/drawing/2014/main" id="{8C251900-D2FA-55FC-936F-62345E63075E}"/>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9FB240D2-8BA8-0842-7261-364723250B0B}"/>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4087191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FA5-1C40-22CB-F5DC-03C087E0DFD4}"/>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A25A8577-9581-B0F2-BAF2-CF567C6BA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C1EC298E-28BE-9941-AE9E-58C201F3449E}"/>
              </a:ext>
            </a:extLst>
          </p:cNvPr>
          <p:cNvSpPr>
            <a:spLocks noGrp="1"/>
          </p:cNvSpPr>
          <p:nvPr>
            <p:ph type="dt" sz="half" idx="10"/>
          </p:nvPr>
        </p:nvSpPr>
        <p:spPr/>
        <p:txBody>
          <a:bodyPr/>
          <a:lstStyle/>
          <a:p>
            <a:fld id="{5A5390C1-FBDE-46E4-B0E0-CD2087199317}" type="datetime1">
              <a:rPr lang="LID4096" altLang="zh-TW" smtClean="0"/>
              <a:t>05/27/2025</a:t>
            </a:fld>
            <a:endParaRPr lang="en-TW"/>
          </a:p>
        </p:txBody>
      </p:sp>
      <p:sp>
        <p:nvSpPr>
          <p:cNvPr id="5" name="Footer Placeholder 4">
            <a:extLst>
              <a:ext uri="{FF2B5EF4-FFF2-40B4-BE49-F238E27FC236}">
                <a16:creationId xmlns:a16="http://schemas.microsoft.com/office/drawing/2014/main" id="{DE38564B-2291-C07D-4C82-A22A7C8503F4}"/>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FFC9D307-A099-E73F-D73E-9D71786FDBE5}"/>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75999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01A4-F39E-293D-833A-55E9A7BD7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W"/>
          </a:p>
        </p:txBody>
      </p:sp>
      <p:sp>
        <p:nvSpPr>
          <p:cNvPr id="3" name="Text Placeholder 2">
            <a:extLst>
              <a:ext uri="{FF2B5EF4-FFF2-40B4-BE49-F238E27FC236}">
                <a16:creationId xmlns:a16="http://schemas.microsoft.com/office/drawing/2014/main" id="{A72F857E-1DBC-AE0C-B7CD-6B6A868BD9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8FE812-B628-1F0F-FFF3-3F94BC62AC01}"/>
              </a:ext>
            </a:extLst>
          </p:cNvPr>
          <p:cNvSpPr>
            <a:spLocks noGrp="1"/>
          </p:cNvSpPr>
          <p:nvPr>
            <p:ph type="dt" sz="half" idx="10"/>
          </p:nvPr>
        </p:nvSpPr>
        <p:spPr/>
        <p:txBody>
          <a:bodyPr/>
          <a:lstStyle/>
          <a:p>
            <a:fld id="{43F349C4-A1AB-4CE9-A465-87CFDB15D310}" type="datetime1">
              <a:rPr lang="LID4096" altLang="zh-TW" smtClean="0"/>
              <a:t>05/27/2025</a:t>
            </a:fld>
            <a:endParaRPr lang="en-TW"/>
          </a:p>
        </p:txBody>
      </p:sp>
      <p:sp>
        <p:nvSpPr>
          <p:cNvPr id="5" name="Footer Placeholder 4">
            <a:extLst>
              <a:ext uri="{FF2B5EF4-FFF2-40B4-BE49-F238E27FC236}">
                <a16:creationId xmlns:a16="http://schemas.microsoft.com/office/drawing/2014/main" id="{2A033FC4-303A-C359-F0AF-DE886E793CEC}"/>
              </a:ext>
            </a:extLst>
          </p:cNvPr>
          <p:cNvSpPr>
            <a:spLocks noGrp="1"/>
          </p:cNvSpPr>
          <p:nvPr>
            <p:ph type="ftr" sz="quarter" idx="11"/>
          </p:nvPr>
        </p:nvSpPr>
        <p:spPr/>
        <p:txBody>
          <a:bodyPr/>
          <a:lstStyle/>
          <a:p>
            <a:endParaRPr lang="en-TW"/>
          </a:p>
        </p:txBody>
      </p:sp>
      <p:sp>
        <p:nvSpPr>
          <p:cNvPr id="6" name="Slide Number Placeholder 5">
            <a:extLst>
              <a:ext uri="{FF2B5EF4-FFF2-40B4-BE49-F238E27FC236}">
                <a16:creationId xmlns:a16="http://schemas.microsoft.com/office/drawing/2014/main" id="{08031822-3512-8411-E8D9-520DDE7E8F31}"/>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32550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EE5B-81D6-5F51-2294-834E20435C1F}"/>
              </a:ext>
            </a:extLst>
          </p:cNvPr>
          <p:cNvSpPr>
            <a:spLocks noGrp="1"/>
          </p:cNvSpPr>
          <p:nvPr>
            <p:ph type="title"/>
          </p:nvPr>
        </p:nvSpPr>
        <p:spPr/>
        <p:txBody>
          <a:bodyPr/>
          <a:lstStyle/>
          <a:p>
            <a:r>
              <a:rPr lang="en-US"/>
              <a:t>Click to edit Master title style</a:t>
            </a:r>
            <a:endParaRPr lang="en-TW"/>
          </a:p>
        </p:txBody>
      </p:sp>
      <p:sp>
        <p:nvSpPr>
          <p:cNvPr id="3" name="Content Placeholder 2">
            <a:extLst>
              <a:ext uri="{FF2B5EF4-FFF2-40B4-BE49-F238E27FC236}">
                <a16:creationId xmlns:a16="http://schemas.microsoft.com/office/drawing/2014/main" id="{97860478-97A3-ACF4-A128-76CD721DB2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Content Placeholder 3">
            <a:extLst>
              <a:ext uri="{FF2B5EF4-FFF2-40B4-BE49-F238E27FC236}">
                <a16:creationId xmlns:a16="http://schemas.microsoft.com/office/drawing/2014/main" id="{91BA3D98-830C-CA8E-FCE9-FBA8217068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Date Placeholder 4">
            <a:extLst>
              <a:ext uri="{FF2B5EF4-FFF2-40B4-BE49-F238E27FC236}">
                <a16:creationId xmlns:a16="http://schemas.microsoft.com/office/drawing/2014/main" id="{2FE61FFA-5AF0-A191-96D8-7F3FC8942D63}"/>
              </a:ext>
            </a:extLst>
          </p:cNvPr>
          <p:cNvSpPr>
            <a:spLocks noGrp="1"/>
          </p:cNvSpPr>
          <p:nvPr>
            <p:ph type="dt" sz="half" idx="10"/>
          </p:nvPr>
        </p:nvSpPr>
        <p:spPr/>
        <p:txBody>
          <a:bodyPr/>
          <a:lstStyle/>
          <a:p>
            <a:fld id="{44C56F0D-28E7-4846-901A-F9A37FF53468}" type="datetime1">
              <a:rPr lang="LID4096" altLang="zh-TW" smtClean="0"/>
              <a:t>05/27/2025</a:t>
            </a:fld>
            <a:endParaRPr lang="en-TW"/>
          </a:p>
        </p:txBody>
      </p:sp>
      <p:sp>
        <p:nvSpPr>
          <p:cNvPr id="6" name="Footer Placeholder 5">
            <a:extLst>
              <a:ext uri="{FF2B5EF4-FFF2-40B4-BE49-F238E27FC236}">
                <a16:creationId xmlns:a16="http://schemas.microsoft.com/office/drawing/2014/main" id="{33113DAA-EC83-CED7-6354-4AC42C9FE121}"/>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6368BE07-8682-E150-644A-06C4521B0BDE}"/>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310830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C6DF-6B7B-FDAD-D322-2EF890E5F84C}"/>
              </a:ext>
            </a:extLst>
          </p:cNvPr>
          <p:cNvSpPr>
            <a:spLocks noGrp="1"/>
          </p:cNvSpPr>
          <p:nvPr>
            <p:ph type="title"/>
          </p:nvPr>
        </p:nvSpPr>
        <p:spPr>
          <a:xfrm>
            <a:off x="839788" y="365125"/>
            <a:ext cx="10515600" cy="1325563"/>
          </a:xfrm>
        </p:spPr>
        <p:txBody>
          <a:bodyPr/>
          <a:lstStyle/>
          <a:p>
            <a:r>
              <a:rPr lang="en-US"/>
              <a:t>Click to edit Master title style</a:t>
            </a:r>
            <a:endParaRPr lang="en-TW"/>
          </a:p>
        </p:txBody>
      </p:sp>
      <p:sp>
        <p:nvSpPr>
          <p:cNvPr id="3" name="Text Placeholder 2">
            <a:extLst>
              <a:ext uri="{FF2B5EF4-FFF2-40B4-BE49-F238E27FC236}">
                <a16:creationId xmlns:a16="http://schemas.microsoft.com/office/drawing/2014/main" id="{2AA418B5-FCDA-D499-C4E4-C87BC281B0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F597C-8852-332F-6EA0-E5EAB57DE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5" name="Text Placeholder 4">
            <a:extLst>
              <a:ext uri="{FF2B5EF4-FFF2-40B4-BE49-F238E27FC236}">
                <a16:creationId xmlns:a16="http://schemas.microsoft.com/office/drawing/2014/main" id="{5F1E3C07-2F2F-BC49-8581-B8E6190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729208-68D8-FF67-0891-EF35AA34F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7" name="Date Placeholder 6">
            <a:extLst>
              <a:ext uri="{FF2B5EF4-FFF2-40B4-BE49-F238E27FC236}">
                <a16:creationId xmlns:a16="http://schemas.microsoft.com/office/drawing/2014/main" id="{6D426F25-9824-7239-8023-4BEE4D2C7450}"/>
              </a:ext>
            </a:extLst>
          </p:cNvPr>
          <p:cNvSpPr>
            <a:spLocks noGrp="1"/>
          </p:cNvSpPr>
          <p:nvPr>
            <p:ph type="dt" sz="half" idx="10"/>
          </p:nvPr>
        </p:nvSpPr>
        <p:spPr/>
        <p:txBody>
          <a:bodyPr/>
          <a:lstStyle/>
          <a:p>
            <a:fld id="{5CC67BA2-3A9F-4440-9837-5E2E55B30C50}" type="datetime1">
              <a:rPr lang="LID4096" altLang="zh-TW" smtClean="0"/>
              <a:t>05/27/2025</a:t>
            </a:fld>
            <a:endParaRPr lang="en-TW"/>
          </a:p>
        </p:txBody>
      </p:sp>
      <p:sp>
        <p:nvSpPr>
          <p:cNvPr id="8" name="Footer Placeholder 7">
            <a:extLst>
              <a:ext uri="{FF2B5EF4-FFF2-40B4-BE49-F238E27FC236}">
                <a16:creationId xmlns:a16="http://schemas.microsoft.com/office/drawing/2014/main" id="{9A19708E-FD8F-4ABE-EF2B-C8E8F4D2F3DC}"/>
              </a:ext>
            </a:extLst>
          </p:cNvPr>
          <p:cNvSpPr>
            <a:spLocks noGrp="1"/>
          </p:cNvSpPr>
          <p:nvPr>
            <p:ph type="ftr" sz="quarter" idx="11"/>
          </p:nvPr>
        </p:nvSpPr>
        <p:spPr/>
        <p:txBody>
          <a:bodyPr/>
          <a:lstStyle/>
          <a:p>
            <a:endParaRPr lang="en-TW"/>
          </a:p>
        </p:txBody>
      </p:sp>
      <p:sp>
        <p:nvSpPr>
          <p:cNvPr id="9" name="Slide Number Placeholder 8">
            <a:extLst>
              <a:ext uri="{FF2B5EF4-FFF2-40B4-BE49-F238E27FC236}">
                <a16:creationId xmlns:a16="http://schemas.microsoft.com/office/drawing/2014/main" id="{10177F14-DB9B-04CE-F978-36649512E880}"/>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329773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F79C-DA72-3ED9-30EC-E8830CA86CB5}"/>
              </a:ext>
            </a:extLst>
          </p:cNvPr>
          <p:cNvSpPr>
            <a:spLocks noGrp="1"/>
          </p:cNvSpPr>
          <p:nvPr>
            <p:ph type="title"/>
          </p:nvPr>
        </p:nvSpPr>
        <p:spPr/>
        <p:txBody>
          <a:bodyPr/>
          <a:lstStyle/>
          <a:p>
            <a:r>
              <a:rPr lang="en-US"/>
              <a:t>Click to edit Master title style</a:t>
            </a:r>
            <a:endParaRPr lang="en-TW"/>
          </a:p>
        </p:txBody>
      </p:sp>
      <p:sp>
        <p:nvSpPr>
          <p:cNvPr id="3" name="Date Placeholder 2">
            <a:extLst>
              <a:ext uri="{FF2B5EF4-FFF2-40B4-BE49-F238E27FC236}">
                <a16:creationId xmlns:a16="http://schemas.microsoft.com/office/drawing/2014/main" id="{8F8137A5-2D71-A3E2-7CEB-8B890450C123}"/>
              </a:ext>
            </a:extLst>
          </p:cNvPr>
          <p:cNvSpPr>
            <a:spLocks noGrp="1"/>
          </p:cNvSpPr>
          <p:nvPr>
            <p:ph type="dt" sz="half" idx="10"/>
          </p:nvPr>
        </p:nvSpPr>
        <p:spPr/>
        <p:txBody>
          <a:bodyPr/>
          <a:lstStyle/>
          <a:p>
            <a:fld id="{F61AE9A1-A8D5-447D-B7B8-7A1852F944D9}" type="datetime1">
              <a:rPr lang="LID4096" altLang="zh-TW" smtClean="0"/>
              <a:t>05/27/2025</a:t>
            </a:fld>
            <a:endParaRPr lang="en-TW"/>
          </a:p>
        </p:txBody>
      </p:sp>
      <p:sp>
        <p:nvSpPr>
          <p:cNvPr id="4" name="Footer Placeholder 3">
            <a:extLst>
              <a:ext uri="{FF2B5EF4-FFF2-40B4-BE49-F238E27FC236}">
                <a16:creationId xmlns:a16="http://schemas.microsoft.com/office/drawing/2014/main" id="{0D921FA4-F8AE-080C-2417-84CB9EDEA562}"/>
              </a:ext>
            </a:extLst>
          </p:cNvPr>
          <p:cNvSpPr>
            <a:spLocks noGrp="1"/>
          </p:cNvSpPr>
          <p:nvPr>
            <p:ph type="ftr" sz="quarter" idx="11"/>
          </p:nvPr>
        </p:nvSpPr>
        <p:spPr/>
        <p:txBody>
          <a:bodyPr/>
          <a:lstStyle/>
          <a:p>
            <a:endParaRPr lang="en-TW"/>
          </a:p>
        </p:txBody>
      </p:sp>
      <p:sp>
        <p:nvSpPr>
          <p:cNvPr id="5" name="Slide Number Placeholder 4">
            <a:extLst>
              <a:ext uri="{FF2B5EF4-FFF2-40B4-BE49-F238E27FC236}">
                <a16:creationId xmlns:a16="http://schemas.microsoft.com/office/drawing/2014/main" id="{1A425139-3967-379D-E42A-E2810B57550D}"/>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10547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78A4C-2AE7-612C-DF99-0AC7AEF84234}"/>
              </a:ext>
            </a:extLst>
          </p:cNvPr>
          <p:cNvSpPr>
            <a:spLocks noGrp="1"/>
          </p:cNvSpPr>
          <p:nvPr>
            <p:ph type="dt" sz="half" idx="10"/>
          </p:nvPr>
        </p:nvSpPr>
        <p:spPr/>
        <p:txBody>
          <a:bodyPr/>
          <a:lstStyle/>
          <a:p>
            <a:fld id="{FE65F830-5717-4818-AB8E-1885AE9A4B00}" type="datetime1">
              <a:rPr lang="LID4096" altLang="zh-TW" smtClean="0"/>
              <a:t>05/27/2025</a:t>
            </a:fld>
            <a:endParaRPr lang="en-TW"/>
          </a:p>
        </p:txBody>
      </p:sp>
      <p:sp>
        <p:nvSpPr>
          <p:cNvPr id="3" name="Footer Placeholder 2">
            <a:extLst>
              <a:ext uri="{FF2B5EF4-FFF2-40B4-BE49-F238E27FC236}">
                <a16:creationId xmlns:a16="http://schemas.microsoft.com/office/drawing/2014/main" id="{5132EF82-D2D4-BE28-F3C5-BEE8C513C4EC}"/>
              </a:ext>
            </a:extLst>
          </p:cNvPr>
          <p:cNvSpPr>
            <a:spLocks noGrp="1"/>
          </p:cNvSpPr>
          <p:nvPr>
            <p:ph type="ftr" sz="quarter" idx="11"/>
          </p:nvPr>
        </p:nvSpPr>
        <p:spPr/>
        <p:txBody>
          <a:bodyPr/>
          <a:lstStyle/>
          <a:p>
            <a:endParaRPr lang="en-TW"/>
          </a:p>
        </p:txBody>
      </p:sp>
      <p:sp>
        <p:nvSpPr>
          <p:cNvPr id="4" name="Slide Number Placeholder 3">
            <a:extLst>
              <a:ext uri="{FF2B5EF4-FFF2-40B4-BE49-F238E27FC236}">
                <a16:creationId xmlns:a16="http://schemas.microsoft.com/office/drawing/2014/main" id="{2BD12DD3-5154-30F9-E092-E551BA1BFF61}"/>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103722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AAA3-79D8-C059-C752-FF8642A31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Content Placeholder 2">
            <a:extLst>
              <a:ext uri="{FF2B5EF4-FFF2-40B4-BE49-F238E27FC236}">
                <a16:creationId xmlns:a16="http://schemas.microsoft.com/office/drawing/2014/main" id="{31826E74-EA48-B2B6-75C2-F5FB7DF06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Text Placeholder 3">
            <a:extLst>
              <a:ext uri="{FF2B5EF4-FFF2-40B4-BE49-F238E27FC236}">
                <a16:creationId xmlns:a16="http://schemas.microsoft.com/office/drawing/2014/main" id="{4B864B89-A5A5-B05D-72B6-4BCA7391B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20EE0-CE80-CBEA-D77C-25B546812B48}"/>
              </a:ext>
            </a:extLst>
          </p:cNvPr>
          <p:cNvSpPr>
            <a:spLocks noGrp="1"/>
          </p:cNvSpPr>
          <p:nvPr>
            <p:ph type="dt" sz="half" idx="10"/>
          </p:nvPr>
        </p:nvSpPr>
        <p:spPr/>
        <p:txBody>
          <a:bodyPr/>
          <a:lstStyle/>
          <a:p>
            <a:fld id="{F5746816-5CB3-4093-95F3-C2971EED6A0B}" type="datetime1">
              <a:rPr lang="LID4096" altLang="zh-TW" smtClean="0"/>
              <a:t>05/27/2025</a:t>
            </a:fld>
            <a:endParaRPr lang="en-TW"/>
          </a:p>
        </p:txBody>
      </p:sp>
      <p:sp>
        <p:nvSpPr>
          <p:cNvPr id="6" name="Footer Placeholder 5">
            <a:extLst>
              <a:ext uri="{FF2B5EF4-FFF2-40B4-BE49-F238E27FC236}">
                <a16:creationId xmlns:a16="http://schemas.microsoft.com/office/drawing/2014/main" id="{19A9F9A2-A87D-EAA4-C9CE-317E8AF93A93}"/>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3335292B-DA4D-EB3F-EAA3-5C4098B2D7C5}"/>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45966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22FB-0108-2D9B-33BD-2C669DB63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W"/>
          </a:p>
        </p:txBody>
      </p:sp>
      <p:sp>
        <p:nvSpPr>
          <p:cNvPr id="3" name="Picture Placeholder 2">
            <a:extLst>
              <a:ext uri="{FF2B5EF4-FFF2-40B4-BE49-F238E27FC236}">
                <a16:creationId xmlns:a16="http://schemas.microsoft.com/office/drawing/2014/main" id="{35C8664B-CE46-1511-0F15-42B7E2B51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W"/>
          </a:p>
        </p:txBody>
      </p:sp>
      <p:sp>
        <p:nvSpPr>
          <p:cNvPr id="4" name="Text Placeholder 3">
            <a:extLst>
              <a:ext uri="{FF2B5EF4-FFF2-40B4-BE49-F238E27FC236}">
                <a16:creationId xmlns:a16="http://schemas.microsoft.com/office/drawing/2014/main" id="{90D88ECD-5E1E-1546-D408-09A2A053CC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B8CC5-306C-B75F-D6C6-F3FB8FB331FD}"/>
              </a:ext>
            </a:extLst>
          </p:cNvPr>
          <p:cNvSpPr>
            <a:spLocks noGrp="1"/>
          </p:cNvSpPr>
          <p:nvPr>
            <p:ph type="dt" sz="half" idx="10"/>
          </p:nvPr>
        </p:nvSpPr>
        <p:spPr/>
        <p:txBody>
          <a:bodyPr/>
          <a:lstStyle/>
          <a:p>
            <a:fld id="{9C9496E9-3A96-4C14-A7F4-83639F0BF603}" type="datetime1">
              <a:rPr lang="LID4096" altLang="zh-TW" smtClean="0"/>
              <a:t>05/27/2025</a:t>
            </a:fld>
            <a:endParaRPr lang="en-TW"/>
          </a:p>
        </p:txBody>
      </p:sp>
      <p:sp>
        <p:nvSpPr>
          <p:cNvPr id="6" name="Footer Placeholder 5">
            <a:extLst>
              <a:ext uri="{FF2B5EF4-FFF2-40B4-BE49-F238E27FC236}">
                <a16:creationId xmlns:a16="http://schemas.microsoft.com/office/drawing/2014/main" id="{B55D97A9-CCF4-2DCA-ECE7-3C75CDC2BFD1}"/>
              </a:ext>
            </a:extLst>
          </p:cNvPr>
          <p:cNvSpPr>
            <a:spLocks noGrp="1"/>
          </p:cNvSpPr>
          <p:nvPr>
            <p:ph type="ftr" sz="quarter" idx="11"/>
          </p:nvPr>
        </p:nvSpPr>
        <p:spPr/>
        <p:txBody>
          <a:bodyPr/>
          <a:lstStyle/>
          <a:p>
            <a:endParaRPr lang="en-TW"/>
          </a:p>
        </p:txBody>
      </p:sp>
      <p:sp>
        <p:nvSpPr>
          <p:cNvPr id="7" name="Slide Number Placeholder 6">
            <a:extLst>
              <a:ext uri="{FF2B5EF4-FFF2-40B4-BE49-F238E27FC236}">
                <a16:creationId xmlns:a16="http://schemas.microsoft.com/office/drawing/2014/main" id="{13E9C3A1-DBB2-99C9-AD15-598FB8133D99}"/>
              </a:ext>
            </a:extLst>
          </p:cNvPr>
          <p:cNvSpPr>
            <a:spLocks noGrp="1"/>
          </p:cNvSpPr>
          <p:nvPr>
            <p:ph type="sldNum" sz="quarter" idx="12"/>
          </p:nvPr>
        </p:nvSpPr>
        <p:spPr/>
        <p:txBody>
          <a:bodyPr/>
          <a:lstStyle/>
          <a:p>
            <a:fld id="{2BDC3F65-F8DD-5C48-AD54-078476770280}" type="slidenum">
              <a:rPr lang="en-TW" smtClean="0"/>
              <a:t>‹#›</a:t>
            </a:fld>
            <a:endParaRPr lang="en-TW"/>
          </a:p>
        </p:txBody>
      </p:sp>
    </p:spTree>
    <p:extLst>
      <p:ext uri="{BB962C8B-B14F-4D97-AF65-F5344CB8AC3E}">
        <p14:creationId xmlns:p14="http://schemas.microsoft.com/office/powerpoint/2010/main" val="128640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D84464-E1DD-1CA5-E666-87D12B7B95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W"/>
          </a:p>
        </p:txBody>
      </p:sp>
      <p:sp>
        <p:nvSpPr>
          <p:cNvPr id="3" name="Text Placeholder 2">
            <a:extLst>
              <a:ext uri="{FF2B5EF4-FFF2-40B4-BE49-F238E27FC236}">
                <a16:creationId xmlns:a16="http://schemas.microsoft.com/office/drawing/2014/main" id="{2773535C-75D9-7D83-ECD3-5965DB5FD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W"/>
          </a:p>
        </p:txBody>
      </p:sp>
      <p:sp>
        <p:nvSpPr>
          <p:cNvPr id="4" name="Date Placeholder 3">
            <a:extLst>
              <a:ext uri="{FF2B5EF4-FFF2-40B4-BE49-F238E27FC236}">
                <a16:creationId xmlns:a16="http://schemas.microsoft.com/office/drawing/2014/main" id="{DDEA79A2-ED63-28D6-1131-53ED150F2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EE3E9E-7198-44E8-B19A-8EBD40AEF428}" type="datetime1">
              <a:rPr lang="LID4096" altLang="zh-TW" smtClean="0"/>
              <a:t>05/27/2025</a:t>
            </a:fld>
            <a:endParaRPr lang="en-TW"/>
          </a:p>
        </p:txBody>
      </p:sp>
      <p:sp>
        <p:nvSpPr>
          <p:cNvPr id="5" name="Footer Placeholder 4">
            <a:extLst>
              <a:ext uri="{FF2B5EF4-FFF2-40B4-BE49-F238E27FC236}">
                <a16:creationId xmlns:a16="http://schemas.microsoft.com/office/drawing/2014/main" id="{2C24D308-74E9-303E-97FC-0692C5DA8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W"/>
          </a:p>
        </p:txBody>
      </p:sp>
      <p:sp>
        <p:nvSpPr>
          <p:cNvPr id="6" name="Slide Number Placeholder 5">
            <a:extLst>
              <a:ext uri="{FF2B5EF4-FFF2-40B4-BE49-F238E27FC236}">
                <a16:creationId xmlns:a16="http://schemas.microsoft.com/office/drawing/2014/main" id="{8925BA3B-0183-D0B3-DF6B-774D96342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DC3F65-F8DD-5C48-AD54-078476770280}" type="slidenum">
              <a:rPr lang="en-TW" smtClean="0"/>
              <a:t>‹#›</a:t>
            </a:fld>
            <a:endParaRPr lang="en-TW"/>
          </a:p>
        </p:txBody>
      </p:sp>
    </p:spTree>
    <p:extLst>
      <p:ext uri="{BB962C8B-B14F-4D97-AF65-F5344CB8AC3E}">
        <p14:creationId xmlns:p14="http://schemas.microsoft.com/office/powerpoint/2010/main" val="2241504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png"/><Relationship Id="rId4" Type="http://schemas.openxmlformats.org/officeDocument/2006/relationships/customXml" Target="../ink/ink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customXml" Target="../ink/ink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customXml" Target="../ink/ink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customXml" Target="../ink/ink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customXml" Target="../ink/ink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customXml" Target="../ink/ink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customXml" Target="../ink/ink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hyperlink" Target="https://taiwanscholarship.moe.gov.tw/web/index.aspx"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teep.studyintaiwan.org/" TargetMode="Externa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8.png"/><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130.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Students Graduating">
            <a:extLst>
              <a:ext uri="{FF2B5EF4-FFF2-40B4-BE49-F238E27FC236}">
                <a16:creationId xmlns:a16="http://schemas.microsoft.com/office/drawing/2014/main" id="{86E7BA6B-4A97-BD27-1C04-D34A80B1D94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a:fillRect/>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565F1-C57A-9867-6E15-060913123796}"/>
              </a:ext>
            </a:extLst>
          </p:cNvPr>
          <p:cNvSpPr>
            <a:spLocks noGrp="1"/>
          </p:cNvSpPr>
          <p:nvPr>
            <p:ph type="ctrTitle"/>
          </p:nvPr>
        </p:nvSpPr>
        <p:spPr>
          <a:xfrm>
            <a:off x="643466" y="643467"/>
            <a:ext cx="5452529" cy="3569242"/>
          </a:xfrm>
        </p:spPr>
        <p:txBody>
          <a:bodyPr anchor="t">
            <a:normAutofit/>
          </a:bodyPr>
          <a:lstStyle/>
          <a:p>
            <a:pPr algn="l"/>
            <a:r>
              <a:rPr lang="en-US" sz="4800" b="1" i="0">
                <a:solidFill>
                  <a:srgbClr val="FFFFFF"/>
                </a:solidFill>
                <a:effectLst/>
                <a:latin typeface=".SFUI-Semibold"/>
              </a:rPr>
              <a:t>Healthcare Services Utilization Among International Students in Turkey</a:t>
            </a:r>
            <a:endParaRPr lang="en-US" sz="4800">
              <a:solidFill>
                <a:srgbClr val="FFFFFF"/>
              </a:solidFill>
              <a:effectLst/>
              <a:latin typeface=".SF UI"/>
            </a:endParaRPr>
          </a:p>
        </p:txBody>
      </p:sp>
      <p:sp>
        <p:nvSpPr>
          <p:cNvPr id="3" name="Subtitle 2">
            <a:extLst>
              <a:ext uri="{FF2B5EF4-FFF2-40B4-BE49-F238E27FC236}">
                <a16:creationId xmlns:a16="http://schemas.microsoft.com/office/drawing/2014/main" id="{162153CE-6FE1-9D63-A4B5-15F2950D616A}"/>
              </a:ext>
            </a:extLst>
          </p:cNvPr>
          <p:cNvSpPr>
            <a:spLocks noGrp="1"/>
          </p:cNvSpPr>
          <p:nvPr>
            <p:ph type="subTitle" idx="1"/>
          </p:nvPr>
        </p:nvSpPr>
        <p:spPr>
          <a:xfrm>
            <a:off x="643466" y="4551037"/>
            <a:ext cx="5449479" cy="1578054"/>
          </a:xfrm>
        </p:spPr>
        <p:txBody>
          <a:bodyPr anchor="b">
            <a:normAutofit lnSpcReduction="10000"/>
          </a:bodyPr>
          <a:lstStyle/>
          <a:p>
            <a:pPr algn="l"/>
            <a:r>
              <a:rPr lang="en-US" sz="2200" b="1" i="0" dirty="0">
                <a:solidFill>
                  <a:srgbClr val="FFFFFF"/>
                </a:solidFill>
                <a:effectLst/>
                <a:latin typeface=".SFUI-Semibold"/>
              </a:rPr>
              <a:t>Insights from </a:t>
            </a:r>
            <a:r>
              <a:rPr lang="en-US" sz="2200" b="1" i="0" dirty="0" err="1">
                <a:solidFill>
                  <a:srgbClr val="FFFFFF"/>
                </a:solidFill>
                <a:effectLst/>
                <a:latin typeface=".SFUI-Semibold"/>
              </a:rPr>
              <a:t>Massal</a:t>
            </a:r>
            <a:r>
              <a:rPr lang="en-US" sz="2200" b="1" i="0" dirty="0">
                <a:solidFill>
                  <a:srgbClr val="FFFFFF"/>
                </a:solidFill>
                <a:effectLst/>
                <a:latin typeface=".SFUI-Semibold"/>
              </a:rPr>
              <a:t> et al. (2021) </a:t>
            </a:r>
          </a:p>
          <a:p>
            <a:pPr algn="l"/>
            <a:r>
              <a:rPr lang="en-US" sz="2200" b="1" i="0" dirty="0">
                <a:solidFill>
                  <a:srgbClr val="FFFFFF"/>
                </a:solidFill>
                <a:effectLst/>
                <a:latin typeface=".SFUI-Semibold"/>
              </a:rPr>
              <a:t>BMC Health Services Research</a:t>
            </a:r>
            <a:endParaRPr lang="en-US" sz="2200" dirty="0">
              <a:solidFill>
                <a:srgbClr val="FFFFFF"/>
              </a:solidFill>
              <a:effectLst/>
              <a:latin typeface=".SF UI"/>
            </a:endParaRPr>
          </a:p>
          <a:p>
            <a:pPr algn="l"/>
            <a:r>
              <a:rPr lang="en-US" sz="2200" dirty="0">
                <a:solidFill>
                  <a:srgbClr val="FFFFFF"/>
                </a:solidFill>
              </a:rPr>
              <a:t> </a:t>
            </a:r>
            <a:r>
              <a:rPr lang="en-US" sz="2200" b="1" i="0" dirty="0">
                <a:solidFill>
                  <a:srgbClr val="FFFFFF"/>
                </a:solidFill>
                <a:effectLst/>
                <a:latin typeface=".SFUI-Semibold"/>
              </a:rPr>
              <a:t>Presenter- Bikram </a:t>
            </a:r>
            <a:r>
              <a:rPr lang="en-US" sz="2200" b="1" i="0" dirty="0" err="1">
                <a:solidFill>
                  <a:srgbClr val="FFFFFF"/>
                </a:solidFill>
                <a:effectLst/>
                <a:latin typeface=".SFUI-Semibold"/>
              </a:rPr>
              <a:t>Bajgain</a:t>
            </a:r>
            <a:endParaRPr lang="en-US" sz="2200" b="1" i="0" dirty="0">
              <a:solidFill>
                <a:srgbClr val="FFFFFF"/>
              </a:solidFill>
              <a:effectLst/>
              <a:latin typeface=".SFUI-Semibold"/>
            </a:endParaRPr>
          </a:p>
          <a:p>
            <a:pPr algn="l"/>
            <a:r>
              <a:rPr lang="en-US" sz="2200" b="1" dirty="0">
                <a:solidFill>
                  <a:srgbClr val="FFFFFF"/>
                </a:solidFill>
                <a:latin typeface=".SFUI-Semibold"/>
              </a:rPr>
              <a:t>Advisor- Prof. </a:t>
            </a:r>
            <a:r>
              <a:rPr lang="en-US" sz="2200" b="1" dirty="0" err="1">
                <a:solidFill>
                  <a:srgbClr val="FFFFFF"/>
                </a:solidFill>
                <a:latin typeface=".SFUI-Semibold"/>
              </a:rPr>
              <a:t>Mayeesha</a:t>
            </a:r>
            <a:endParaRPr lang="en-US" sz="2200" dirty="0">
              <a:solidFill>
                <a:srgbClr val="FFFFFF"/>
              </a:solidFill>
              <a:effectLst/>
              <a:latin typeface=".SF UI"/>
            </a:endParaRPr>
          </a:p>
          <a:p>
            <a:pPr algn="l"/>
            <a:endParaRPr lang="en-TW" sz="2200" dirty="0">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8C17B3-04D5-F81B-172F-C6B52559022D}"/>
              </a:ext>
            </a:extLst>
          </p:cNvPr>
          <p:cNvPicPr>
            <a:picLocks noChangeAspect="1"/>
          </p:cNvPicPr>
          <p:nvPr/>
        </p:nvPicPr>
        <p:blipFill>
          <a:blip r:embed="rId2"/>
          <a:stretch>
            <a:fillRect/>
          </a:stretch>
        </p:blipFill>
        <p:spPr>
          <a:xfrm>
            <a:off x="5915905" y="836290"/>
            <a:ext cx="5389389" cy="965264"/>
          </a:xfrm>
          <a:prstGeom prst="rect">
            <a:avLst/>
          </a:prstGeom>
        </p:spPr>
      </p:pic>
      <p:pic>
        <p:nvPicPr>
          <p:cNvPr id="7" name="Picture 6">
            <a:extLst>
              <a:ext uri="{FF2B5EF4-FFF2-40B4-BE49-F238E27FC236}">
                <a16:creationId xmlns:a16="http://schemas.microsoft.com/office/drawing/2014/main" id="{97C7AC61-12FC-3627-BCFB-97553F6D1999}"/>
              </a:ext>
            </a:extLst>
          </p:cNvPr>
          <p:cNvPicPr>
            <a:picLocks noChangeAspect="1"/>
          </p:cNvPicPr>
          <p:nvPr/>
        </p:nvPicPr>
        <p:blipFill>
          <a:blip r:embed="rId3"/>
          <a:stretch>
            <a:fillRect/>
          </a:stretch>
        </p:blipFill>
        <p:spPr>
          <a:xfrm>
            <a:off x="6066499" y="1843694"/>
            <a:ext cx="5189153" cy="4278603"/>
          </a:xfrm>
          <a:prstGeom prst="rect">
            <a:avLst/>
          </a:prstGeom>
        </p:spPr>
      </p:pic>
      <p:sp>
        <p:nvSpPr>
          <p:cNvPr id="8" name="Rectangle 1">
            <a:extLst>
              <a:ext uri="{FF2B5EF4-FFF2-40B4-BE49-F238E27FC236}">
                <a16:creationId xmlns:a16="http://schemas.microsoft.com/office/drawing/2014/main" id="{8066C4F7-E8BD-9DA9-08DC-038E2AB6B965}"/>
              </a:ext>
            </a:extLst>
          </p:cNvPr>
          <p:cNvSpPr>
            <a:spLocks noChangeArrowheads="1"/>
          </p:cNvSpPr>
          <p:nvPr/>
        </p:nvSpPr>
        <p:spPr bwMode="auto">
          <a:xfrm>
            <a:off x="1625600" y="1932810"/>
            <a:ext cx="314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zh-TW" sz="1800" b="1" i="0" u="none" strike="noStrike" cap="none" normalizeH="0" baseline="0" dirty="0">
                <a:ln>
                  <a:noFill/>
                </a:ln>
                <a:solidFill>
                  <a:schemeClr val="tx1"/>
                </a:solidFill>
                <a:effectLst/>
                <a:highlight>
                  <a:srgbClr val="FFFF00"/>
                </a:highlight>
                <a:latin typeface="Arial" panose="020B0604020202020204" pitchFamily="34" charset="0"/>
              </a:rPr>
              <a:t>Economic status (Overall)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chemeClr val="tx1"/>
                </a:solidFill>
                <a:effectLst/>
                <a:latin typeface="Arial" panose="020B0604020202020204" pitchFamily="34" charset="0"/>
              </a:rPr>
              <a:t>Good</a:t>
            </a:r>
            <a:r>
              <a:rPr kumimoji="0" lang="zh-TW" altLang="zh-TW" sz="1800" b="0" i="0" u="none" strike="noStrike" cap="none" normalizeH="0" baseline="0" dirty="0">
                <a:ln>
                  <a:noFill/>
                </a:ln>
                <a:solidFill>
                  <a:schemeClr val="tx1"/>
                </a:solidFill>
                <a:effectLst/>
                <a:latin typeface="Arial" panose="020B0604020202020204" pitchFamily="34" charset="0"/>
              </a:rPr>
              <a:t>: 119 (22.2%)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chemeClr val="tx1"/>
                </a:solidFill>
                <a:effectLst/>
                <a:latin typeface="Arial" panose="020B0604020202020204" pitchFamily="34" charset="0"/>
              </a:rPr>
              <a:t>Average</a:t>
            </a:r>
            <a:r>
              <a:rPr kumimoji="0" lang="zh-TW" altLang="zh-TW" sz="1800" b="0" i="0" u="none" strike="noStrike" cap="none" normalizeH="0" baseline="0" dirty="0">
                <a:ln>
                  <a:noFill/>
                </a:ln>
                <a:solidFill>
                  <a:schemeClr val="tx1"/>
                </a:solidFill>
                <a:effectLst/>
                <a:latin typeface="Arial" panose="020B0604020202020204" pitchFamily="34" charset="0"/>
              </a:rPr>
              <a:t>: 346 (64.7%)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chemeClr val="tx1"/>
                </a:solidFill>
                <a:effectLst/>
                <a:latin typeface="Arial" panose="020B0604020202020204" pitchFamily="34" charset="0"/>
              </a:rPr>
              <a:t>Bad</a:t>
            </a:r>
            <a:r>
              <a:rPr kumimoji="0" lang="zh-TW" altLang="zh-TW" sz="1800" b="0" i="0" u="none" strike="noStrike" cap="none" normalizeH="0" baseline="0" dirty="0">
                <a:ln>
                  <a:noFill/>
                </a:ln>
                <a:solidFill>
                  <a:schemeClr val="tx1"/>
                </a:solidFill>
                <a:effectLst/>
                <a:latin typeface="Arial" panose="020B0604020202020204" pitchFamily="34" charset="0"/>
              </a:rPr>
              <a:t>: 70 (13.1%) </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8E785088-2C38-D5B3-5189-FC4CFF9DEF12}"/>
                  </a:ext>
                </a:extLst>
              </p14:cNvPr>
              <p14:cNvContentPartPr/>
              <p14:nvPr/>
            </p14:nvContentPartPr>
            <p14:xfrm>
              <a:off x="6066499" y="3713734"/>
              <a:ext cx="5088200" cy="1192592"/>
            </p14:xfrm>
          </p:contentPart>
        </mc:Choice>
        <mc:Fallback xmlns="">
          <p:pic>
            <p:nvPicPr>
              <p:cNvPr id="14" name="Ink 13">
                <a:extLst>
                  <a:ext uri="{FF2B5EF4-FFF2-40B4-BE49-F238E27FC236}">
                    <a16:creationId xmlns:a16="http://schemas.microsoft.com/office/drawing/2014/main" id="{8E785088-2C38-D5B3-5189-FC4CFF9DEF12}"/>
                  </a:ext>
                </a:extLst>
              </p:cNvPr>
              <p:cNvPicPr/>
              <p:nvPr/>
            </p:nvPicPr>
            <p:blipFill>
              <a:blip r:embed="rId5"/>
              <a:stretch>
                <a:fillRect/>
              </a:stretch>
            </p:blipFill>
            <p:spPr>
              <a:xfrm>
                <a:off x="6060379" y="3707614"/>
                <a:ext cx="5100440" cy="1204831"/>
              </a:xfrm>
              <a:prstGeom prst="rect">
                <a:avLst/>
              </a:prstGeom>
            </p:spPr>
          </p:pic>
        </mc:Fallback>
      </mc:AlternateContent>
      <p:sp>
        <p:nvSpPr>
          <p:cNvPr id="15" name="Rectangle 2">
            <a:extLst>
              <a:ext uri="{FF2B5EF4-FFF2-40B4-BE49-F238E27FC236}">
                <a16:creationId xmlns:a16="http://schemas.microsoft.com/office/drawing/2014/main" id="{D6E74AA5-1B7D-D162-3FCA-7E63DF647508}"/>
              </a:ext>
            </a:extLst>
          </p:cNvPr>
          <p:cNvSpPr>
            <a:spLocks noChangeArrowheads="1"/>
          </p:cNvSpPr>
          <p:nvPr/>
        </p:nvSpPr>
        <p:spPr bwMode="auto">
          <a:xfrm>
            <a:off x="1816100" y="3982996"/>
            <a:ext cx="37351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highlight>
                  <a:srgbClr val="FFFF00"/>
                </a:highlight>
                <a:latin typeface="Arial" panose="020B0604020202020204" pitchFamily="34" charset="0"/>
              </a:rPr>
              <a:t>Good Economic Status</a:t>
            </a:r>
            <a:endParaRPr kumimoji="0" lang="zh-TW" altLang="zh-TW" sz="1800" b="1"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zh-TW" altLang="zh-TW" sz="1800" b="1" i="0" u="none" strike="noStrike" cap="none" normalizeH="0" baseline="0" dirty="0">
                <a:ln>
                  <a:noFill/>
                </a:ln>
                <a:solidFill>
                  <a:schemeClr val="tx1"/>
                </a:solidFill>
                <a:effectLst/>
                <a:latin typeface="Arial" panose="020B0604020202020204" pitchFamily="34" charset="0"/>
              </a:rPr>
              <a:t>Females</a:t>
            </a:r>
            <a:r>
              <a:rPr lang="en-US" altLang="zh-TW" dirty="0">
                <a:latin typeface="Arial" panose="020B0604020202020204" pitchFamily="34" charset="0"/>
              </a:rPr>
              <a:t> (</a:t>
            </a:r>
            <a:r>
              <a:rPr kumimoji="0" lang="zh-TW" altLang="zh-TW" sz="1800" b="0" i="0" u="none" strike="noStrike" cap="none" normalizeH="0" baseline="0" dirty="0">
                <a:ln>
                  <a:noFill/>
                </a:ln>
                <a:solidFill>
                  <a:schemeClr val="tx1"/>
                </a:solidFill>
                <a:effectLst/>
                <a:latin typeface="Arial" panose="020B0604020202020204" pitchFamily="34" charset="0"/>
              </a:rPr>
              <a:t>28.6%</a:t>
            </a:r>
            <a:r>
              <a:rPr kumimoji="0" lang="en-US" altLang="zh-TW" sz="1800" b="0" i="0" u="none" strike="noStrike" cap="none" normalizeH="0" baseline="0" dirty="0">
                <a:ln>
                  <a:noFill/>
                </a:ln>
                <a:solidFill>
                  <a:schemeClr val="tx1"/>
                </a:solidFill>
                <a:effectLst/>
                <a:latin typeface="Arial" panose="020B0604020202020204" pitchFamily="34" charset="0"/>
              </a:rPr>
              <a:t>)</a:t>
            </a:r>
            <a:r>
              <a:rPr kumimoji="0" lang="zh-TW" altLang="zh-TW" sz="1800" b="0" i="0" u="none" strike="noStrike" cap="none" normalizeH="0" baseline="0" dirty="0">
                <a:ln>
                  <a:noFill/>
                </a:ln>
                <a:solidFill>
                  <a:schemeClr val="tx1"/>
                </a:solidFill>
                <a:effectLst/>
                <a:latin typeface="Arial" panose="020B0604020202020204" pitchFamily="34" charset="0"/>
              </a:rPr>
              <a:t> </a:t>
            </a:r>
            <a:r>
              <a:rPr lang="en-US" altLang="zh-TW" dirty="0">
                <a:latin typeface="Arial" panose="020B0604020202020204" pitchFamily="34" charset="0"/>
              </a:rPr>
              <a:t>&gt; </a:t>
            </a:r>
            <a:r>
              <a:rPr lang="en-US" altLang="zh-TW" b="1" dirty="0">
                <a:latin typeface="Arial" panose="020B0604020202020204" pitchFamily="34" charset="0"/>
              </a:rPr>
              <a:t>Males</a:t>
            </a:r>
            <a:r>
              <a:rPr lang="en-US" altLang="zh-TW" dirty="0">
                <a:latin typeface="Arial" panose="020B0604020202020204" pitchFamily="34" charset="0"/>
              </a:rPr>
              <a:t> 16.9%</a:t>
            </a:r>
            <a:endParaRPr kumimoji="0" lang="zh-TW" altLang="zh-TW"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zh-TW" altLang="zh-TW" sz="1800" b="1" i="0" u="none" strike="noStrike" cap="none" normalizeH="0" baseline="0" dirty="0">
                <a:ln>
                  <a:noFill/>
                </a:ln>
                <a:solidFill>
                  <a:schemeClr val="tx1"/>
                </a:solidFill>
                <a:effectLst/>
                <a:latin typeface="Arial" panose="020B0604020202020204" pitchFamily="34" charset="0"/>
              </a:rPr>
              <a:t>Males</a:t>
            </a:r>
            <a:r>
              <a:rPr lang="en-US" altLang="zh-TW" dirty="0">
                <a:latin typeface="Arial" panose="020B0604020202020204" pitchFamily="34" charset="0"/>
              </a:rPr>
              <a:t> (</a:t>
            </a:r>
            <a:r>
              <a:rPr kumimoji="0" lang="zh-TW" altLang="zh-TW" sz="1800" b="0" i="0" u="none" strike="noStrike" cap="none" normalizeH="0" baseline="0" dirty="0">
                <a:ln>
                  <a:noFill/>
                </a:ln>
                <a:solidFill>
                  <a:schemeClr val="tx1"/>
                </a:solidFill>
                <a:effectLst/>
                <a:latin typeface="Arial" panose="020B0604020202020204" pitchFamily="34" charset="0"/>
              </a:rPr>
              <a:t>15.2%</a:t>
            </a:r>
            <a:r>
              <a:rPr kumimoji="0" lang="en-US" altLang="zh-TW" sz="1800" b="0" i="0" u="none" strike="noStrike" cap="none" normalizeH="0" baseline="0" dirty="0">
                <a:ln>
                  <a:noFill/>
                </a:ln>
                <a:solidFill>
                  <a:schemeClr val="tx1"/>
                </a:solidFill>
                <a:effectLst/>
                <a:latin typeface="Arial" panose="020B0604020202020204" pitchFamily="34" charset="0"/>
              </a:rPr>
              <a:t>)</a:t>
            </a:r>
            <a:r>
              <a:rPr kumimoji="0" lang="zh-TW" altLang="zh-TW" sz="1800" b="0" i="0" u="none" strike="noStrike" cap="none" normalizeH="0" baseline="0" dirty="0">
                <a:ln>
                  <a:noFill/>
                </a:ln>
                <a:solidFill>
                  <a:schemeClr val="tx1"/>
                </a:solidFill>
                <a:effectLst/>
                <a:latin typeface="Arial" panose="020B0604020202020204" pitchFamily="34" charset="0"/>
              </a:rPr>
              <a:t> </a:t>
            </a:r>
            <a:r>
              <a:rPr kumimoji="0" lang="en-US" altLang="zh-TW" sz="1800" b="0" i="0" u="none" strike="noStrike" cap="none" normalizeH="0" baseline="0" dirty="0">
                <a:ln>
                  <a:noFill/>
                </a:ln>
                <a:solidFill>
                  <a:schemeClr val="tx1"/>
                </a:solidFill>
                <a:effectLst/>
                <a:latin typeface="Arial" panose="020B0604020202020204" pitchFamily="34" charset="0"/>
              </a:rPr>
              <a:t>&gt;</a:t>
            </a:r>
            <a:r>
              <a:rPr lang="en-US" altLang="zh-TW" dirty="0">
                <a:latin typeface="Arial" panose="020B0604020202020204" pitchFamily="34" charset="0"/>
              </a:rPr>
              <a:t> </a:t>
            </a:r>
            <a:r>
              <a:rPr lang="en-US" altLang="zh-TW" b="1" dirty="0">
                <a:latin typeface="Arial" panose="020B0604020202020204" pitchFamily="34" charset="0"/>
              </a:rPr>
              <a:t>Female</a:t>
            </a:r>
            <a:r>
              <a:rPr lang="en-US" altLang="zh-TW" dirty="0">
                <a:latin typeface="Arial" panose="020B0604020202020204" pitchFamily="34" charset="0"/>
              </a:rPr>
              <a:t> (</a:t>
            </a:r>
            <a:r>
              <a:rPr kumimoji="0" lang="zh-TW" altLang="zh-TW" sz="1800" b="0" i="0" u="none" strike="noStrike" cap="none" normalizeH="0" baseline="0" dirty="0">
                <a:ln>
                  <a:noFill/>
                </a:ln>
                <a:solidFill>
                  <a:schemeClr val="tx1"/>
                </a:solidFill>
                <a:effectLst/>
                <a:latin typeface="Arial" panose="020B0604020202020204" pitchFamily="34" charset="0"/>
              </a:rPr>
              <a:t>10.6%</a:t>
            </a:r>
            <a:r>
              <a:rPr kumimoji="0" lang="en-US" altLang="zh-TW" sz="1800" b="0" i="0" u="none" strike="noStrike" cap="none" normalizeH="0" baseline="0" dirty="0">
                <a:ln>
                  <a:noFill/>
                </a:ln>
                <a:solidFill>
                  <a:schemeClr val="tx1"/>
                </a:solidFill>
                <a:effectLst/>
                <a:latin typeface="Arial" panose="020B0604020202020204" pitchFamily="34" charset="0"/>
              </a:rPr>
              <a:t>)</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B3A1A2E7-961D-8068-DE0C-9AE0191D8C53}"/>
              </a:ext>
            </a:extLst>
          </p:cNvPr>
          <p:cNvSpPr>
            <a:spLocks noGrp="1"/>
          </p:cNvSpPr>
          <p:nvPr>
            <p:ph type="title"/>
          </p:nvPr>
        </p:nvSpPr>
        <p:spPr>
          <a:xfrm>
            <a:off x="2044700" y="434718"/>
            <a:ext cx="3695700" cy="523811"/>
          </a:xfrm>
        </p:spPr>
        <p:txBody>
          <a:bodyPr>
            <a:normAutofit fontScale="90000"/>
          </a:bodyPr>
          <a:lstStyle/>
          <a:p>
            <a:r>
              <a:rPr lang="en-US" altLang="zh-TW" dirty="0"/>
              <a:t>Economic Status</a:t>
            </a:r>
            <a:endParaRPr lang="zh-TW" altLang="en-US" dirty="0"/>
          </a:p>
        </p:txBody>
      </p:sp>
      <p:sp>
        <p:nvSpPr>
          <p:cNvPr id="3" name="Slide Number Placeholder 2">
            <a:extLst>
              <a:ext uri="{FF2B5EF4-FFF2-40B4-BE49-F238E27FC236}">
                <a16:creationId xmlns:a16="http://schemas.microsoft.com/office/drawing/2014/main" id="{6E4E3A5D-2131-172C-4D04-39B8596E1C2E}"/>
              </a:ext>
            </a:extLst>
          </p:cNvPr>
          <p:cNvSpPr>
            <a:spLocks noGrp="1"/>
          </p:cNvSpPr>
          <p:nvPr>
            <p:ph type="sldNum" sz="quarter" idx="12"/>
          </p:nvPr>
        </p:nvSpPr>
        <p:spPr/>
        <p:txBody>
          <a:bodyPr/>
          <a:lstStyle/>
          <a:p>
            <a:fld id="{2BDC3F65-F8DD-5C48-AD54-078476770280}" type="slidenum">
              <a:rPr lang="en-TW" smtClean="0"/>
              <a:t>10</a:t>
            </a:fld>
            <a:endParaRPr lang="en-TW"/>
          </a:p>
        </p:txBody>
      </p:sp>
    </p:spTree>
    <p:extLst>
      <p:ext uri="{BB962C8B-B14F-4D97-AF65-F5344CB8AC3E}">
        <p14:creationId xmlns:p14="http://schemas.microsoft.com/office/powerpoint/2010/main" val="21841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2000" fill="hold"/>
                                        <p:tgtEl>
                                          <p:spTgt spid="14"/>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D6B716-6C07-2EDA-A9D4-2A43CE5A608A}"/>
              </a:ext>
            </a:extLst>
          </p:cNvPr>
          <p:cNvSpPr/>
          <p:nvPr/>
        </p:nvSpPr>
        <p:spPr>
          <a:xfrm>
            <a:off x="520700" y="1862314"/>
            <a:ext cx="3225800" cy="7665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endParaRPr>
          </a:p>
        </p:txBody>
      </p:sp>
      <p:sp>
        <p:nvSpPr>
          <p:cNvPr id="2" name="Title 1">
            <a:extLst>
              <a:ext uri="{FF2B5EF4-FFF2-40B4-BE49-F238E27FC236}">
                <a16:creationId xmlns:a16="http://schemas.microsoft.com/office/drawing/2014/main" id="{D26F3C78-038B-7B9F-B630-0EC96D774E96}"/>
              </a:ext>
            </a:extLst>
          </p:cNvPr>
          <p:cNvSpPr>
            <a:spLocks noGrp="1"/>
          </p:cNvSpPr>
          <p:nvPr>
            <p:ph type="title"/>
          </p:nvPr>
        </p:nvSpPr>
        <p:spPr/>
        <p:txBody>
          <a:bodyPr/>
          <a:lstStyle/>
          <a:p>
            <a:r>
              <a:rPr lang="en-US" altLang="zh-TW" dirty="0"/>
              <a:t>Results</a:t>
            </a:r>
            <a:br>
              <a:rPr lang="en-US" altLang="zh-TW" dirty="0"/>
            </a:br>
            <a:r>
              <a:rPr lang="en-US" altLang="zh-TW" sz="3200" dirty="0"/>
              <a:t>Life style and Habits</a:t>
            </a:r>
            <a:endParaRPr lang="zh-TW" altLang="en-US" sz="3200" dirty="0"/>
          </a:p>
        </p:txBody>
      </p:sp>
      <p:pic>
        <p:nvPicPr>
          <p:cNvPr id="11" name="Content Placeholder 10">
            <a:extLst>
              <a:ext uri="{FF2B5EF4-FFF2-40B4-BE49-F238E27FC236}">
                <a16:creationId xmlns:a16="http://schemas.microsoft.com/office/drawing/2014/main" id="{BA046700-08C6-35DC-64A0-CA7F1B8CAECE}"/>
              </a:ext>
            </a:extLst>
          </p:cNvPr>
          <p:cNvPicPr>
            <a:picLocks noGrp="1" noChangeAspect="1"/>
          </p:cNvPicPr>
          <p:nvPr>
            <p:ph idx="1"/>
          </p:nvPr>
        </p:nvPicPr>
        <p:blipFill>
          <a:blip r:embed="rId3"/>
          <a:stretch>
            <a:fillRect/>
          </a:stretch>
        </p:blipFill>
        <p:spPr>
          <a:xfrm>
            <a:off x="4444665" y="661155"/>
            <a:ext cx="7417469" cy="5200403"/>
          </a:xfrm>
        </p:spPr>
      </p:pic>
      <p:sp>
        <p:nvSpPr>
          <p:cNvPr id="13" name="TextBox 12">
            <a:extLst>
              <a:ext uri="{FF2B5EF4-FFF2-40B4-BE49-F238E27FC236}">
                <a16:creationId xmlns:a16="http://schemas.microsoft.com/office/drawing/2014/main" id="{69968ECA-40B8-D005-621F-91EBB7857D93}"/>
              </a:ext>
            </a:extLst>
          </p:cNvPr>
          <p:cNvSpPr txBox="1"/>
          <p:nvPr/>
        </p:nvSpPr>
        <p:spPr>
          <a:xfrm>
            <a:off x="510359" y="1862314"/>
            <a:ext cx="3225800" cy="646331"/>
          </a:xfrm>
          <a:prstGeom prst="rect">
            <a:avLst/>
          </a:prstGeom>
          <a:noFill/>
        </p:spPr>
        <p:txBody>
          <a:bodyPr wrap="square">
            <a:spAutoFit/>
          </a:bodyPr>
          <a:lstStyle/>
          <a:p>
            <a:r>
              <a:rPr lang="en-IN" altLang="zh-TW" dirty="0">
                <a:solidFill>
                  <a:schemeClr val="bg1"/>
                </a:solidFill>
                <a:effectLst/>
              </a:rPr>
              <a:t>Males are significantly more physically active than females</a:t>
            </a:r>
          </a:p>
        </p:txBody>
      </p:sp>
      <p:sp>
        <p:nvSpPr>
          <p:cNvPr id="20" name="矩形 19">
            <a:extLst>
              <a:ext uri="{FF2B5EF4-FFF2-40B4-BE49-F238E27FC236}">
                <a16:creationId xmlns:a16="http://schemas.microsoft.com/office/drawing/2014/main" id="{1740426E-64E5-4BD5-952E-34448257608C}"/>
              </a:ext>
            </a:extLst>
          </p:cNvPr>
          <p:cNvSpPr/>
          <p:nvPr/>
        </p:nvSpPr>
        <p:spPr>
          <a:xfrm>
            <a:off x="4407500" y="1924788"/>
            <a:ext cx="7417469" cy="869212"/>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6" name="Slide Number Placeholder 5">
            <a:extLst>
              <a:ext uri="{FF2B5EF4-FFF2-40B4-BE49-F238E27FC236}">
                <a16:creationId xmlns:a16="http://schemas.microsoft.com/office/drawing/2014/main" id="{E44979B9-0555-C994-0687-71567042AC63}"/>
              </a:ext>
            </a:extLst>
          </p:cNvPr>
          <p:cNvSpPr>
            <a:spLocks noGrp="1"/>
          </p:cNvSpPr>
          <p:nvPr>
            <p:ph type="sldNum" sz="quarter" idx="12"/>
          </p:nvPr>
        </p:nvSpPr>
        <p:spPr/>
        <p:txBody>
          <a:bodyPr/>
          <a:lstStyle/>
          <a:p>
            <a:fld id="{2BDC3F65-F8DD-5C48-AD54-078476770280}" type="slidenum">
              <a:rPr lang="en-TW" smtClean="0"/>
              <a:t>11</a:t>
            </a:fld>
            <a:endParaRPr lang="en-TW"/>
          </a:p>
        </p:txBody>
      </p:sp>
    </p:spTree>
    <p:extLst>
      <p:ext uri="{BB962C8B-B14F-4D97-AF65-F5344CB8AC3E}">
        <p14:creationId xmlns:p14="http://schemas.microsoft.com/office/powerpoint/2010/main" val="40152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EE491C-5685-7350-4953-90DC83FE19A5}"/>
              </a:ext>
            </a:extLst>
          </p:cNvPr>
          <p:cNvSpPr/>
          <p:nvPr/>
        </p:nvSpPr>
        <p:spPr>
          <a:xfrm>
            <a:off x="927100" y="1993900"/>
            <a:ext cx="3214005" cy="1028700"/>
          </a:xfrm>
          <a:prstGeom prst="rect">
            <a:avLst/>
          </a:prstGeom>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TextBox 26">
            <a:extLst>
              <a:ext uri="{FF2B5EF4-FFF2-40B4-BE49-F238E27FC236}">
                <a16:creationId xmlns:a16="http://schemas.microsoft.com/office/drawing/2014/main" id="{1D088863-280F-8941-C41A-9AD893845945}"/>
              </a:ext>
            </a:extLst>
          </p:cNvPr>
          <p:cNvSpPr txBox="1"/>
          <p:nvPr/>
        </p:nvSpPr>
        <p:spPr>
          <a:xfrm>
            <a:off x="1013730" y="2089086"/>
            <a:ext cx="3127375" cy="923330"/>
          </a:xfrm>
          <a:prstGeom prst="rect">
            <a:avLst/>
          </a:prstGeom>
          <a:noFill/>
        </p:spPr>
        <p:txBody>
          <a:bodyPr wrap="square">
            <a:spAutoFit/>
          </a:bodyPr>
          <a:lstStyle/>
          <a:p>
            <a:r>
              <a:rPr lang="en-US" altLang="zh-TW" b="1" dirty="0">
                <a:solidFill>
                  <a:schemeClr val="bg1"/>
                </a:solidFill>
              </a:rPr>
              <a:t>Dental Visit</a:t>
            </a:r>
          </a:p>
          <a:p>
            <a:pPr>
              <a:buFont typeface="Arial" panose="020B0604020202020204" pitchFamily="34" charset="0"/>
              <a:buChar char="•"/>
            </a:pPr>
            <a:r>
              <a:rPr lang="en-US" altLang="zh-TW" b="1" dirty="0">
                <a:solidFill>
                  <a:schemeClr val="bg1"/>
                </a:solidFill>
              </a:rPr>
              <a:t>Total</a:t>
            </a:r>
            <a:r>
              <a:rPr lang="en-US" altLang="zh-TW" dirty="0">
                <a:solidFill>
                  <a:schemeClr val="bg1"/>
                </a:solidFill>
              </a:rPr>
              <a:t>: ≥1 visit: 173 (32.3%)</a:t>
            </a:r>
          </a:p>
          <a:p>
            <a:pPr>
              <a:buFont typeface="Arial" panose="020B0604020202020204" pitchFamily="34" charset="0"/>
              <a:buChar char="•"/>
            </a:pPr>
            <a:r>
              <a:rPr lang="en-US" altLang="zh-TW" dirty="0">
                <a:solidFill>
                  <a:schemeClr val="bg1"/>
                </a:solidFill>
              </a:rPr>
              <a:t>No visits: 362 (67.7%)</a:t>
            </a:r>
          </a:p>
        </p:txBody>
      </p:sp>
      <p:sp>
        <p:nvSpPr>
          <p:cNvPr id="2" name="Title 1">
            <a:extLst>
              <a:ext uri="{FF2B5EF4-FFF2-40B4-BE49-F238E27FC236}">
                <a16:creationId xmlns:a16="http://schemas.microsoft.com/office/drawing/2014/main" id="{ED44F502-42CD-A2B4-171C-C4CE53EA2F95}"/>
              </a:ext>
            </a:extLst>
          </p:cNvPr>
          <p:cNvSpPr>
            <a:spLocks noGrp="1"/>
          </p:cNvSpPr>
          <p:nvPr>
            <p:ph type="title"/>
          </p:nvPr>
        </p:nvSpPr>
        <p:spPr>
          <a:xfrm>
            <a:off x="573784" y="884294"/>
            <a:ext cx="3731516" cy="444443"/>
          </a:xfrm>
        </p:spPr>
        <p:txBody>
          <a:bodyPr>
            <a:normAutofit fontScale="90000"/>
          </a:bodyPr>
          <a:lstStyle/>
          <a:p>
            <a:pPr algn="ctr"/>
            <a:r>
              <a:rPr lang="en-US" altLang="zh-TW" sz="3600" dirty="0">
                <a:effectLst/>
              </a:rPr>
              <a:t>Access to Healthcare Facilities</a:t>
            </a:r>
            <a:br>
              <a:rPr lang="en-US" altLang="zh-TW" dirty="0">
                <a:effectLst/>
              </a:rPr>
            </a:br>
            <a:endParaRPr lang="zh-TW" altLang="en-US" dirty="0"/>
          </a:p>
        </p:txBody>
      </p:sp>
      <p:pic>
        <p:nvPicPr>
          <p:cNvPr id="11" name="Picture 10">
            <a:extLst>
              <a:ext uri="{FF2B5EF4-FFF2-40B4-BE49-F238E27FC236}">
                <a16:creationId xmlns:a16="http://schemas.microsoft.com/office/drawing/2014/main" id="{4E338E5E-58EC-379C-FEFC-EA1F225E01C9}"/>
              </a:ext>
            </a:extLst>
          </p:cNvPr>
          <p:cNvPicPr>
            <a:picLocks noChangeAspect="1"/>
          </p:cNvPicPr>
          <p:nvPr/>
        </p:nvPicPr>
        <p:blipFill>
          <a:blip r:embed="rId3"/>
          <a:stretch>
            <a:fillRect/>
          </a:stretch>
        </p:blipFill>
        <p:spPr>
          <a:xfrm>
            <a:off x="5201497" y="884294"/>
            <a:ext cx="6818205" cy="4626330"/>
          </a:xfrm>
          <a:prstGeom prst="rect">
            <a:avLst/>
          </a:prstGeom>
        </p:spPr>
      </p:pic>
      <mc:AlternateContent xmlns:mc="http://schemas.openxmlformats.org/markup-compatibility/2006" xmlns:p14="http://schemas.microsoft.com/office/powerpoint/2010/main">
        <mc:Choice Requires="p14">
          <p:contentPart p14:bwMode="auto" r:id="rId4">
            <p14:nvContentPartPr>
              <p14:cNvPr id="50" name="Ink 49">
                <a:extLst>
                  <a:ext uri="{FF2B5EF4-FFF2-40B4-BE49-F238E27FC236}">
                    <a16:creationId xmlns:a16="http://schemas.microsoft.com/office/drawing/2014/main" id="{F7D33428-FB50-8BFB-0EF3-18A93B8A2904}"/>
                  </a:ext>
                </a:extLst>
              </p14:cNvPr>
              <p14:cNvContentPartPr/>
              <p14:nvPr/>
            </p14:nvContentPartPr>
            <p14:xfrm>
              <a:off x="13080094" y="2451626"/>
              <a:ext cx="360" cy="360"/>
            </p14:xfrm>
          </p:contentPart>
        </mc:Choice>
        <mc:Fallback xmlns="">
          <p:pic>
            <p:nvPicPr>
              <p:cNvPr id="50" name="Ink 49">
                <a:extLst>
                  <a:ext uri="{FF2B5EF4-FFF2-40B4-BE49-F238E27FC236}">
                    <a16:creationId xmlns:a16="http://schemas.microsoft.com/office/drawing/2014/main" id="{F7D33428-FB50-8BFB-0EF3-18A93B8A2904}"/>
                  </a:ext>
                </a:extLst>
              </p:cNvPr>
              <p:cNvPicPr/>
              <p:nvPr/>
            </p:nvPicPr>
            <p:blipFill>
              <a:blip r:embed="rId5"/>
              <a:stretch>
                <a:fillRect/>
              </a:stretch>
            </p:blipFill>
            <p:spPr>
              <a:xfrm>
                <a:off x="13073974" y="2445506"/>
                <a:ext cx="12600" cy="12600"/>
              </a:xfrm>
              <a:prstGeom prst="rect">
                <a:avLst/>
              </a:prstGeom>
            </p:spPr>
          </p:pic>
        </mc:Fallback>
      </mc:AlternateContent>
      <p:sp>
        <p:nvSpPr>
          <p:cNvPr id="12" name="Oval 11">
            <a:extLst>
              <a:ext uri="{FF2B5EF4-FFF2-40B4-BE49-F238E27FC236}">
                <a16:creationId xmlns:a16="http://schemas.microsoft.com/office/drawing/2014/main" id="{EF9F2EC4-35C3-4387-8BA7-46973BACC862}"/>
              </a:ext>
            </a:extLst>
          </p:cNvPr>
          <p:cNvSpPr/>
          <p:nvPr/>
        </p:nvSpPr>
        <p:spPr>
          <a:xfrm>
            <a:off x="4990172" y="2089086"/>
            <a:ext cx="7029530" cy="552685"/>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ja-JP" altLang="en-US">
              <a:solidFill>
                <a:srgbClr val="E71224"/>
              </a:solidFill>
            </a:endParaRPr>
          </a:p>
        </p:txBody>
      </p:sp>
      <p:sp>
        <p:nvSpPr>
          <p:cNvPr id="13" name="橢圓 12">
            <a:extLst>
              <a:ext uri="{FF2B5EF4-FFF2-40B4-BE49-F238E27FC236}">
                <a16:creationId xmlns:a16="http://schemas.microsoft.com/office/drawing/2014/main" id="{BADA26D2-B49A-46D3-958B-AB402E4B482F}"/>
              </a:ext>
            </a:extLst>
          </p:cNvPr>
          <p:cNvSpPr/>
          <p:nvPr/>
        </p:nvSpPr>
        <p:spPr>
          <a:xfrm>
            <a:off x="5095833" y="4399248"/>
            <a:ext cx="7029531" cy="622300"/>
          </a:xfrm>
          <a:prstGeom prst="ellipse">
            <a:avLst/>
          </a:pr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sp>
        <p:nvSpPr>
          <p:cNvPr id="6" name="TextBox 5">
            <a:extLst>
              <a:ext uri="{FF2B5EF4-FFF2-40B4-BE49-F238E27FC236}">
                <a16:creationId xmlns:a16="http://schemas.microsoft.com/office/drawing/2014/main" id="{C235FDCC-A962-AA7E-1C3D-B577974DAA3D}"/>
              </a:ext>
            </a:extLst>
          </p:cNvPr>
          <p:cNvSpPr txBox="1"/>
          <p:nvPr/>
        </p:nvSpPr>
        <p:spPr>
          <a:xfrm>
            <a:off x="6524625" y="5541981"/>
            <a:ext cx="5121275"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zh-TW" altLang="zh-TW" sz="1800" b="0" i="0" u="none" strike="noStrike" cap="none" normalizeH="0" baseline="0" dirty="0">
                <a:ln>
                  <a:noFill/>
                </a:ln>
                <a:solidFill>
                  <a:srgbClr val="FF0000"/>
                </a:solidFill>
                <a:effectLst/>
                <a:latin typeface="Arial" panose="020B0604020202020204" pitchFamily="34" charset="0"/>
              </a:rPr>
              <a:t>Extremely low mental health service use (1.9%) </a:t>
            </a:r>
          </a:p>
        </p:txBody>
      </p:sp>
      <p:sp>
        <p:nvSpPr>
          <p:cNvPr id="4" name="Slide Number Placeholder 3">
            <a:extLst>
              <a:ext uri="{FF2B5EF4-FFF2-40B4-BE49-F238E27FC236}">
                <a16:creationId xmlns:a16="http://schemas.microsoft.com/office/drawing/2014/main" id="{9C75E50A-0B6D-78F4-AFC6-306D5B1BE418}"/>
              </a:ext>
            </a:extLst>
          </p:cNvPr>
          <p:cNvSpPr>
            <a:spLocks noGrp="1"/>
          </p:cNvSpPr>
          <p:nvPr>
            <p:ph type="sldNum" sz="quarter" idx="12"/>
          </p:nvPr>
        </p:nvSpPr>
        <p:spPr/>
        <p:txBody>
          <a:bodyPr/>
          <a:lstStyle/>
          <a:p>
            <a:fld id="{2BDC3F65-F8DD-5C48-AD54-078476770280}" type="slidenum">
              <a:rPr lang="en-TW" smtClean="0"/>
              <a:t>12</a:t>
            </a:fld>
            <a:endParaRPr lang="en-TW"/>
          </a:p>
        </p:txBody>
      </p:sp>
      <p:pic>
        <p:nvPicPr>
          <p:cNvPr id="5" name="Picture 2" descr="A graph of a bar chart&#10;&#10;AI-generated content may be incorrect.">
            <a:extLst>
              <a:ext uri="{FF2B5EF4-FFF2-40B4-BE49-F238E27FC236}">
                <a16:creationId xmlns:a16="http://schemas.microsoft.com/office/drawing/2014/main" id="{2F90879C-D20D-9DB4-D292-243A5690730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t="496" r="-2" b="-2"/>
          <a:stretch>
            <a:fillRect/>
          </a:stretch>
        </p:blipFill>
        <p:spPr bwMode="auto">
          <a:xfrm>
            <a:off x="47518" y="3518210"/>
            <a:ext cx="5048315" cy="283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13"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318D1F-F4F8-D78A-B227-D2D8A9AB7B0C}"/>
              </a:ext>
            </a:extLst>
          </p:cNvPr>
          <p:cNvPicPr>
            <a:picLocks noChangeAspect="1"/>
          </p:cNvPicPr>
          <p:nvPr/>
        </p:nvPicPr>
        <p:blipFill>
          <a:blip r:embed="rId3"/>
          <a:stretch>
            <a:fillRect/>
          </a:stretch>
        </p:blipFill>
        <p:spPr>
          <a:xfrm>
            <a:off x="3983707" y="1047454"/>
            <a:ext cx="7958768" cy="709699"/>
          </a:xfrm>
          <a:prstGeom prst="rect">
            <a:avLst/>
          </a:prstGeom>
        </p:spPr>
      </p:pic>
      <p:pic>
        <p:nvPicPr>
          <p:cNvPr id="9" name="Picture 8">
            <a:extLst>
              <a:ext uri="{FF2B5EF4-FFF2-40B4-BE49-F238E27FC236}">
                <a16:creationId xmlns:a16="http://schemas.microsoft.com/office/drawing/2014/main" id="{A6C75741-5767-C6F1-9EE9-EC48E1D007D1}"/>
              </a:ext>
            </a:extLst>
          </p:cNvPr>
          <p:cNvPicPr>
            <a:picLocks noChangeAspect="1"/>
          </p:cNvPicPr>
          <p:nvPr/>
        </p:nvPicPr>
        <p:blipFill>
          <a:blip r:embed="rId4"/>
          <a:stretch>
            <a:fillRect/>
          </a:stretch>
        </p:blipFill>
        <p:spPr>
          <a:xfrm>
            <a:off x="4113754" y="2067536"/>
            <a:ext cx="7698675" cy="4046739"/>
          </a:xfrm>
          <a:prstGeom prst="rect">
            <a:avLst/>
          </a:prstGeom>
        </p:spPr>
      </p:pic>
      <p:sp>
        <p:nvSpPr>
          <p:cNvPr id="15" name="TextBox 14">
            <a:extLst>
              <a:ext uri="{FF2B5EF4-FFF2-40B4-BE49-F238E27FC236}">
                <a16:creationId xmlns:a16="http://schemas.microsoft.com/office/drawing/2014/main" id="{A6F7D393-6F96-B797-79CF-B2DF9FC4A0EA}"/>
              </a:ext>
            </a:extLst>
          </p:cNvPr>
          <p:cNvSpPr txBox="1"/>
          <p:nvPr/>
        </p:nvSpPr>
        <p:spPr>
          <a:xfrm>
            <a:off x="1089908" y="1351508"/>
            <a:ext cx="2832100" cy="1200329"/>
          </a:xfrm>
          <a:prstGeom prst="rect">
            <a:avLst/>
          </a:prstGeom>
          <a:noFill/>
        </p:spPr>
        <p:txBody>
          <a:bodyPr wrap="square">
            <a:spAutoFit/>
          </a:bodyPr>
          <a:lstStyle/>
          <a:p>
            <a:pPr>
              <a:buFont typeface="Arial" panose="020B0604020202020204" pitchFamily="34" charset="0"/>
              <a:buChar char="•"/>
            </a:pPr>
            <a:r>
              <a:rPr lang="en-IN" altLang="zh-TW" b="1" dirty="0"/>
              <a:t> Low Hospital Admission</a:t>
            </a:r>
            <a:r>
              <a:rPr lang="en-IN" altLang="zh-TW" dirty="0"/>
              <a:t>: </a:t>
            </a:r>
            <a:r>
              <a:rPr lang="en-IN" altLang="zh-TW" b="1" dirty="0"/>
              <a:t>Total</a:t>
            </a:r>
            <a:r>
              <a:rPr lang="en-IN" altLang="zh-TW" dirty="0"/>
              <a:t>: </a:t>
            </a:r>
          </a:p>
          <a:p>
            <a:pPr marL="742950" lvl="1" indent="-285750">
              <a:buFont typeface="Arial" panose="020B0604020202020204" pitchFamily="34" charset="0"/>
              <a:buChar char="•"/>
            </a:pPr>
            <a:r>
              <a:rPr lang="en-IN" altLang="zh-TW" dirty="0"/>
              <a:t>Yes: 61 (11.4%)</a:t>
            </a:r>
          </a:p>
          <a:p>
            <a:pPr marL="742950" lvl="1" indent="-285750">
              <a:buFont typeface="Arial" panose="020B0604020202020204" pitchFamily="34" charset="0"/>
              <a:buChar char="•"/>
            </a:pPr>
            <a:r>
              <a:rPr lang="en-IN" altLang="zh-TW" dirty="0"/>
              <a:t>No: 474 (88.6%)</a:t>
            </a:r>
          </a:p>
        </p:txBody>
      </p:sp>
      <p:sp>
        <p:nvSpPr>
          <p:cNvPr id="3" name="TextBox 2">
            <a:extLst>
              <a:ext uri="{FF2B5EF4-FFF2-40B4-BE49-F238E27FC236}">
                <a16:creationId xmlns:a16="http://schemas.microsoft.com/office/drawing/2014/main" id="{7A5FD448-6423-976F-8F35-8DF8DCE2CDFF}"/>
              </a:ext>
            </a:extLst>
          </p:cNvPr>
          <p:cNvSpPr txBox="1"/>
          <p:nvPr/>
        </p:nvSpPr>
        <p:spPr>
          <a:xfrm>
            <a:off x="516999" y="2551837"/>
            <a:ext cx="3873500" cy="369332"/>
          </a:xfrm>
          <a:prstGeom prst="rect">
            <a:avLst/>
          </a:prstGeom>
          <a:noFill/>
        </p:spPr>
        <p:txBody>
          <a:bodyPr wrap="square">
            <a:spAutoFit/>
          </a:bodyPr>
          <a:lstStyle/>
          <a:p>
            <a:r>
              <a:rPr lang="en-IN" altLang="zh-TW" dirty="0">
                <a:effectLst/>
              </a:rPr>
              <a:t>.</a:t>
            </a:r>
          </a:p>
        </p:txBody>
      </p:sp>
      <p:sp>
        <p:nvSpPr>
          <p:cNvPr id="2" name="Title 1">
            <a:extLst>
              <a:ext uri="{FF2B5EF4-FFF2-40B4-BE49-F238E27FC236}">
                <a16:creationId xmlns:a16="http://schemas.microsoft.com/office/drawing/2014/main" id="{72A5A8B0-DC73-8DF5-B2F8-87DE92F7E3A7}"/>
              </a:ext>
            </a:extLst>
          </p:cNvPr>
          <p:cNvSpPr>
            <a:spLocks noGrp="1"/>
          </p:cNvSpPr>
          <p:nvPr>
            <p:ph type="title"/>
          </p:nvPr>
        </p:nvSpPr>
        <p:spPr>
          <a:xfrm>
            <a:off x="370584" y="743725"/>
            <a:ext cx="5852416" cy="444443"/>
          </a:xfrm>
        </p:spPr>
        <p:txBody>
          <a:bodyPr>
            <a:normAutofit fontScale="90000"/>
          </a:bodyPr>
          <a:lstStyle/>
          <a:p>
            <a:pPr algn="ctr"/>
            <a:r>
              <a:rPr lang="en-US" altLang="zh-TW" sz="3600" dirty="0">
                <a:effectLst/>
              </a:rPr>
              <a:t>Access to Healthcare Facilities</a:t>
            </a:r>
            <a:br>
              <a:rPr lang="en-US" altLang="zh-TW" dirty="0">
                <a:effectLst/>
              </a:rPr>
            </a:br>
            <a:endParaRPr lang="zh-TW" altLang="en-US" dirty="0"/>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1B5C3E25-E55F-2805-5311-27384A5107B4}"/>
                  </a:ext>
                </a:extLst>
              </p14:cNvPr>
              <p14:cNvContentPartPr/>
              <p14:nvPr/>
            </p14:nvContentPartPr>
            <p14:xfrm>
              <a:off x="12280920" y="2920660"/>
              <a:ext cx="360" cy="360"/>
            </p14:xfrm>
          </p:contentPart>
        </mc:Choice>
        <mc:Fallback xmlns="">
          <p:pic>
            <p:nvPicPr>
              <p:cNvPr id="20" name="Ink 19">
                <a:extLst>
                  <a:ext uri="{FF2B5EF4-FFF2-40B4-BE49-F238E27FC236}">
                    <a16:creationId xmlns:a16="http://schemas.microsoft.com/office/drawing/2014/main" id="{1B5C3E25-E55F-2805-5311-27384A5107B4}"/>
                  </a:ext>
                </a:extLst>
              </p:cNvPr>
              <p:cNvPicPr/>
              <p:nvPr/>
            </p:nvPicPr>
            <p:blipFill>
              <a:blip r:embed="rId6"/>
              <a:stretch>
                <a:fillRect/>
              </a:stretch>
            </p:blipFill>
            <p:spPr>
              <a:xfrm>
                <a:off x="12274800" y="291454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25FB33A-1143-4AEB-B840-B456732BAEDC}"/>
                  </a:ext>
                </a:extLst>
              </p14:cNvPr>
              <p14:cNvContentPartPr/>
              <p14:nvPr/>
            </p14:nvContentPartPr>
            <p14:xfrm>
              <a:off x="10308948" y="2218415"/>
              <a:ext cx="793144" cy="666843"/>
            </p14:xfrm>
          </p:contentPart>
        </mc:Choice>
        <mc:Fallback xmlns="">
          <p:pic>
            <p:nvPicPr>
              <p:cNvPr id="6" name="Ink 5">
                <a:extLst>
                  <a:ext uri="{FF2B5EF4-FFF2-40B4-BE49-F238E27FC236}">
                    <a16:creationId xmlns:a16="http://schemas.microsoft.com/office/drawing/2014/main" id="{225FB33A-1143-4AEB-B840-B456732BAEDC}"/>
                  </a:ext>
                </a:extLst>
              </p:cNvPr>
              <p:cNvPicPr/>
              <p:nvPr/>
            </p:nvPicPr>
            <p:blipFill>
              <a:blip r:embed="rId8"/>
              <a:stretch>
                <a:fillRect/>
              </a:stretch>
            </p:blipFill>
            <p:spPr>
              <a:xfrm>
                <a:off x="10302828" y="2212294"/>
                <a:ext cx="805385" cy="679085"/>
              </a:xfrm>
              <a:prstGeom prst="rect">
                <a:avLst/>
              </a:prstGeom>
            </p:spPr>
          </p:pic>
        </mc:Fallback>
      </mc:AlternateContent>
      <p:sp>
        <p:nvSpPr>
          <p:cNvPr id="4" name="Slide Number Placeholder 3">
            <a:extLst>
              <a:ext uri="{FF2B5EF4-FFF2-40B4-BE49-F238E27FC236}">
                <a16:creationId xmlns:a16="http://schemas.microsoft.com/office/drawing/2014/main" id="{FC770D59-45F9-3F72-EEFB-451A9CFC8E55}"/>
              </a:ext>
            </a:extLst>
          </p:cNvPr>
          <p:cNvSpPr>
            <a:spLocks noGrp="1"/>
          </p:cNvSpPr>
          <p:nvPr>
            <p:ph type="sldNum" sz="quarter" idx="12"/>
          </p:nvPr>
        </p:nvSpPr>
        <p:spPr/>
        <p:txBody>
          <a:bodyPr/>
          <a:lstStyle/>
          <a:p>
            <a:fld id="{2BDC3F65-F8DD-5C48-AD54-078476770280}" type="slidenum">
              <a:rPr lang="en-TW" smtClean="0"/>
              <a:t>13</a:t>
            </a:fld>
            <a:endParaRPr lang="en-TW"/>
          </a:p>
        </p:txBody>
      </p:sp>
    </p:spTree>
    <p:extLst>
      <p:ext uri="{BB962C8B-B14F-4D97-AF65-F5344CB8AC3E}">
        <p14:creationId xmlns:p14="http://schemas.microsoft.com/office/powerpoint/2010/main" val="12960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9966306-4A85-4B64-40C8-7972F9A1894C}"/>
              </a:ext>
            </a:extLst>
          </p:cNvPr>
          <p:cNvSpPr>
            <a:spLocks noGrp="1"/>
          </p:cNvSpPr>
          <p:nvPr>
            <p:ph type="title"/>
          </p:nvPr>
        </p:nvSpPr>
        <p:spPr>
          <a:xfrm>
            <a:off x="655962" y="705982"/>
            <a:ext cx="4208680" cy="794379"/>
          </a:xfrm>
        </p:spPr>
        <p:txBody>
          <a:bodyPr>
            <a:normAutofit fontScale="90000"/>
          </a:bodyPr>
          <a:lstStyle/>
          <a:p>
            <a:r>
              <a:rPr lang="en-US" altLang="zh-TW" dirty="0"/>
              <a:t>Model 1</a:t>
            </a:r>
            <a:br>
              <a:rPr lang="en-US" altLang="zh-TW" dirty="0"/>
            </a:br>
            <a:r>
              <a:rPr lang="en-US" altLang="zh-TW" sz="3600" dirty="0">
                <a:highlight>
                  <a:srgbClr val="FFFF00"/>
                </a:highlight>
              </a:rPr>
              <a:t>Hospital Admission</a:t>
            </a:r>
            <a:endParaRPr lang="zh-TW" altLang="en-US" sz="3600" dirty="0">
              <a:highlight>
                <a:srgbClr val="FFFF00"/>
              </a:highlight>
            </a:endParaRPr>
          </a:p>
        </p:txBody>
      </p:sp>
      <p:pic>
        <p:nvPicPr>
          <p:cNvPr id="7" name="Content Placeholder 6">
            <a:extLst>
              <a:ext uri="{FF2B5EF4-FFF2-40B4-BE49-F238E27FC236}">
                <a16:creationId xmlns:a16="http://schemas.microsoft.com/office/drawing/2014/main" id="{D5BA7459-B56E-7FAA-068D-A159C31765AB}"/>
              </a:ext>
            </a:extLst>
          </p:cNvPr>
          <p:cNvPicPr>
            <a:picLocks noGrp="1" noChangeAspect="1"/>
          </p:cNvPicPr>
          <p:nvPr>
            <p:ph idx="4294967295"/>
          </p:nvPr>
        </p:nvPicPr>
        <p:blipFill>
          <a:blip r:embed="rId3"/>
          <a:stretch>
            <a:fillRect/>
          </a:stretch>
        </p:blipFill>
        <p:spPr>
          <a:xfrm>
            <a:off x="4782519" y="392397"/>
            <a:ext cx="7285037" cy="6038850"/>
          </a:xfrm>
        </p:spPr>
      </p:pic>
      <p:sp>
        <p:nvSpPr>
          <p:cNvPr id="9" name="TextBox 8">
            <a:extLst>
              <a:ext uri="{FF2B5EF4-FFF2-40B4-BE49-F238E27FC236}">
                <a16:creationId xmlns:a16="http://schemas.microsoft.com/office/drawing/2014/main" id="{AFC3AFFD-0803-D8DC-2969-BEB79ADDB792}"/>
              </a:ext>
            </a:extLst>
          </p:cNvPr>
          <p:cNvSpPr txBox="1"/>
          <p:nvPr/>
        </p:nvSpPr>
        <p:spPr>
          <a:xfrm>
            <a:off x="1200724" y="2715624"/>
            <a:ext cx="3119155" cy="1200329"/>
          </a:xfrm>
          <a:prstGeom prst="rect">
            <a:avLst/>
          </a:prstGeom>
          <a:noFill/>
        </p:spPr>
        <p:txBody>
          <a:bodyPr wrap="square">
            <a:spAutoFit/>
          </a:bodyPr>
          <a:lstStyle/>
          <a:p>
            <a:r>
              <a:rPr lang="en-IN" altLang="zh-TW" dirty="0">
                <a:effectLst/>
              </a:rPr>
              <a:t>Hospital admissions are strongly associated with chronic disease (8.28 times higher odds)</a:t>
            </a:r>
          </a:p>
        </p:txBody>
      </p:sp>
      <p:sp>
        <p:nvSpPr>
          <p:cNvPr id="21" name="מלבן 20">
            <a:extLst>
              <a:ext uri="{FF2B5EF4-FFF2-40B4-BE49-F238E27FC236}">
                <a16:creationId xmlns:a16="http://schemas.microsoft.com/office/drawing/2014/main" id="{9CE763F5-F3CC-4455-A2A5-2CD21E87F142}"/>
              </a:ext>
            </a:extLst>
          </p:cNvPr>
          <p:cNvSpPr/>
          <p:nvPr/>
        </p:nvSpPr>
        <p:spPr>
          <a:xfrm>
            <a:off x="4782519" y="3556001"/>
            <a:ext cx="1280160" cy="673099"/>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E71224"/>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69F13237-5C45-E055-1541-4C115FD86B12}"/>
                  </a:ext>
                </a:extLst>
              </p14:cNvPr>
              <p14:cNvContentPartPr/>
              <p14:nvPr/>
            </p14:nvContentPartPr>
            <p14:xfrm>
              <a:off x="12217200" y="2514220"/>
              <a:ext cx="360" cy="360"/>
            </p14:xfrm>
          </p:contentPart>
        </mc:Choice>
        <mc:Fallback xmlns="">
          <p:pic>
            <p:nvPicPr>
              <p:cNvPr id="10" name="Ink 9">
                <a:extLst>
                  <a:ext uri="{FF2B5EF4-FFF2-40B4-BE49-F238E27FC236}">
                    <a16:creationId xmlns:a16="http://schemas.microsoft.com/office/drawing/2014/main" id="{69F13237-5C45-E055-1541-4C115FD86B12}"/>
                  </a:ext>
                </a:extLst>
              </p:cNvPr>
              <p:cNvPicPr/>
              <p:nvPr/>
            </p:nvPicPr>
            <p:blipFill>
              <a:blip r:embed="rId5"/>
              <a:stretch>
                <a:fillRect/>
              </a:stretch>
            </p:blipFill>
            <p:spPr>
              <a:xfrm>
                <a:off x="12211080" y="2508100"/>
                <a:ext cx="12600" cy="12600"/>
              </a:xfrm>
              <a:prstGeom prst="rect">
                <a:avLst/>
              </a:prstGeom>
            </p:spPr>
          </p:pic>
        </mc:Fallback>
      </mc:AlternateContent>
      <p:sp>
        <p:nvSpPr>
          <p:cNvPr id="12" name="מלבן 20">
            <a:extLst>
              <a:ext uri="{FF2B5EF4-FFF2-40B4-BE49-F238E27FC236}">
                <a16:creationId xmlns:a16="http://schemas.microsoft.com/office/drawing/2014/main" id="{989EB056-3466-696B-81CF-59E6B1E39A36}"/>
              </a:ext>
            </a:extLst>
          </p:cNvPr>
          <p:cNvSpPr/>
          <p:nvPr/>
        </p:nvSpPr>
        <p:spPr>
          <a:xfrm>
            <a:off x="4795722" y="4343918"/>
            <a:ext cx="2011478" cy="494781"/>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E71224"/>
              </a:solidFill>
            </a:endParaRPr>
          </a:p>
        </p:txBody>
      </p:sp>
      <p:sp>
        <p:nvSpPr>
          <p:cNvPr id="14" name="TextBox 13">
            <a:extLst>
              <a:ext uri="{FF2B5EF4-FFF2-40B4-BE49-F238E27FC236}">
                <a16:creationId xmlns:a16="http://schemas.microsoft.com/office/drawing/2014/main" id="{F6ED6306-BD22-BBA9-FF5D-8FD4A17FBDA1}"/>
              </a:ext>
            </a:extLst>
          </p:cNvPr>
          <p:cNvSpPr txBox="1"/>
          <p:nvPr/>
        </p:nvSpPr>
        <p:spPr>
          <a:xfrm>
            <a:off x="965199" y="4343919"/>
            <a:ext cx="2816183" cy="923330"/>
          </a:xfrm>
          <a:prstGeom prst="rect">
            <a:avLst/>
          </a:prstGeom>
          <a:noFill/>
        </p:spPr>
        <p:txBody>
          <a:bodyPr wrap="square">
            <a:spAutoFit/>
          </a:bodyPr>
          <a:lstStyle/>
          <a:p>
            <a:r>
              <a:rPr lang="en-IN" altLang="zh-TW" dirty="0">
                <a:effectLst/>
              </a:rPr>
              <a:t>Hospital admissions are associated with </a:t>
            </a:r>
            <a:r>
              <a:rPr lang="en-IN" altLang="zh-TW" dirty="0"/>
              <a:t>longer stays.</a:t>
            </a:r>
            <a:endParaRPr lang="zh-TW" altLang="en-US" dirty="0"/>
          </a:p>
        </p:txBody>
      </p:sp>
      <p:sp>
        <p:nvSpPr>
          <p:cNvPr id="16" name="Arrow: Right 15">
            <a:extLst>
              <a:ext uri="{FF2B5EF4-FFF2-40B4-BE49-F238E27FC236}">
                <a16:creationId xmlns:a16="http://schemas.microsoft.com/office/drawing/2014/main" id="{D0863F3D-D20F-79D5-B3F3-CE37AEB85C8D}"/>
              </a:ext>
            </a:extLst>
          </p:cNvPr>
          <p:cNvSpPr/>
          <p:nvPr/>
        </p:nvSpPr>
        <p:spPr>
          <a:xfrm>
            <a:off x="3708400" y="4535987"/>
            <a:ext cx="857677" cy="192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Arrow: Right 17">
            <a:extLst>
              <a:ext uri="{FF2B5EF4-FFF2-40B4-BE49-F238E27FC236}">
                <a16:creationId xmlns:a16="http://schemas.microsoft.com/office/drawing/2014/main" id="{46299A6A-EDAF-350F-7428-83E7C6B59D2D}"/>
              </a:ext>
            </a:extLst>
          </p:cNvPr>
          <p:cNvSpPr/>
          <p:nvPr/>
        </p:nvSpPr>
        <p:spPr>
          <a:xfrm rot="2143923">
            <a:off x="4042531" y="3534150"/>
            <a:ext cx="725082" cy="1877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Slide Number Placeholder 1">
            <a:extLst>
              <a:ext uri="{FF2B5EF4-FFF2-40B4-BE49-F238E27FC236}">
                <a16:creationId xmlns:a16="http://schemas.microsoft.com/office/drawing/2014/main" id="{0A642E29-235E-BF0B-09DB-D0B597A71027}"/>
              </a:ext>
            </a:extLst>
          </p:cNvPr>
          <p:cNvSpPr>
            <a:spLocks noGrp="1"/>
          </p:cNvSpPr>
          <p:nvPr>
            <p:ph type="sldNum" sz="quarter" idx="12"/>
          </p:nvPr>
        </p:nvSpPr>
        <p:spPr/>
        <p:txBody>
          <a:bodyPr/>
          <a:lstStyle/>
          <a:p>
            <a:fld id="{2BDC3F65-F8DD-5C48-AD54-078476770280}" type="slidenum">
              <a:rPr lang="en-TW" smtClean="0"/>
              <a:t>14</a:t>
            </a:fld>
            <a:endParaRPr lang="en-TW"/>
          </a:p>
        </p:txBody>
      </p:sp>
    </p:spTree>
    <p:extLst>
      <p:ext uri="{BB962C8B-B14F-4D97-AF65-F5344CB8AC3E}">
        <p14:creationId xmlns:p14="http://schemas.microsoft.com/office/powerpoint/2010/main" val="241729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12" grpId="0" animBg="1"/>
      <p:bldP spid="14" grpId="0"/>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3F7CF-D6A5-076E-00A0-BDCA16B59FC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DD81414-72AE-EE70-35C7-6A5C67BA8038}"/>
              </a:ext>
            </a:extLst>
          </p:cNvPr>
          <p:cNvSpPr>
            <a:spLocks noGrp="1"/>
          </p:cNvSpPr>
          <p:nvPr>
            <p:ph type="title"/>
          </p:nvPr>
        </p:nvSpPr>
        <p:spPr>
          <a:xfrm>
            <a:off x="838200" y="365125"/>
            <a:ext cx="3200400" cy="794379"/>
          </a:xfrm>
        </p:spPr>
        <p:txBody>
          <a:bodyPr>
            <a:normAutofit fontScale="90000"/>
          </a:bodyPr>
          <a:lstStyle/>
          <a:p>
            <a:r>
              <a:rPr lang="en-US" altLang="zh-TW" dirty="0"/>
              <a:t>Model 2</a:t>
            </a:r>
            <a:br>
              <a:rPr lang="en-US" altLang="zh-TW" dirty="0"/>
            </a:br>
            <a:r>
              <a:rPr lang="en-US" altLang="zh-TW" sz="3600" dirty="0">
                <a:highlight>
                  <a:srgbClr val="FFFF00"/>
                </a:highlight>
              </a:rPr>
              <a:t>Access to Dentist</a:t>
            </a:r>
            <a:endParaRPr lang="zh-TW" altLang="en-US" sz="3600" dirty="0">
              <a:highlight>
                <a:srgbClr val="FFFF00"/>
              </a:highlight>
            </a:endParaRPr>
          </a:p>
        </p:txBody>
      </p:sp>
      <p:pic>
        <p:nvPicPr>
          <p:cNvPr id="7" name="Content Placeholder 6">
            <a:extLst>
              <a:ext uri="{FF2B5EF4-FFF2-40B4-BE49-F238E27FC236}">
                <a16:creationId xmlns:a16="http://schemas.microsoft.com/office/drawing/2014/main" id="{5C3937FF-5543-4390-E4DB-DD47448A8697}"/>
              </a:ext>
            </a:extLst>
          </p:cNvPr>
          <p:cNvPicPr>
            <a:picLocks noGrp="1" noChangeAspect="1"/>
          </p:cNvPicPr>
          <p:nvPr>
            <p:ph idx="4294967295"/>
          </p:nvPr>
        </p:nvPicPr>
        <p:blipFill>
          <a:blip r:embed="rId3"/>
          <a:stretch>
            <a:fillRect/>
          </a:stretch>
        </p:blipFill>
        <p:spPr>
          <a:xfrm>
            <a:off x="4906963" y="317500"/>
            <a:ext cx="7285037" cy="6038850"/>
          </a:xfrm>
        </p:spPr>
      </p:pic>
      <p:sp>
        <p:nvSpPr>
          <p:cNvPr id="15" name="TextBox 14">
            <a:extLst>
              <a:ext uri="{FF2B5EF4-FFF2-40B4-BE49-F238E27FC236}">
                <a16:creationId xmlns:a16="http://schemas.microsoft.com/office/drawing/2014/main" id="{DC1FE9B7-75B1-2538-056D-57A9A3A56660}"/>
              </a:ext>
            </a:extLst>
          </p:cNvPr>
          <p:cNvSpPr txBox="1"/>
          <p:nvPr/>
        </p:nvSpPr>
        <p:spPr>
          <a:xfrm>
            <a:off x="634320" y="1707759"/>
            <a:ext cx="4114800" cy="646331"/>
          </a:xfrm>
          <a:prstGeom prst="rect">
            <a:avLst/>
          </a:prstGeom>
          <a:noFill/>
        </p:spPr>
        <p:txBody>
          <a:bodyPr wrap="square">
            <a:spAutoFit/>
          </a:bodyPr>
          <a:lstStyle/>
          <a:p>
            <a:r>
              <a:rPr lang="en-IN" altLang="zh-TW" dirty="0">
                <a:solidFill>
                  <a:srgbClr val="FF0000"/>
                </a:solidFill>
                <a:effectLst/>
              </a:rPr>
              <a:t>Females are twice as likely to access dental services</a:t>
            </a:r>
            <a:r>
              <a:rPr lang="en-IN" altLang="zh-TW" dirty="0">
                <a:solidFill>
                  <a:srgbClr val="FF0000"/>
                </a:solidFill>
              </a:rPr>
              <a:t>.</a:t>
            </a:r>
            <a:endParaRPr lang="en-IN" altLang="zh-TW" dirty="0">
              <a:solidFill>
                <a:srgbClr val="FF0000"/>
              </a:solidFill>
              <a:effectLst/>
            </a:endParaRPr>
          </a:p>
        </p:txBody>
      </p:sp>
      <p:sp>
        <p:nvSpPr>
          <p:cNvPr id="3" name="TextBox 2">
            <a:extLst>
              <a:ext uri="{FF2B5EF4-FFF2-40B4-BE49-F238E27FC236}">
                <a16:creationId xmlns:a16="http://schemas.microsoft.com/office/drawing/2014/main" id="{8A982C1C-EF94-3C91-001D-AB250CBBA151}"/>
              </a:ext>
            </a:extLst>
          </p:cNvPr>
          <p:cNvSpPr txBox="1"/>
          <p:nvPr/>
        </p:nvSpPr>
        <p:spPr>
          <a:xfrm>
            <a:off x="838200" y="3013759"/>
            <a:ext cx="4438359" cy="646331"/>
          </a:xfrm>
          <a:prstGeom prst="rect">
            <a:avLst/>
          </a:prstGeom>
          <a:noFill/>
        </p:spPr>
        <p:txBody>
          <a:bodyPr wrap="square">
            <a:spAutoFit/>
          </a:bodyPr>
          <a:lstStyle/>
          <a:p>
            <a:r>
              <a:rPr lang="en-IN" altLang="zh-TW" dirty="0">
                <a:solidFill>
                  <a:schemeClr val="accent3"/>
                </a:solidFill>
                <a:effectLst/>
              </a:rPr>
              <a:t>Europe and the Middle East have higher odds compared to Africa</a:t>
            </a:r>
            <a:endParaRPr lang="zh-TW" altLang="en-US" dirty="0">
              <a:solidFill>
                <a:schemeClr val="accent3"/>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76AC8E36-BCFE-CA93-01BC-A3D78015F414}"/>
                  </a:ext>
                </a:extLst>
              </p14:cNvPr>
              <p14:cNvContentPartPr/>
              <p14:nvPr/>
            </p14:nvContentPartPr>
            <p14:xfrm>
              <a:off x="12217200" y="2514220"/>
              <a:ext cx="360" cy="360"/>
            </p14:xfrm>
          </p:contentPart>
        </mc:Choice>
        <mc:Fallback xmlns="">
          <p:pic>
            <p:nvPicPr>
              <p:cNvPr id="10" name="Ink 9">
                <a:extLst>
                  <a:ext uri="{FF2B5EF4-FFF2-40B4-BE49-F238E27FC236}">
                    <a16:creationId xmlns:a16="http://schemas.microsoft.com/office/drawing/2014/main" id="{76AC8E36-BCFE-CA93-01BC-A3D78015F414}"/>
                  </a:ext>
                </a:extLst>
              </p:cNvPr>
              <p:cNvPicPr/>
              <p:nvPr/>
            </p:nvPicPr>
            <p:blipFill>
              <a:blip r:embed="rId5"/>
              <a:stretch>
                <a:fillRect/>
              </a:stretch>
            </p:blipFill>
            <p:spPr>
              <a:xfrm>
                <a:off x="12211080" y="2508100"/>
                <a:ext cx="12600" cy="12600"/>
              </a:xfrm>
              <a:prstGeom prst="rect">
                <a:avLst/>
              </a:prstGeom>
            </p:spPr>
          </p:pic>
        </mc:Fallback>
      </mc:AlternateContent>
      <p:sp>
        <p:nvSpPr>
          <p:cNvPr id="25" name="Rectangle 24">
            <a:extLst>
              <a:ext uri="{FF2B5EF4-FFF2-40B4-BE49-F238E27FC236}">
                <a16:creationId xmlns:a16="http://schemas.microsoft.com/office/drawing/2014/main" id="{4F408596-21CA-4F0C-A532-D9D88B90B075}"/>
              </a:ext>
            </a:extLst>
          </p:cNvPr>
          <p:cNvSpPr/>
          <p:nvPr/>
        </p:nvSpPr>
        <p:spPr>
          <a:xfrm>
            <a:off x="7017119" y="1549440"/>
            <a:ext cx="1136279" cy="548640"/>
          </a:xfrm>
          <a:prstGeom prst="rect">
            <a:avLst/>
          </a:prstGeom>
          <a:solidFill>
            <a:srgbClr val="004F8B">
              <a:alpha val="5000"/>
            </a:srgbClr>
          </a:solidFill>
          <a:ln w="12600">
            <a:solidFill>
              <a:srgbClr val="004F8B"/>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4F8B"/>
              </a:solidFill>
            </a:endParaRPr>
          </a:p>
        </p:txBody>
      </p:sp>
      <p:sp>
        <p:nvSpPr>
          <p:cNvPr id="13" name="Rectangle 12">
            <a:extLst>
              <a:ext uri="{FF2B5EF4-FFF2-40B4-BE49-F238E27FC236}">
                <a16:creationId xmlns:a16="http://schemas.microsoft.com/office/drawing/2014/main" id="{69A457CE-083E-CF58-5ECC-2AE2B3364738}"/>
              </a:ext>
            </a:extLst>
          </p:cNvPr>
          <p:cNvSpPr/>
          <p:nvPr/>
        </p:nvSpPr>
        <p:spPr>
          <a:xfrm>
            <a:off x="7017119" y="4302046"/>
            <a:ext cx="1237956" cy="1143000"/>
          </a:xfrm>
          <a:prstGeom prst="rect">
            <a:avLst/>
          </a:prstGeom>
          <a:solidFill>
            <a:srgbClr val="004F8B">
              <a:alpha val="5000"/>
            </a:srgbClr>
          </a:solidFill>
          <a:ln w="12600">
            <a:solidFill>
              <a:srgbClr val="004F8B"/>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4F8B"/>
              </a:solidFill>
            </a:endParaRPr>
          </a:p>
        </p:txBody>
      </p:sp>
      <p:sp>
        <p:nvSpPr>
          <p:cNvPr id="14" name="Rectangle 13">
            <a:extLst>
              <a:ext uri="{FF2B5EF4-FFF2-40B4-BE49-F238E27FC236}">
                <a16:creationId xmlns:a16="http://schemas.microsoft.com/office/drawing/2014/main" id="{E680678B-65DB-2BFC-71C9-30B045A0858E}"/>
              </a:ext>
            </a:extLst>
          </p:cNvPr>
          <p:cNvSpPr/>
          <p:nvPr/>
        </p:nvSpPr>
        <p:spPr>
          <a:xfrm>
            <a:off x="6966279" y="2437884"/>
            <a:ext cx="1237957" cy="1143000"/>
          </a:xfrm>
          <a:prstGeom prst="rect">
            <a:avLst/>
          </a:prstGeom>
          <a:solidFill>
            <a:srgbClr val="004F8B">
              <a:alpha val="5000"/>
            </a:srgbClr>
          </a:solidFill>
          <a:ln w="12600">
            <a:solidFill>
              <a:srgbClr val="004F8B"/>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4F8B"/>
              </a:solidFill>
            </a:endParaRPr>
          </a:p>
        </p:txBody>
      </p:sp>
      <p:sp>
        <p:nvSpPr>
          <p:cNvPr id="18" name="TextBox 17">
            <a:extLst>
              <a:ext uri="{FF2B5EF4-FFF2-40B4-BE49-F238E27FC236}">
                <a16:creationId xmlns:a16="http://schemas.microsoft.com/office/drawing/2014/main" id="{3B8D21F0-7D35-1773-871F-0E4D6F144A17}"/>
              </a:ext>
            </a:extLst>
          </p:cNvPr>
          <p:cNvSpPr txBox="1"/>
          <p:nvPr/>
        </p:nvSpPr>
        <p:spPr>
          <a:xfrm>
            <a:off x="455188" y="4924977"/>
            <a:ext cx="6127750" cy="369332"/>
          </a:xfrm>
          <a:prstGeom prst="rect">
            <a:avLst/>
          </a:prstGeom>
          <a:noFill/>
        </p:spPr>
        <p:txBody>
          <a:bodyPr wrap="square">
            <a:spAutoFit/>
          </a:bodyPr>
          <a:lstStyle/>
          <a:p>
            <a:r>
              <a:rPr lang="en-IN" altLang="zh-TW" dirty="0">
                <a:solidFill>
                  <a:schemeClr val="accent1">
                    <a:lumMod val="60000"/>
                    <a:lumOff val="40000"/>
                  </a:schemeClr>
                </a:solidFill>
                <a:effectLst/>
              </a:rPr>
              <a:t>Longer the stay higher the Dental service Use</a:t>
            </a:r>
            <a:endParaRPr lang="zh-TW" altLang="en-US" dirty="0">
              <a:solidFill>
                <a:schemeClr val="accent1">
                  <a:lumMod val="60000"/>
                  <a:lumOff val="40000"/>
                </a:schemeClr>
              </a:solidFill>
            </a:endParaRPr>
          </a:p>
        </p:txBody>
      </p:sp>
      <p:sp>
        <p:nvSpPr>
          <p:cNvPr id="2" name="Slide Number Placeholder 1">
            <a:extLst>
              <a:ext uri="{FF2B5EF4-FFF2-40B4-BE49-F238E27FC236}">
                <a16:creationId xmlns:a16="http://schemas.microsoft.com/office/drawing/2014/main" id="{291DFF4B-47AD-CC80-0AFF-DA008FF356EF}"/>
              </a:ext>
            </a:extLst>
          </p:cNvPr>
          <p:cNvSpPr>
            <a:spLocks noGrp="1"/>
          </p:cNvSpPr>
          <p:nvPr>
            <p:ph type="sldNum" sz="quarter" idx="12"/>
          </p:nvPr>
        </p:nvSpPr>
        <p:spPr/>
        <p:txBody>
          <a:bodyPr/>
          <a:lstStyle/>
          <a:p>
            <a:fld id="{2BDC3F65-F8DD-5C48-AD54-078476770280}" type="slidenum">
              <a:rPr lang="en-TW" smtClean="0"/>
              <a:t>15</a:t>
            </a:fld>
            <a:endParaRPr lang="en-TW"/>
          </a:p>
        </p:txBody>
      </p:sp>
    </p:spTree>
    <p:extLst>
      <p:ext uri="{BB962C8B-B14F-4D97-AF65-F5344CB8AC3E}">
        <p14:creationId xmlns:p14="http://schemas.microsoft.com/office/powerpoint/2010/main" val="410822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5" grpId="0" animBg="1"/>
      <p:bldP spid="13" grpId="0" animBg="1"/>
      <p:bldP spid="14"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87672-276A-BE3B-D9AD-036AF79FED4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A8CDF0A-D9F7-7F3B-C79B-2B8EB0698FDF}"/>
              </a:ext>
            </a:extLst>
          </p:cNvPr>
          <p:cNvSpPr>
            <a:spLocks noGrp="1"/>
          </p:cNvSpPr>
          <p:nvPr>
            <p:ph type="title"/>
          </p:nvPr>
        </p:nvSpPr>
        <p:spPr>
          <a:xfrm>
            <a:off x="838200" y="365125"/>
            <a:ext cx="3111500" cy="794379"/>
          </a:xfrm>
        </p:spPr>
        <p:txBody>
          <a:bodyPr>
            <a:normAutofit fontScale="90000"/>
          </a:bodyPr>
          <a:lstStyle/>
          <a:p>
            <a:r>
              <a:rPr lang="en-US" altLang="zh-TW" dirty="0"/>
              <a:t>Model 3</a:t>
            </a:r>
            <a:br>
              <a:rPr lang="en-US" altLang="zh-TW" dirty="0"/>
            </a:br>
            <a:r>
              <a:rPr lang="en-US" altLang="zh-TW" sz="3600" dirty="0">
                <a:highlight>
                  <a:srgbClr val="FFFF00"/>
                </a:highlight>
              </a:rPr>
              <a:t>Access to SHC</a:t>
            </a:r>
            <a:endParaRPr lang="zh-TW" altLang="en-US" sz="3600" dirty="0">
              <a:highlight>
                <a:srgbClr val="FFFF00"/>
              </a:highlight>
            </a:endParaRPr>
          </a:p>
        </p:txBody>
      </p:sp>
      <p:pic>
        <p:nvPicPr>
          <p:cNvPr id="7" name="Content Placeholder 6">
            <a:extLst>
              <a:ext uri="{FF2B5EF4-FFF2-40B4-BE49-F238E27FC236}">
                <a16:creationId xmlns:a16="http://schemas.microsoft.com/office/drawing/2014/main" id="{9B1AD8F9-B6DF-B264-C323-1F6360F81FF1}"/>
              </a:ext>
            </a:extLst>
          </p:cNvPr>
          <p:cNvPicPr>
            <a:picLocks noGrp="1" noChangeAspect="1"/>
          </p:cNvPicPr>
          <p:nvPr>
            <p:ph idx="4294967295"/>
          </p:nvPr>
        </p:nvPicPr>
        <p:blipFill>
          <a:blip r:embed="rId3"/>
          <a:stretch>
            <a:fillRect/>
          </a:stretch>
        </p:blipFill>
        <p:spPr>
          <a:xfrm>
            <a:off x="4906963" y="317500"/>
            <a:ext cx="7285037" cy="6038850"/>
          </a:xfrm>
        </p:spPr>
      </p:pic>
      <p:sp>
        <p:nvSpPr>
          <p:cNvPr id="9" name="TextBox 8">
            <a:extLst>
              <a:ext uri="{FF2B5EF4-FFF2-40B4-BE49-F238E27FC236}">
                <a16:creationId xmlns:a16="http://schemas.microsoft.com/office/drawing/2014/main" id="{CD82BE8D-043B-1250-14D7-AD410A1BFCE6}"/>
              </a:ext>
            </a:extLst>
          </p:cNvPr>
          <p:cNvSpPr txBox="1"/>
          <p:nvPr/>
        </p:nvSpPr>
        <p:spPr>
          <a:xfrm>
            <a:off x="771483" y="3380400"/>
            <a:ext cx="4275397" cy="646331"/>
          </a:xfrm>
          <a:prstGeom prst="rect">
            <a:avLst/>
          </a:prstGeom>
          <a:noFill/>
        </p:spPr>
        <p:txBody>
          <a:bodyPr wrap="square">
            <a:spAutoFit/>
          </a:bodyPr>
          <a:lstStyle/>
          <a:p>
            <a:r>
              <a:rPr lang="en-IN" altLang="zh-TW" dirty="0">
                <a:solidFill>
                  <a:srgbClr val="FF0000"/>
                </a:solidFill>
              </a:rPr>
              <a:t>Access to SHC is least associated with 5</a:t>
            </a:r>
            <a:r>
              <a:rPr lang="en-IN" altLang="zh-TW" baseline="30000" dirty="0">
                <a:solidFill>
                  <a:srgbClr val="FF0000"/>
                </a:solidFill>
              </a:rPr>
              <a:t>th</a:t>
            </a:r>
            <a:r>
              <a:rPr lang="en-IN" altLang="zh-TW" dirty="0">
                <a:solidFill>
                  <a:srgbClr val="FF0000"/>
                </a:solidFill>
              </a:rPr>
              <a:t> year of stay. </a:t>
            </a:r>
            <a:endParaRPr lang="en-IN" altLang="zh-TW" dirty="0">
              <a:solidFill>
                <a:srgbClr val="FF0000"/>
              </a:solidFill>
              <a:effectLst/>
            </a:endParaRPr>
          </a:p>
        </p:txBody>
      </p:sp>
      <p:sp>
        <p:nvSpPr>
          <p:cNvPr id="17" name="Freeform: Shape 16">
            <a:extLst>
              <a:ext uri="{FF2B5EF4-FFF2-40B4-BE49-F238E27FC236}">
                <a16:creationId xmlns:a16="http://schemas.microsoft.com/office/drawing/2014/main" id="{711A3610-F442-412C-01EE-D4FDF7002FBD}"/>
              </a:ext>
            </a:extLst>
          </p:cNvPr>
          <p:cNvSpPr/>
          <p:nvPr/>
        </p:nvSpPr>
        <p:spPr>
          <a:xfrm>
            <a:off x="8432800" y="4238660"/>
            <a:ext cx="1042331" cy="1153970"/>
          </a:xfrm>
          <a:custGeom>
            <a:avLst/>
            <a:gdLst>
              <a:gd name="connsiteX0" fmla="*/ 0 w 399240"/>
              <a:gd name="connsiteY0" fmla="*/ 399240 h 399240"/>
              <a:gd name="connsiteX1" fmla="*/ 399240 w 399240"/>
              <a:gd name="connsiteY1" fmla="*/ 399240 h 399240"/>
              <a:gd name="connsiteX2" fmla="*/ 399240 w 399240"/>
              <a:gd name="connsiteY2" fmla="*/ 0 h 399240"/>
              <a:gd name="connsiteX3" fmla="*/ 0 w 399240"/>
              <a:gd name="connsiteY3" fmla="*/ 0 h 399240"/>
            </a:gdLst>
            <a:ahLst/>
            <a:cxnLst>
              <a:cxn ang="0">
                <a:pos x="connsiteX0" y="connsiteY0"/>
              </a:cxn>
              <a:cxn ang="0">
                <a:pos x="connsiteX1" y="connsiteY1"/>
              </a:cxn>
              <a:cxn ang="0">
                <a:pos x="connsiteX2" y="connsiteY2"/>
              </a:cxn>
              <a:cxn ang="0">
                <a:pos x="connsiteX3" y="connsiteY3"/>
              </a:cxn>
            </a:cxnLst>
            <a:rect l="0" t="0" r="0" b="0"/>
            <a:pathLst>
              <a:path w="399240" h="399240">
                <a:moveTo>
                  <a:pt x="0" y="399240"/>
                </a:moveTo>
                <a:lnTo>
                  <a:pt x="399240" y="399240"/>
                </a:lnTo>
                <a:lnTo>
                  <a:pt x="399240" y="0"/>
                </a:lnTo>
                <a:lnTo>
                  <a:pt x="0" y="0"/>
                </a:lnTo>
                <a:close/>
              </a:path>
            </a:pathLst>
          </a:cu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571275B7-F424-6EB2-2178-E5AE7EFF8FE5}"/>
                  </a:ext>
                </a:extLst>
              </p14:cNvPr>
              <p14:cNvContentPartPr/>
              <p14:nvPr/>
            </p14:nvContentPartPr>
            <p14:xfrm>
              <a:off x="12217200" y="2514220"/>
              <a:ext cx="360" cy="360"/>
            </p14:xfrm>
          </p:contentPart>
        </mc:Choice>
        <mc:Fallback xmlns="">
          <p:pic>
            <p:nvPicPr>
              <p:cNvPr id="10" name="Ink 9">
                <a:extLst>
                  <a:ext uri="{FF2B5EF4-FFF2-40B4-BE49-F238E27FC236}">
                    <a16:creationId xmlns:a16="http://schemas.microsoft.com/office/drawing/2014/main" id="{571275B7-F424-6EB2-2178-E5AE7EFF8FE5}"/>
                  </a:ext>
                </a:extLst>
              </p:cNvPr>
              <p:cNvPicPr/>
              <p:nvPr/>
            </p:nvPicPr>
            <p:blipFill>
              <a:blip r:embed="rId5"/>
              <a:stretch>
                <a:fillRect/>
              </a:stretch>
            </p:blipFill>
            <p:spPr>
              <a:xfrm>
                <a:off x="12211080" y="2508100"/>
                <a:ext cx="12600" cy="12600"/>
              </a:xfrm>
              <a:prstGeom prst="rect">
                <a:avLst/>
              </a:prstGeom>
            </p:spPr>
          </p:pic>
        </mc:Fallback>
      </mc:AlternateContent>
      <p:sp>
        <p:nvSpPr>
          <p:cNvPr id="2" name="TextBox 1">
            <a:extLst>
              <a:ext uri="{FF2B5EF4-FFF2-40B4-BE49-F238E27FC236}">
                <a16:creationId xmlns:a16="http://schemas.microsoft.com/office/drawing/2014/main" id="{E5A2614C-5B33-B4A5-47C8-A6A73E053146}"/>
              </a:ext>
            </a:extLst>
          </p:cNvPr>
          <p:cNvSpPr txBox="1"/>
          <p:nvPr/>
        </p:nvSpPr>
        <p:spPr>
          <a:xfrm>
            <a:off x="592801" y="4469300"/>
            <a:ext cx="4275397" cy="646331"/>
          </a:xfrm>
          <a:prstGeom prst="rect">
            <a:avLst/>
          </a:prstGeom>
          <a:noFill/>
        </p:spPr>
        <p:txBody>
          <a:bodyPr wrap="square">
            <a:spAutoFit/>
          </a:bodyPr>
          <a:lstStyle/>
          <a:p>
            <a:r>
              <a:rPr lang="en-IN" altLang="zh-TW" dirty="0">
                <a:effectLst/>
                <a:highlight>
                  <a:srgbClr val="00FF00"/>
                </a:highlight>
              </a:rPr>
              <a:t>Access to SHC is associated with ease of communication</a:t>
            </a:r>
          </a:p>
        </p:txBody>
      </p:sp>
      <p:sp>
        <p:nvSpPr>
          <p:cNvPr id="6" name="Freeform: Shape 5">
            <a:extLst>
              <a:ext uri="{FF2B5EF4-FFF2-40B4-BE49-F238E27FC236}">
                <a16:creationId xmlns:a16="http://schemas.microsoft.com/office/drawing/2014/main" id="{4C155FD1-E869-600E-4925-DEBD3CC05592}"/>
              </a:ext>
            </a:extLst>
          </p:cNvPr>
          <p:cNvSpPr/>
          <p:nvPr/>
        </p:nvSpPr>
        <p:spPr>
          <a:xfrm>
            <a:off x="8301434" y="5457700"/>
            <a:ext cx="1312466" cy="533525"/>
          </a:xfrm>
          <a:custGeom>
            <a:avLst/>
            <a:gdLst>
              <a:gd name="connsiteX0" fmla="*/ 0 w 399240"/>
              <a:gd name="connsiteY0" fmla="*/ 399240 h 399240"/>
              <a:gd name="connsiteX1" fmla="*/ 399240 w 399240"/>
              <a:gd name="connsiteY1" fmla="*/ 399240 h 399240"/>
              <a:gd name="connsiteX2" fmla="*/ 399240 w 399240"/>
              <a:gd name="connsiteY2" fmla="*/ 0 h 399240"/>
              <a:gd name="connsiteX3" fmla="*/ 0 w 399240"/>
              <a:gd name="connsiteY3" fmla="*/ 0 h 399240"/>
            </a:gdLst>
            <a:ahLst/>
            <a:cxnLst>
              <a:cxn ang="0">
                <a:pos x="connsiteX0" y="connsiteY0"/>
              </a:cxn>
              <a:cxn ang="0">
                <a:pos x="connsiteX1" y="connsiteY1"/>
              </a:cxn>
              <a:cxn ang="0">
                <a:pos x="connsiteX2" y="connsiteY2"/>
              </a:cxn>
              <a:cxn ang="0">
                <a:pos x="connsiteX3" y="connsiteY3"/>
              </a:cxn>
            </a:cxnLst>
            <a:rect l="0" t="0" r="0" b="0"/>
            <a:pathLst>
              <a:path w="399240" h="399240">
                <a:moveTo>
                  <a:pt x="0" y="399240"/>
                </a:moveTo>
                <a:lnTo>
                  <a:pt x="399240" y="399240"/>
                </a:lnTo>
                <a:lnTo>
                  <a:pt x="399240" y="0"/>
                </a:lnTo>
                <a:lnTo>
                  <a:pt x="0" y="0"/>
                </a:lnTo>
                <a:close/>
              </a:path>
            </a:pathLst>
          </a:cu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cxnSp>
        <p:nvCxnSpPr>
          <p:cNvPr id="12" name="Straight Arrow Connector 11">
            <a:extLst>
              <a:ext uri="{FF2B5EF4-FFF2-40B4-BE49-F238E27FC236}">
                <a16:creationId xmlns:a16="http://schemas.microsoft.com/office/drawing/2014/main" id="{7E25E897-2D02-1894-D0AE-74C120FC101E}"/>
              </a:ext>
            </a:extLst>
          </p:cNvPr>
          <p:cNvCxnSpPr>
            <a:cxnSpLocks/>
          </p:cNvCxnSpPr>
          <p:nvPr/>
        </p:nvCxnSpPr>
        <p:spPr>
          <a:xfrm>
            <a:off x="4432300" y="3784600"/>
            <a:ext cx="3869134" cy="1447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44A408B-73DC-5717-FBE4-E98579B2BFF0}"/>
              </a:ext>
            </a:extLst>
          </p:cNvPr>
          <p:cNvCxnSpPr>
            <a:cxnSpLocks/>
          </p:cNvCxnSpPr>
          <p:nvPr/>
        </p:nvCxnSpPr>
        <p:spPr>
          <a:xfrm>
            <a:off x="4161433" y="5000562"/>
            <a:ext cx="4008635" cy="7239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E4B65EF-8A4F-5FDE-858F-9B9708361CB2}"/>
              </a:ext>
            </a:extLst>
          </p:cNvPr>
          <p:cNvSpPr>
            <a:spLocks noGrp="1"/>
          </p:cNvSpPr>
          <p:nvPr>
            <p:ph type="sldNum" sz="quarter" idx="12"/>
          </p:nvPr>
        </p:nvSpPr>
        <p:spPr/>
        <p:txBody>
          <a:bodyPr/>
          <a:lstStyle/>
          <a:p>
            <a:fld id="{2BDC3F65-F8DD-5C48-AD54-078476770280}" type="slidenum">
              <a:rPr lang="en-TW" smtClean="0"/>
              <a:t>16</a:t>
            </a:fld>
            <a:endParaRPr lang="en-TW"/>
          </a:p>
        </p:txBody>
      </p:sp>
    </p:spTree>
    <p:extLst>
      <p:ext uri="{BB962C8B-B14F-4D97-AF65-F5344CB8AC3E}">
        <p14:creationId xmlns:p14="http://schemas.microsoft.com/office/powerpoint/2010/main" val="32858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6919-157F-F26D-E834-291CA38CFA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D14768-CBC4-8225-22A9-D48C5553C7E7}"/>
              </a:ext>
            </a:extLst>
          </p:cNvPr>
          <p:cNvSpPr/>
          <p:nvPr/>
        </p:nvSpPr>
        <p:spPr>
          <a:xfrm>
            <a:off x="431800" y="3175000"/>
            <a:ext cx="3975100" cy="11049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Title 10">
            <a:extLst>
              <a:ext uri="{FF2B5EF4-FFF2-40B4-BE49-F238E27FC236}">
                <a16:creationId xmlns:a16="http://schemas.microsoft.com/office/drawing/2014/main" id="{91D09EC4-3115-94CA-4DA9-DB8BDD42E57C}"/>
              </a:ext>
            </a:extLst>
          </p:cNvPr>
          <p:cNvSpPr>
            <a:spLocks noGrp="1"/>
          </p:cNvSpPr>
          <p:nvPr>
            <p:ph type="title"/>
          </p:nvPr>
        </p:nvSpPr>
        <p:spPr>
          <a:xfrm>
            <a:off x="838200" y="365125"/>
            <a:ext cx="3111500" cy="794379"/>
          </a:xfrm>
        </p:spPr>
        <p:txBody>
          <a:bodyPr>
            <a:normAutofit fontScale="90000"/>
          </a:bodyPr>
          <a:lstStyle/>
          <a:p>
            <a:r>
              <a:rPr lang="en-US" altLang="zh-TW" dirty="0"/>
              <a:t>Model 4</a:t>
            </a:r>
            <a:br>
              <a:rPr lang="en-US" altLang="zh-TW" dirty="0"/>
            </a:br>
            <a:r>
              <a:rPr lang="en-US" altLang="zh-TW" sz="3600" dirty="0">
                <a:highlight>
                  <a:srgbClr val="FFFF00"/>
                </a:highlight>
              </a:rPr>
              <a:t>Access to ED</a:t>
            </a:r>
            <a:endParaRPr lang="zh-TW" altLang="en-US" sz="3600" dirty="0">
              <a:highlight>
                <a:srgbClr val="FFFF00"/>
              </a:highlight>
            </a:endParaRPr>
          </a:p>
        </p:txBody>
      </p:sp>
      <p:pic>
        <p:nvPicPr>
          <p:cNvPr id="7" name="Content Placeholder 6">
            <a:extLst>
              <a:ext uri="{FF2B5EF4-FFF2-40B4-BE49-F238E27FC236}">
                <a16:creationId xmlns:a16="http://schemas.microsoft.com/office/drawing/2014/main" id="{0FA967A7-8EA4-061D-D0B4-B7A97388798E}"/>
              </a:ext>
            </a:extLst>
          </p:cNvPr>
          <p:cNvPicPr>
            <a:picLocks noGrp="1" noChangeAspect="1"/>
          </p:cNvPicPr>
          <p:nvPr>
            <p:ph idx="4294967295"/>
          </p:nvPr>
        </p:nvPicPr>
        <p:blipFill>
          <a:blip r:embed="rId3"/>
          <a:stretch>
            <a:fillRect/>
          </a:stretch>
        </p:blipFill>
        <p:spPr>
          <a:xfrm>
            <a:off x="4739192" y="317500"/>
            <a:ext cx="7285037" cy="6038850"/>
          </a:xfrm>
        </p:spPr>
      </p:pic>
      <p:sp>
        <p:nvSpPr>
          <p:cNvPr id="9" name="TextBox 8">
            <a:extLst>
              <a:ext uri="{FF2B5EF4-FFF2-40B4-BE49-F238E27FC236}">
                <a16:creationId xmlns:a16="http://schemas.microsoft.com/office/drawing/2014/main" id="{2D50BEDC-F641-5754-6D42-E6C01C3D916E}"/>
              </a:ext>
            </a:extLst>
          </p:cNvPr>
          <p:cNvSpPr txBox="1"/>
          <p:nvPr/>
        </p:nvSpPr>
        <p:spPr>
          <a:xfrm>
            <a:off x="431421" y="3336925"/>
            <a:ext cx="4114800" cy="923330"/>
          </a:xfrm>
          <a:prstGeom prst="rect">
            <a:avLst/>
          </a:prstGeom>
          <a:noFill/>
        </p:spPr>
        <p:txBody>
          <a:bodyPr wrap="square">
            <a:spAutoFit/>
          </a:bodyPr>
          <a:lstStyle/>
          <a:p>
            <a:r>
              <a:rPr lang="en-IN" altLang="zh-TW" dirty="0">
                <a:solidFill>
                  <a:schemeClr val="bg1"/>
                </a:solidFill>
              </a:rPr>
              <a:t>Access to Emergency Departments </a:t>
            </a:r>
            <a:r>
              <a:rPr lang="en-IN" altLang="zh-TW" dirty="0">
                <a:solidFill>
                  <a:schemeClr val="bg1"/>
                </a:solidFill>
                <a:effectLst/>
              </a:rPr>
              <a:t>are  associated with chronic disease (2.56 times higher odds)</a:t>
            </a:r>
          </a:p>
        </p:txBody>
      </p:sp>
      <p:sp>
        <p:nvSpPr>
          <p:cNvPr id="21" name="מלבן 20">
            <a:extLst>
              <a:ext uri="{FF2B5EF4-FFF2-40B4-BE49-F238E27FC236}">
                <a16:creationId xmlns:a16="http://schemas.microsoft.com/office/drawing/2014/main" id="{6F3FBA0F-7A21-0921-C7DB-71CF84E12876}"/>
              </a:ext>
            </a:extLst>
          </p:cNvPr>
          <p:cNvSpPr/>
          <p:nvPr/>
        </p:nvSpPr>
        <p:spPr>
          <a:xfrm>
            <a:off x="9342120" y="3508996"/>
            <a:ext cx="1280160" cy="666137"/>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E71224"/>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EBF545CB-B3E0-CADA-2B38-DE2A7385835E}"/>
                  </a:ext>
                </a:extLst>
              </p14:cNvPr>
              <p14:cNvContentPartPr/>
              <p14:nvPr/>
            </p14:nvContentPartPr>
            <p14:xfrm>
              <a:off x="12217200" y="2514220"/>
              <a:ext cx="360" cy="360"/>
            </p14:xfrm>
          </p:contentPart>
        </mc:Choice>
        <mc:Fallback xmlns="">
          <p:pic>
            <p:nvPicPr>
              <p:cNvPr id="10" name="Ink 9">
                <a:extLst>
                  <a:ext uri="{FF2B5EF4-FFF2-40B4-BE49-F238E27FC236}">
                    <a16:creationId xmlns:a16="http://schemas.microsoft.com/office/drawing/2014/main" id="{EBF545CB-B3E0-CADA-2B38-DE2A7385835E}"/>
                  </a:ext>
                </a:extLst>
              </p:cNvPr>
              <p:cNvPicPr/>
              <p:nvPr/>
            </p:nvPicPr>
            <p:blipFill>
              <a:blip r:embed="rId5"/>
              <a:stretch>
                <a:fillRect/>
              </a:stretch>
            </p:blipFill>
            <p:spPr>
              <a:xfrm>
                <a:off x="12211080" y="2508100"/>
                <a:ext cx="12600" cy="12600"/>
              </a:xfrm>
              <a:prstGeom prst="rect">
                <a:avLst/>
              </a:prstGeom>
            </p:spPr>
          </p:pic>
        </mc:Fallback>
      </mc:AlternateContent>
      <p:cxnSp>
        <p:nvCxnSpPr>
          <p:cNvPr id="8" name="Straight Arrow Connector 7">
            <a:extLst>
              <a:ext uri="{FF2B5EF4-FFF2-40B4-BE49-F238E27FC236}">
                <a16:creationId xmlns:a16="http://schemas.microsoft.com/office/drawing/2014/main" id="{42416DB9-A72C-B34E-0945-26A597C23655}"/>
              </a:ext>
            </a:extLst>
          </p:cNvPr>
          <p:cNvCxnSpPr/>
          <p:nvPr/>
        </p:nvCxnSpPr>
        <p:spPr>
          <a:xfrm>
            <a:off x="4739192" y="3784600"/>
            <a:ext cx="4379408" cy="114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מלבן 20">
            <a:extLst>
              <a:ext uri="{FF2B5EF4-FFF2-40B4-BE49-F238E27FC236}">
                <a16:creationId xmlns:a16="http://schemas.microsoft.com/office/drawing/2014/main" id="{CCB4DB1A-77D5-B7B4-E82E-89BA686AA34D}"/>
              </a:ext>
            </a:extLst>
          </p:cNvPr>
          <p:cNvSpPr/>
          <p:nvPr/>
        </p:nvSpPr>
        <p:spPr>
          <a:xfrm>
            <a:off x="9469120" y="4279900"/>
            <a:ext cx="1280160" cy="1092200"/>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E71224"/>
              </a:solidFill>
            </a:endParaRPr>
          </a:p>
        </p:txBody>
      </p:sp>
      <p:sp>
        <p:nvSpPr>
          <p:cNvPr id="3" name="Slide Number Placeholder 2">
            <a:extLst>
              <a:ext uri="{FF2B5EF4-FFF2-40B4-BE49-F238E27FC236}">
                <a16:creationId xmlns:a16="http://schemas.microsoft.com/office/drawing/2014/main" id="{8456CB3B-B43A-C912-C8AD-31AF7219BB2F}"/>
              </a:ext>
            </a:extLst>
          </p:cNvPr>
          <p:cNvSpPr>
            <a:spLocks noGrp="1"/>
          </p:cNvSpPr>
          <p:nvPr>
            <p:ph type="sldNum" sz="quarter" idx="12"/>
          </p:nvPr>
        </p:nvSpPr>
        <p:spPr/>
        <p:txBody>
          <a:bodyPr/>
          <a:lstStyle/>
          <a:p>
            <a:fld id="{2BDC3F65-F8DD-5C48-AD54-078476770280}" type="slidenum">
              <a:rPr lang="en-TW" smtClean="0"/>
              <a:t>17</a:t>
            </a:fld>
            <a:endParaRPr lang="en-TW"/>
          </a:p>
        </p:txBody>
      </p:sp>
    </p:spTree>
    <p:extLst>
      <p:ext uri="{BB962C8B-B14F-4D97-AF65-F5344CB8AC3E}">
        <p14:creationId xmlns:p14="http://schemas.microsoft.com/office/powerpoint/2010/main" val="342819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ABE93-F576-A9C2-2CC3-7B8C4F05711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A6495CD-E94A-A85A-66AF-356EC588D2B8}"/>
              </a:ext>
            </a:extLst>
          </p:cNvPr>
          <p:cNvSpPr>
            <a:spLocks noGrp="1"/>
          </p:cNvSpPr>
          <p:nvPr>
            <p:ph type="title"/>
          </p:nvPr>
        </p:nvSpPr>
        <p:spPr>
          <a:xfrm>
            <a:off x="838200" y="365125"/>
            <a:ext cx="3111500" cy="794379"/>
          </a:xfrm>
        </p:spPr>
        <p:txBody>
          <a:bodyPr>
            <a:normAutofit fontScale="90000"/>
          </a:bodyPr>
          <a:lstStyle/>
          <a:p>
            <a:r>
              <a:rPr lang="en-US" altLang="zh-TW" dirty="0"/>
              <a:t>Model 5</a:t>
            </a:r>
            <a:br>
              <a:rPr lang="en-US" altLang="zh-TW" dirty="0"/>
            </a:br>
            <a:r>
              <a:rPr lang="en-US" altLang="zh-TW" sz="3600" dirty="0">
                <a:highlight>
                  <a:srgbClr val="FFFF00"/>
                </a:highlight>
              </a:rPr>
              <a:t>Access to GP</a:t>
            </a:r>
            <a:endParaRPr lang="zh-TW" altLang="en-US" sz="3600" dirty="0">
              <a:highlight>
                <a:srgbClr val="FFFF00"/>
              </a:highlight>
            </a:endParaRPr>
          </a:p>
        </p:txBody>
      </p:sp>
      <p:pic>
        <p:nvPicPr>
          <p:cNvPr id="7" name="Content Placeholder 6">
            <a:extLst>
              <a:ext uri="{FF2B5EF4-FFF2-40B4-BE49-F238E27FC236}">
                <a16:creationId xmlns:a16="http://schemas.microsoft.com/office/drawing/2014/main" id="{0C3718E3-3EAD-8335-983E-C3EB994DD481}"/>
              </a:ext>
            </a:extLst>
          </p:cNvPr>
          <p:cNvPicPr>
            <a:picLocks noGrp="1" noChangeAspect="1"/>
          </p:cNvPicPr>
          <p:nvPr>
            <p:ph idx="4294967295"/>
          </p:nvPr>
        </p:nvPicPr>
        <p:blipFill>
          <a:blip r:embed="rId3"/>
          <a:stretch>
            <a:fillRect/>
          </a:stretch>
        </p:blipFill>
        <p:spPr>
          <a:xfrm>
            <a:off x="3344863" y="454025"/>
            <a:ext cx="7285037" cy="6038850"/>
          </a:xfrm>
        </p:spPr>
      </p:pic>
      <p:sp>
        <p:nvSpPr>
          <p:cNvPr id="17" name="Freeform: Shape 16">
            <a:extLst>
              <a:ext uri="{FF2B5EF4-FFF2-40B4-BE49-F238E27FC236}">
                <a16:creationId xmlns:a16="http://schemas.microsoft.com/office/drawing/2014/main" id="{BAFFE1FB-F764-5CC9-CB85-B4E61F41B167}"/>
              </a:ext>
            </a:extLst>
          </p:cNvPr>
          <p:cNvSpPr/>
          <p:nvPr/>
        </p:nvSpPr>
        <p:spPr>
          <a:xfrm>
            <a:off x="9258300" y="4419600"/>
            <a:ext cx="1282700" cy="1143000"/>
          </a:xfrm>
          <a:custGeom>
            <a:avLst/>
            <a:gdLst>
              <a:gd name="connsiteX0" fmla="*/ 0 w 399240"/>
              <a:gd name="connsiteY0" fmla="*/ 399240 h 399240"/>
              <a:gd name="connsiteX1" fmla="*/ 399240 w 399240"/>
              <a:gd name="connsiteY1" fmla="*/ 399240 h 399240"/>
              <a:gd name="connsiteX2" fmla="*/ 399240 w 399240"/>
              <a:gd name="connsiteY2" fmla="*/ 0 h 399240"/>
              <a:gd name="connsiteX3" fmla="*/ 0 w 399240"/>
              <a:gd name="connsiteY3" fmla="*/ 0 h 399240"/>
            </a:gdLst>
            <a:ahLst/>
            <a:cxnLst>
              <a:cxn ang="0">
                <a:pos x="connsiteX0" y="connsiteY0"/>
              </a:cxn>
              <a:cxn ang="0">
                <a:pos x="connsiteX1" y="connsiteY1"/>
              </a:cxn>
              <a:cxn ang="0">
                <a:pos x="connsiteX2" y="connsiteY2"/>
              </a:cxn>
              <a:cxn ang="0">
                <a:pos x="connsiteX3" y="connsiteY3"/>
              </a:cxn>
            </a:cxnLst>
            <a:rect l="0" t="0" r="0" b="0"/>
            <a:pathLst>
              <a:path w="399240" h="399240">
                <a:moveTo>
                  <a:pt x="0" y="399240"/>
                </a:moveTo>
                <a:lnTo>
                  <a:pt x="399240" y="399240"/>
                </a:lnTo>
                <a:lnTo>
                  <a:pt x="399240" y="0"/>
                </a:lnTo>
                <a:lnTo>
                  <a:pt x="0" y="0"/>
                </a:lnTo>
                <a:close/>
              </a:path>
            </a:pathLst>
          </a:cu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sp>
        <p:nvSpPr>
          <p:cNvPr id="3" name="TextBox 2">
            <a:extLst>
              <a:ext uri="{FF2B5EF4-FFF2-40B4-BE49-F238E27FC236}">
                <a16:creationId xmlns:a16="http://schemas.microsoft.com/office/drawing/2014/main" id="{3A7FA6F7-354C-E5F6-7D4B-F006D29E345D}"/>
              </a:ext>
            </a:extLst>
          </p:cNvPr>
          <p:cNvSpPr txBox="1"/>
          <p:nvPr/>
        </p:nvSpPr>
        <p:spPr>
          <a:xfrm>
            <a:off x="5146820" y="4051985"/>
            <a:ext cx="4438359" cy="646331"/>
          </a:xfrm>
          <a:prstGeom prst="rect">
            <a:avLst/>
          </a:prstGeom>
          <a:noFill/>
        </p:spPr>
        <p:txBody>
          <a:bodyPr wrap="square">
            <a:spAutoFit/>
          </a:bodyPr>
          <a:lstStyle/>
          <a:p>
            <a:r>
              <a:rPr lang="en-IN" altLang="zh-TW" b="1" dirty="0">
                <a:solidFill>
                  <a:srgbClr val="FF0000"/>
                </a:solidFill>
                <a:effectLst/>
              </a:rPr>
              <a:t>Access to GP is highly associated with 4</a:t>
            </a:r>
            <a:r>
              <a:rPr lang="en-IN" altLang="zh-TW" b="1" baseline="30000" dirty="0">
                <a:solidFill>
                  <a:srgbClr val="FF0000"/>
                </a:solidFill>
                <a:effectLst/>
              </a:rPr>
              <a:t>th</a:t>
            </a:r>
            <a:r>
              <a:rPr lang="en-IN" altLang="zh-TW" b="1" dirty="0">
                <a:solidFill>
                  <a:srgbClr val="FF0000"/>
                </a:solidFill>
                <a:effectLst/>
              </a:rPr>
              <a:t> year of stay</a:t>
            </a:r>
            <a:endParaRPr lang="zh-TW" altLang="en-US" b="1" dirty="0">
              <a:solidFill>
                <a:srgbClr val="FF0000"/>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Ink 9">
                <a:extLst>
                  <a:ext uri="{FF2B5EF4-FFF2-40B4-BE49-F238E27FC236}">
                    <a16:creationId xmlns:a16="http://schemas.microsoft.com/office/drawing/2014/main" id="{1E25687B-B562-2ACE-91E1-878AFEE54D1A}"/>
                  </a:ext>
                </a:extLst>
              </p14:cNvPr>
              <p14:cNvContentPartPr/>
              <p14:nvPr/>
            </p14:nvContentPartPr>
            <p14:xfrm>
              <a:off x="12217200" y="2514220"/>
              <a:ext cx="360" cy="360"/>
            </p14:xfrm>
          </p:contentPart>
        </mc:Choice>
        <mc:Fallback xmlns="">
          <p:pic>
            <p:nvPicPr>
              <p:cNvPr id="10" name="Ink 9">
                <a:extLst>
                  <a:ext uri="{FF2B5EF4-FFF2-40B4-BE49-F238E27FC236}">
                    <a16:creationId xmlns:a16="http://schemas.microsoft.com/office/drawing/2014/main" id="{1E25687B-B562-2ACE-91E1-878AFEE54D1A}"/>
                  </a:ext>
                </a:extLst>
              </p:cNvPr>
              <p:cNvPicPr/>
              <p:nvPr/>
            </p:nvPicPr>
            <p:blipFill>
              <a:blip r:embed="rId5"/>
              <a:stretch>
                <a:fillRect/>
              </a:stretch>
            </p:blipFill>
            <p:spPr>
              <a:xfrm>
                <a:off x="12211080" y="2508100"/>
                <a:ext cx="12600" cy="12600"/>
              </a:xfrm>
              <a:prstGeom prst="rect">
                <a:avLst/>
              </a:prstGeom>
            </p:spPr>
          </p:pic>
        </mc:Fallback>
      </mc:AlternateContent>
      <p:sp>
        <p:nvSpPr>
          <p:cNvPr id="2" name="Slide Number Placeholder 1">
            <a:extLst>
              <a:ext uri="{FF2B5EF4-FFF2-40B4-BE49-F238E27FC236}">
                <a16:creationId xmlns:a16="http://schemas.microsoft.com/office/drawing/2014/main" id="{76F026A4-9924-65DD-A5E4-810804714C1F}"/>
              </a:ext>
            </a:extLst>
          </p:cNvPr>
          <p:cNvSpPr>
            <a:spLocks noGrp="1"/>
          </p:cNvSpPr>
          <p:nvPr>
            <p:ph type="sldNum" sz="quarter" idx="12"/>
          </p:nvPr>
        </p:nvSpPr>
        <p:spPr/>
        <p:txBody>
          <a:bodyPr/>
          <a:lstStyle/>
          <a:p>
            <a:fld id="{2BDC3F65-F8DD-5C48-AD54-078476770280}" type="slidenum">
              <a:rPr lang="en-TW" smtClean="0"/>
              <a:t>18</a:t>
            </a:fld>
            <a:endParaRPr lang="en-TW"/>
          </a:p>
        </p:txBody>
      </p:sp>
    </p:spTree>
    <p:extLst>
      <p:ext uri="{BB962C8B-B14F-4D97-AF65-F5344CB8AC3E}">
        <p14:creationId xmlns:p14="http://schemas.microsoft.com/office/powerpoint/2010/main" val="175807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B22C-E2C6-25FC-5C7F-55C89190FA61}"/>
              </a:ext>
            </a:extLst>
          </p:cNvPr>
          <p:cNvSpPr>
            <a:spLocks noGrp="1"/>
          </p:cNvSpPr>
          <p:nvPr>
            <p:ph type="title"/>
          </p:nvPr>
        </p:nvSpPr>
        <p:spPr>
          <a:xfrm>
            <a:off x="838200" y="581025"/>
            <a:ext cx="3378200" cy="765175"/>
          </a:xfrm>
        </p:spPr>
        <p:txBody>
          <a:bodyPr/>
          <a:lstStyle/>
          <a:p>
            <a:r>
              <a:rPr lang="en-US" altLang="zh-TW" dirty="0">
                <a:highlight>
                  <a:srgbClr val="00FF00"/>
                </a:highlight>
              </a:rPr>
              <a:t>Discussion</a:t>
            </a:r>
            <a:endParaRPr lang="zh-TW" altLang="en-US" dirty="0">
              <a:highlight>
                <a:srgbClr val="00FF00"/>
              </a:highlight>
            </a:endParaRPr>
          </a:p>
        </p:txBody>
      </p:sp>
      <p:sp>
        <p:nvSpPr>
          <p:cNvPr id="3" name="Content Placeholder 2">
            <a:extLst>
              <a:ext uri="{FF2B5EF4-FFF2-40B4-BE49-F238E27FC236}">
                <a16:creationId xmlns:a16="http://schemas.microsoft.com/office/drawing/2014/main" id="{3C29B260-715C-0AF7-C23F-856CE89B6F83}"/>
              </a:ext>
            </a:extLst>
          </p:cNvPr>
          <p:cNvSpPr>
            <a:spLocks noGrp="1"/>
          </p:cNvSpPr>
          <p:nvPr>
            <p:ph idx="1"/>
          </p:nvPr>
        </p:nvSpPr>
        <p:spPr>
          <a:xfrm>
            <a:off x="876300" y="1825625"/>
            <a:ext cx="9474200" cy="4351338"/>
          </a:xfrm>
        </p:spPr>
        <p:txBody>
          <a:bodyPr>
            <a:normAutofit fontScale="85000" lnSpcReduction="20000"/>
          </a:bodyPr>
          <a:lstStyle/>
          <a:p>
            <a:r>
              <a:rPr lang="en-IN" altLang="zh-TW" sz="3200" dirty="0">
                <a:solidFill>
                  <a:schemeClr val="accent2"/>
                </a:solidFill>
              </a:rPr>
              <a:t>Findings from the study showed that 52.0% (n=278) of participants hesitated to visit the hospital when they were sick. </a:t>
            </a:r>
          </a:p>
          <a:p>
            <a:r>
              <a:rPr lang="en-IN" altLang="zh-TW" dirty="0"/>
              <a:t>The findings are consistent with a study by </a:t>
            </a:r>
            <a:r>
              <a:rPr lang="en-IN" altLang="zh-TW" dirty="0" err="1"/>
              <a:t>Skromanis</a:t>
            </a:r>
            <a:r>
              <a:rPr lang="en-IN" altLang="zh-TW" dirty="0"/>
              <a:t> and colleagues (2017), which demonstrated that international students regarded their health problems as minor and felt that they could manage their health challenges on their own.</a:t>
            </a:r>
          </a:p>
          <a:p>
            <a:pPr marL="0" indent="0">
              <a:buNone/>
            </a:pPr>
            <a:endParaRPr lang="en-IN" altLang="zh-TW" dirty="0"/>
          </a:p>
          <a:p>
            <a:r>
              <a:rPr lang="en-IN" altLang="zh-TW" dirty="0">
                <a:highlight>
                  <a:srgbClr val="FFFF00"/>
                </a:highlight>
              </a:rPr>
              <a:t>The study showed that students who had lived in Turkey for more than 5 years accessed ED, GP, and dental services more. </a:t>
            </a:r>
          </a:p>
          <a:p>
            <a:pPr marL="0" indent="0">
              <a:buNone/>
            </a:pPr>
            <a:r>
              <a:rPr lang="en-IN" altLang="zh-TW" dirty="0"/>
              <a:t>They have social support networks and understand the organization of the local health system. Therefore, these students access and utilize health services more compared to students who have a shorter stay.</a:t>
            </a:r>
          </a:p>
          <a:p>
            <a:endParaRPr lang="zh-TW" altLang="en-US" dirty="0"/>
          </a:p>
        </p:txBody>
      </p:sp>
      <p:sp>
        <p:nvSpPr>
          <p:cNvPr id="4" name="Slide Number Placeholder 3">
            <a:extLst>
              <a:ext uri="{FF2B5EF4-FFF2-40B4-BE49-F238E27FC236}">
                <a16:creationId xmlns:a16="http://schemas.microsoft.com/office/drawing/2014/main" id="{5D853347-3E6F-0729-0AE7-43BB39973C76}"/>
              </a:ext>
            </a:extLst>
          </p:cNvPr>
          <p:cNvSpPr>
            <a:spLocks noGrp="1"/>
          </p:cNvSpPr>
          <p:nvPr>
            <p:ph type="sldNum" sz="quarter" idx="12"/>
          </p:nvPr>
        </p:nvSpPr>
        <p:spPr/>
        <p:txBody>
          <a:bodyPr/>
          <a:lstStyle/>
          <a:p>
            <a:fld id="{2BDC3F65-F8DD-5C48-AD54-078476770280}" type="slidenum">
              <a:rPr lang="en-TW" smtClean="0"/>
              <a:t>19</a:t>
            </a:fld>
            <a:endParaRPr lang="en-TW"/>
          </a:p>
        </p:txBody>
      </p:sp>
    </p:spTree>
    <p:extLst>
      <p:ext uri="{BB962C8B-B14F-4D97-AF65-F5344CB8AC3E}">
        <p14:creationId xmlns:p14="http://schemas.microsoft.com/office/powerpoint/2010/main" val="132207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38C635-6EA2-1925-863B-3AAD3EB8E911}"/>
              </a:ext>
            </a:extLst>
          </p:cNvPr>
          <p:cNvPicPr>
            <a:picLocks noChangeAspect="1"/>
          </p:cNvPicPr>
          <p:nvPr/>
        </p:nvPicPr>
        <p:blipFill>
          <a:blip r:embed="rId2"/>
          <a:stretch>
            <a:fillRect/>
          </a:stretch>
        </p:blipFill>
        <p:spPr>
          <a:xfrm>
            <a:off x="1272946" y="2579534"/>
            <a:ext cx="9687154" cy="3943199"/>
          </a:xfrm>
          <a:prstGeom prst="rect">
            <a:avLst/>
          </a:prstGeom>
        </p:spPr>
      </p:pic>
      <p:sp>
        <p:nvSpPr>
          <p:cNvPr id="2" name="Slide Number Placeholder 1">
            <a:extLst>
              <a:ext uri="{FF2B5EF4-FFF2-40B4-BE49-F238E27FC236}">
                <a16:creationId xmlns:a16="http://schemas.microsoft.com/office/drawing/2014/main" id="{E16B0FFB-F4BD-CD11-CA87-A4AB863C6F87}"/>
              </a:ext>
            </a:extLst>
          </p:cNvPr>
          <p:cNvSpPr>
            <a:spLocks noGrp="1"/>
          </p:cNvSpPr>
          <p:nvPr>
            <p:ph type="sldNum" sz="quarter" idx="12"/>
          </p:nvPr>
        </p:nvSpPr>
        <p:spPr/>
        <p:txBody>
          <a:bodyPr/>
          <a:lstStyle/>
          <a:p>
            <a:fld id="{2BDC3F65-F8DD-5C48-AD54-078476770280}" type="slidenum">
              <a:rPr lang="en-TW" smtClean="0"/>
              <a:t>2</a:t>
            </a:fld>
            <a:endParaRPr lang="en-TW"/>
          </a:p>
        </p:txBody>
      </p:sp>
      <p:pic>
        <p:nvPicPr>
          <p:cNvPr id="4" name="Picture 3" descr="A close-up of a white background&#10;&#10;AI-generated content may be incorrect.">
            <a:extLst>
              <a:ext uri="{FF2B5EF4-FFF2-40B4-BE49-F238E27FC236}">
                <a16:creationId xmlns:a16="http://schemas.microsoft.com/office/drawing/2014/main" id="{CD275666-3A8C-0316-E5F2-5F0C1A1F6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146" y="319088"/>
            <a:ext cx="5663144" cy="2130579"/>
          </a:xfrm>
          <a:prstGeom prst="rect">
            <a:avLst/>
          </a:prstGeom>
        </p:spPr>
      </p:pic>
    </p:spTree>
    <p:extLst>
      <p:ext uri="{BB962C8B-B14F-4D97-AF65-F5344CB8AC3E}">
        <p14:creationId xmlns:p14="http://schemas.microsoft.com/office/powerpoint/2010/main" val="2748500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059-2B7C-AD43-3F08-2987A69D7748}"/>
              </a:ext>
            </a:extLst>
          </p:cNvPr>
          <p:cNvSpPr>
            <a:spLocks noGrp="1"/>
          </p:cNvSpPr>
          <p:nvPr>
            <p:ph type="title"/>
          </p:nvPr>
        </p:nvSpPr>
        <p:spPr/>
        <p:txBody>
          <a:bodyPr/>
          <a:lstStyle/>
          <a:p>
            <a:r>
              <a:rPr lang="en-US" altLang="zh-TW" dirty="0">
                <a:highlight>
                  <a:srgbClr val="00FF00"/>
                </a:highlight>
              </a:rPr>
              <a:t>Discussion</a:t>
            </a:r>
            <a:endParaRPr lang="zh-TW" altLang="en-US" dirty="0">
              <a:highlight>
                <a:srgbClr val="00FF00"/>
              </a:highlight>
            </a:endParaRPr>
          </a:p>
        </p:txBody>
      </p:sp>
      <p:sp>
        <p:nvSpPr>
          <p:cNvPr id="3" name="Content Placeholder 2">
            <a:extLst>
              <a:ext uri="{FF2B5EF4-FFF2-40B4-BE49-F238E27FC236}">
                <a16:creationId xmlns:a16="http://schemas.microsoft.com/office/drawing/2014/main" id="{7A4D0149-52A3-D0C4-EC8F-98A59821BE22}"/>
              </a:ext>
            </a:extLst>
          </p:cNvPr>
          <p:cNvSpPr>
            <a:spLocks noGrp="1"/>
          </p:cNvSpPr>
          <p:nvPr>
            <p:ph idx="1"/>
          </p:nvPr>
        </p:nvSpPr>
        <p:spPr/>
        <p:txBody>
          <a:bodyPr/>
          <a:lstStyle/>
          <a:p>
            <a:r>
              <a:rPr lang="en-IN" altLang="zh-TW" dirty="0"/>
              <a:t>Students with a longer stay adapt to the social, culture, and language of the host countries. </a:t>
            </a:r>
          </a:p>
          <a:p>
            <a:r>
              <a:rPr kumimoji="0" lang="zh-TW" altLang="zh-TW" sz="2800" b="0" i="0" u="none" strike="noStrike" cap="none" normalizeH="0" baseline="0" dirty="0">
                <a:ln>
                  <a:noFill/>
                </a:ln>
                <a:solidFill>
                  <a:schemeClr val="tx1"/>
                </a:solidFill>
                <a:effectLst/>
                <a:latin typeface="Arial" panose="020B0604020202020204" pitchFamily="34" charset="0"/>
              </a:rPr>
              <a:t>Extremely low mental health service use (1.9%) reflects significant barriers, particularly perceived stigma (22.6% feared seeking help due to being foreigners). The lack of gender difference suggests stigma affects both groups. </a:t>
            </a:r>
          </a:p>
          <a:p>
            <a:endParaRPr lang="zh-TW" altLang="en-US" dirty="0"/>
          </a:p>
        </p:txBody>
      </p:sp>
      <p:sp>
        <p:nvSpPr>
          <p:cNvPr id="4" name="Slide Number Placeholder 3">
            <a:extLst>
              <a:ext uri="{FF2B5EF4-FFF2-40B4-BE49-F238E27FC236}">
                <a16:creationId xmlns:a16="http://schemas.microsoft.com/office/drawing/2014/main" id="{253B7BBC-217E-10DA-0F1B-A6D868B6B9B0}"/>
              </a:ext>
            </a:extLst>
          </p:cNvPr>
          <p:cNvSpPr>
            <a:spLocks noGrp="1"/>
          </p:cNvSpPr>
          <p:nvPr>
            <p:ph type="sldNum" sz="quarter" idx="12"/>
          </p:nvPr>
        </p:nvSpPr>
        <p:spPr/>
        <p:txBody>
          <a:bodyPr/>
          <a:lstStyle/>
          <a:p>
            <a:fld id="{2BDC3F65-F8DD-5C48-AD54-078476770280}" type="slidenum">
              <a:rPr lang="en-TW" smtClean="0"/>
              <a:t>20</a:t>
            </a:fld>
            <a:endParaRPr lang="en-TW"/>
          </a:p>
        </p:txBody>
      </p:sp>
    </p:spTree>
    <p:extLst>
      <p:ext uri="{BB962C8B-B14F-4D97-AF65-F5344CB8AC3E}">
        <p14:creationId xmlns:p14="http://schemas.microsoft.com/office/powerpoint/2010/main" val="1117880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0887-7A41-2303-A09E-DF08740D0658}"/>
              </a:ext>
            </a:extLst>
          </p:cNvPr>
          <p:cNvSpPr>
            <a:spLocks noGrp="1"/>
          </p:cNvSpPr>
          <p:nvPr>
            <p:ph type="title"/>
          </p:nvPr>
        </p:nvSpPr>
        <p:spPr/>
        <p:txBody>
          <a:bodyPr/>
          <a:lstStyle/>
          <a:p>
            <a:r>
              <a:rPr lang="en-US" altLang="zh-TW" dirty="0">
                <a:highlight>
                  <a:srgbClr val="00FF00"/>
                </a:highlight>
              </a:rPr>
              <a:t>Strength</a:t>
            </a:r>
            <a:endParaRPr lang="zh-TW" altLang="en-US" dirty="0">
              <a:highlight>
                <a:srgbClr val="00FF00"/>
              </a:highlight>
            </a:endParaRPr>
          </a:p>
        </p:txBody>
      </p:sp>
      <p:sp>
        <p:nvSpPr>
          <p:cNvPr id="3" name="Content Placeholder 2">
            <a:extLst>
              <a:ext uri="{FF2B5EF4-FFF2-40B4-BE49-F238E27FC236}">
                <a16:creationId xmlns:a16="http://schemas.microsoft.com/office/drawing/2014/main" id="{81A0E70C-D7D6-9197-9C6D-EB91D920B410}"/>
              </a:ext>
            </a:extLst>
          </p:cNvPr>
          <p:cNvSpPr>
            <a:spLocks noGrp="1"/>
          </p:cNvSpPr>
          <p:nvPr>
            <p:ph idx="1"/>
          </p:nvPr>
        </p:nvSpPr>
        <p:spPr>
          <a:xfrm>
            <a:off x="838200" y="1388271"/>
            <a:ext cx="10401300" cy="2537619"/>
          </a:xfrm>
        </p:spPr>
        <p:txBody>
          <a:bodyPr/>
          <a:lstStyle/>
          <a:p>
            <a:r>
              <a:rPr lang="en-IN" altLang="zh-TW" dirty="0"/>
              <a:t>Diversity of the study population: Participants from 83 countries were enrolled in the study.</a:t>
            </a:r>
          </a:p>
          <a:p>
            <a:r>
              <a:rPr lang="en-IN" altLang="zh-TW" dirty="0"/>
              <a:t>The study also managed to recruit a relatively large sample of both male and female participants.</a:t>
            </a:r>
          </a:p>
          <a:p>
            <a:endParaRPr lang="zh-TW" altLang="en-US" dirty="0"/>
          </a:p>
        </p:txBody>
      </p:sp>
      <p:sp>
        <p:nvSpPr>
          <p:cNvPr id="4" name="Slide Number Placeholder 3">
            <a:extLst>
              <a:ext uri="{FF2B5EF4-FFF2-40B4-BE49-F238E27FC236}">
                <a16:creationId xmlns:a16="http://schemas.microsoft.com/office/drawing/2014/main" id="{D13737B9-A8A1-B731-E8C3-21ED339CC7A1}"/>
              </a:ext>
            </a:extLst>
          </p:cNvPr>
          <p:cNvSpPr>
            <a:spLocks noGrp="1"/>
          </p:cNvSpPr>
          <p:nvPr>
            <p:ph type="sldNum" sz="quarter" idx="12"/>
          </p:nvPr>
        </p:nvSpPr>
        <p:spPr/>
        <p:txBody>
          <a:bodyPr/>
          <a:lstStyle/>
          <a:p>
            <a:fld id="{2BDC3F65-F8DD-5C48-AD54-078476770280}" type="slidenum">
              <a:rPr lang="en-TW" smtClean="0"/>
              <a:t>21</a:t>
            </a:fld>
            <a:endParaRPr lang="en-TW"/>
          </a:p>
        </p:txBody>
      </p:sp>
      <p:sp>
        <p:nvSpPr>
          <p:cNvPr id="5" name="Title 1">
            <a:extLst>
              <a:ext uri="{FF2B5EF4-FFF2-40B4-BE49-F238E27FC236}">
                <a16:creationId xmlns:a16="http://schemas.microsoft.com/office/drawing/2014/main" id="{44E5AE05-0C81-EE18-261F-A73A1A32E151}"/>
              </a:ext>
            </a:extLst>
          </p:cNvPr>
          <p:cNvSpPr txBox="1">
            <a:spLocks/>
          </p:cNvSpPr>
          <p:nvPr/>
        </p:nvSpPr>
        <p:spPr>
          <a:xfrm>
            <a:off x="952500" y="3308351"/>
            <a:ext cx="4292600" cy="9461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highlight>
                  <a:srgbClr val="00FF00"/>
                </a:highlight>
              </a:rPr>
              <a:t>Limitations</a:t>
            </a:r>
            <a:endParaRPr lang="zh-TW" altLang="en-US" dirty="0">
              <a:highlight>
                <a:srgbClr val="00FF00"/>
              </a:highlight>
            </a:endParaRPr>
          </a:p>
        </p:txBody>
      </p:sp>
      <p:sp>
        <p:nvSpPr>
          <p:cNvPr id="6" name="Content Placeholder 2">
            <a:extLst>
              <a:ext uri="{FF2B5EF4-FFF2-40B4-BE49-F238E27FC236}">
                <a16:creationId xmlns:a16="http://schemas.microsoft.com/office/drawing/2014/main" id="{3A5D1AED-9A0F-6F69-6492-8CBF0EA1F8F2}"/>
              </a:ext>
            </a:extLst>
          </p:cNvPr>
          <p:cNvSpPr txBox="1">
            <a:spLocks/>
          </p:cNvSpPr>
          <p:nvPr/>
        </p:nvSpPr>
        <p:spPr>
          <a:xfrm>
            <a:off x="838200" y="4254500"/>
            <a:ext cx="10401300" cy="388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tLang="zh-TW" dirty="0"/>
              <a:t>Students paying for their education expenses were not included in the study.</a:t>
            </a:r>
          </a:p>
          <a:p>
            <a:r>
              <a:rPr lang="en-IN" altLang="zh-TW" dirty="0"/>
              <a:t>The findings of this study provide information on healthcare access and utilization among international students in Turkey on scholarship who receive healthcare insurance.</a:t>
            </a:r>
            <a:endParaRPr lang="zh-TW" altLang="en-US" dirty="0"/>
          </a:p>
        </p:txBody>
      </p:sp>
    </p:spTree>
    <p:extLst>
      <p:ext uri="{BB962C8B-B14F-4D97-AF65-F5344CB8AC3E}">
        <p14:creationId xmlns:p14="http://schemas.microsoft.com/office/powerpoint/2010/main" val="338130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91E6-9B60-0E01-B491-1E24A5FB23F4}"/>
              </a:ext>
            </a:extLst>
          </p:cNvPr>
          <p:cNvSpPr>
            <a:spLocks noGrp="1"/>
          </p:cNvSpPr>
          <p:nvPr>
            <p:ph type="title"/>
          </p:nvPr>
        </p:nvSpPr>
        <p:spPr/>
        <p:txBody>
          <a:bodyPr/>
          <a:lstStyle/>
          <a:p>
            <a:r>
              <a:rPr lang="en-US" altLang="zh-TW" dirty="0">
                <a:highlight>
                  <a:srgbClr val="00FF00"/>
                </a:highlight>
              </a:rPr>
              <a:t>Study Appraisal </a:t>
            </a:r>
            <a:endParaRPr lang="zh-TW" altLang="en-US" dirty="0">
              <a:highlight>
                <a:srgbClr val="00FF00"/>
              </a:highlight>
            </a:endParaRPr>
          </a:p>
        </p:txBody>
      </p:sp>
      <p:sp>
        <p:nvSpPr>
          <p:cNvPr id="6" name="Rectangle 1">
            <a:extLst>
              <a:ext uri="{FF2B5EF4-FFF2-40B4-BE49-F238E27FC236}">
                <a16:creationId xmlns:a16="http://schemas.microsoft.com/office/drawing/2014/main" id="{C326300B-94A0-F4E1-48E0-0D6E1BB48C9C}"/>
              </a:ext>
            </a:extLst>
          </p:cNvPr>
          <p:cNvSpPr>
            <a:spLocks noGrp="1" noChangeArrowheads="1"/>
          </p:cNvSpPr>
          <p:nvPr>
            <p:ph idx="1"/>
          </p:nvPr>
        </p:nvSpPr>
        <p:spPr bwMode="auto">
          <a:xfrm>
            <a:off x="635000" y="1262085"/>
            <a:ext cx="1071879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3200" b="1" i="0" u="none" strike="noStrike" cap="none" normalizeH="0" baseline="0" dirty="0">
                <a:ln>
                  <a:noFill/>
                </a:ln>
                <a:solidFill>
                  <a:schemeClr val="accent2"/>
                </a:solidFill>
                <a:effectLst/>
                <a:latin typeface="Arial" panose="020B0604020202020204" pitchFamily="34" charset="0"/>
              </a:rPr>
              <a:t>Strengths</a:t>
            </a:r>
            <a:r>
              <a:rPr kumimoji="0" lang="zh-TW" altLang="zh-TW" sz="3200" b="0" i="0" u="none" strike="noStrike" cap="none" normalizeH="0" baseline="0" dirty="0">
                <a:ln>
                  <a:noFill/>
                </a:ln>
                <a:solidFill>
                  <a:schemeClr val="accent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000" b="0" i="0" u="none" strike="noStrike" cap="none" normalizeH="0" baseline="0" dirty="0">
                <a:ln>
                  <a:noFill/>
                </a:ln>
                <a:solidFill>
                  <a:schemeClr val="tx1"/>
                </a:solidFill>
                <a:effectLst/>
                <a:latin typeface="Arial" panose="020B0604020202020204" pitchFamily="34" charset="0"/>
              </a:rPr>
              <a:t>Diverse sample: 535 students from 83 countries, representative of international students in Turkey.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000" b="0" i="0" u="none" strike="noStrike" cap="none" normalizeH="0" baseline="0" dirty="0">
                <a:ln>
                  <a:noFill/>
                </a:ln>
                <a:solidFill>
                  <a:schemeClr val="tx1"/>
                </a:solidFill>
                <a:effectLst/>
                <a:latin typeface="Arial" panose="020B0604020202020204" pitchFamily="34" charset="0"/>
              </a:rPr>
              <a:t>Validated questionnaire, statistical analysis (ANOVA, Chi-square, logistic regression) using SPSS v25. </a:t>
            </a:r>
            <a:endParaRPr kumimoji="0" lang="en-US" altLang="zh-TW"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kumimoji="0" lang="zh-TW" altLang="zh-TW"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3200" b="1" i="0" u="none" strike="noStrike" cap="none" normalizeH="0" baseline="0" dirty="0">
                <a:ln>
                  <a:noFill/>
                </a:ln>
                <a:solidFill>
                  <a:schemeClr val="accent2"/>
                </a:solidFill>
                <a:effectLst/>
                <a:latin typeface="Arial" panose="020B0604020202020204" pitchFamily="34" charset="0"/>
              </a:rPr>
              <a:t>Limitations</a:t>
            </a:r>
            <a:r>
              <a:rPr kumimoji="0" lang="zh-TW" altLang="zh-TW" sz="3200" b="0" i="0" u="none" strike="noStrike" cap="none" normalizeH="0" baseline="0" dirty="0">
                <a:ln>
                  <a:noFill/>
                </a:ln>
                <a:solidFill>
                  <a:schemeClr val="accent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000" b="0" i="0" u="none" strike="noStrike" cap="none" normalizeH="0" baseline="0" dirty="0">
                <a:ln>
                  <a:noFill/>
                </a:ln>
                <a:solidFill>
                  <a:schemeClr val="tx1"/>
                </a:solidFill>
                <a:effectLst/>
                <a:latin typeface="Arial" panose="020B0604020202020204" pitchFamily="34" charset="0"/>
              </a:rPr>
              <a:t>Excludes self-funded students, limiting generalizability.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000" b="0" i="0" u="none" strike="noStrike" cap="none" normalizeH="0" baseline="0" dirty="0">
                <a:ln>
                  <a:noFill/>
                </a:ln>
                <a:solidFill>
                  <a:schemeClr val="tx1"/>
                </a:solidFill>
                <a:effectLst/>
                <a:latin typeface="Arial" panose="020B0604020202020204" pitchFamily="34" charset="0"/>
              </a:rPr>
              <a:t>Cross-sectional design: Cannot establish causality.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000" b="0" i="0" u="none" strike="noStrike" cap="none" normalizeH="0" baseline="0" dirty="0">
                <a:ln>
                  <a:noFill/>
                </a:ln>
                <a:solidFill>
                  <a:schemeClr val="tx1"/>
                </a:solidFill>
                <a:effectLst/>
                <a:latin typeface="Arial" panose="020B0604020202020204" pitchFamily="34" charset="0"/>
              </a:rPr>
              <a:t>Limited "why" exploration: Focuses on barriers (e.g., language, stigma) but not underlying reasons.</a:t>
            </a:r>
            <a:endParaRPr kumimoji="0" lang="en-US" altLang="zh-TW"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IN" altLang="zh-TW" sz="2200" dirty="0">
                <a:highlight>
                  <a:srgbClr val="FFFF00"/>
                </a:highlight>
              </a:rPr>
              <a:t>Paper indicated lack of awareness of healthcare support systems, perceived stigma associated with mental health services, and language barriers were the main barriers affecting healthcare access by international students however, failed to provide enough evidence to support this conclusion.</a:t>
            </a:r>
            <a:endParaRPr kumimoji="0" lang="zh-TW" altLang="zh-TW" sz="22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CA80701B-7098-2CE6-6977-F70049B26F13}"/>
              </a:ext>
            </a:extLst>
          </p:cNvPr>
          <p:cNvSpPr>
            <a:spLocks noGrp="1"/>
          </p:cNvSpPr>
          <p:nvPr>
            <p:ph type="sldNum" sz="quarter" idx="12"/>
          </p:nvPr>
        </p:nvSpPr>
        <p:spPr/>
        <p:txBody>
          <a:bodyPr/>
          <a:lstStyle/>
          <a:p>
            <a:fld id="{2BDC3F65-F8DD-5C48-AD54-078476770280}" type="slidenum">
              <a:rPr lang="en-TW" smtClean="0"/>
              <a:t>22</a:t>
            </a:fld>
            <a:endParaRPr lang="en-TW"/>
          </a:p>
        </p:txBody>
      </p:sp>
    </p:spTree>
    <p:extLst>
      <p:ext uri="{BB962C8B-B14F-4D97-AF65-F5344CB8AC3E}">
        <p14:creationId xmlns:p14="http://schemas.microsoft.com/office/powerpoint/2010/main" val="205396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D2FFA408-3472-B790-8708-5831E11B7E40}"/>
              </a:ext>
            </a:extLst>
          </p:cNvPr>
          <p:cNvSpPr>
            <a:spLocks noGrp="1"/>
          </p:cNvSpPr>
          <p:nvPr>
            <p:ph type="subTitle" idx="1"/>
          </p:nvPr>
        </p:nvSpPr>
        <p:spPr/>
        <p:txBody>
          <a:bodyPr/>
          <a:lstStyle/>
          <a:p>
            <a:r>
              <a:rPr lang="en-US" altLang="zh-TW" dirty="0"/>
              <a:t>20250528 Pi-Ling Wang </a:t>
            </a:r>
            <a:endParaRPr lang="zh-TW" altLang="en-US" dirty="0"/>
          </a:p>
        </p:txBody>
      </p:sp>
      <p:sp>
        <p:nvSpPr>
          <p:cNvPr id="4" name="標題 1">
            <a:extLst>
              <a:ext uri="{FF2B5EF4-FFF2-40B4-BE49-F238E27FC236}">
                <a16:creationId xmlns:a16="http://schemas.microsoft.com/office/drawing/2014/main" id="{63E9EAD2-3CA1-BEB6-B523-DE3664964241}"/>
              </a:ext>
            </a:extLst>
          </p:cNvPr>
          <p:cNvSpPr>
            <a:spLocks noGrp="1"/>
          </p:cNvSpPr>
          <p:nvPr>
            <p:ph type="ctrTitle"/>
          </p:nvPr>
        </p:nvSpPr>
        <p:spPr>
          <a:xfrm>
            <a:off x="1524000" y="1122363"/>
            <a:ext cx="9144000" cy="2387600"/>
          </a:xfrm>
        </p:spPr>
        <p:txBody>
          <a:bodyPr/>
          <a:lstStyle/>
          <a:p>
            <a:r>
              <a:rPr lang="en-US" altLang="zh-TW" dirty="0"/>
              <a:t>Comment </a:t>
            </a:r>
            <a:endParaRPr lang="zh-TW" altLang="en-US" dirty="0"/>
          </a:p>
        </p:txBody>
      </p:sp>
    </p:spTree>
    <p:extLst>
      <p:ext uri="{BB962C8B-B14F-4D97-AF65-F5344CB8AC3E}">
        <p14:creationId xmlns:p14="http://schemas.microsoft.com/office/powerpoint/2010/main" val="325955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8B915423-5EBA-F2E3-6F6A-F271A763A76F}"/>
              </a:ext>
            </a:extLst>
          </p:cNvPr>
          <p:cNvGraphicFramePr>
            <a:graphicFrameLocks noGrp="1"/>
          </p:cNvGraphicFramePr>
          <p:nvPr>
            <p:ph idx="1"/>
          </p:nvPr>
        </p:nvGraphicFramePr>
        <p:xfrm>
          <a:off x="838200" y="340518"/>
          <a:ext cx="10515600" cy="617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2B5C691D-F93A-923E-253F-CB7BC99454A5}"/>
              </a:ext>
            </a:extLst>
          </p:cNvPr>
          <p:cNvSpPr>
            <a:spLocks noGrp="1"/>
          </p:cNvSpPr>
          <p:nvPr>
            <p:ph type="sldNum" sz="quarter" idx="12"/>
          </p:nvPr>
        </p:nvSpPr>
        <p:spPr/>
        <p:txBody>
          <a:bodyPr/>
          <a:lstStyle/>
          <a:p>
            <a:fld id="{2BDC3F65-F8DD-5C48-AD54-078476770280}" type="slidenum">
              <a:rPr lang="en-TW" smtClean="0"/>
              <a:t>24</a:t>
            </a:fld>
            <a:endParaRPr lang="en-TW"/>
          </a:p>
        </p:txBody>
      </p:sp>
    </p:spTree>
    <p:extLst>
      <p:ext uri="{BB962C8B-B14F-4D97-AF65-F5344CB8AC3E}">
        <p14:creationId xmlns:p14="http://schemas.microsoft.com/office/powerpoint/2010/main" val="37317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2CB5-56C0-31AD-DA74-B32FBF44A63E}"/>
              </a:ext>
            </a:extLst>
          </p:cNvPr>
          <p:cNvSpPr>
            <a:spLocks noGrp="1"/>
          </p:cNvSpPr>
          <p:nvPr>
            <p:ph type="title"/>
          </p:nvPr>
        </p:nvSpPr>
        <p:spPr/>
        <p:txBody>
          <a:bodyPr/>
          <a:lstStyle/>
          <a:p>
            <a:r>
              <a:rPr lang="en-US" altLang="zh-TW" dirty="0"/>
              <a:t>Comment 1</a:t>
            </a:r>
            <a:endParaRPr lang="zh-TW" altLang="en-US" dirty="0"/>
          </a:p>
        </p:txBody>
      </p:sp>
      <p:sp>
        <p:nvSpPr>
          <p:cNvPr id="3" name="Content Placeholder 2">
            <a:extLst>
              <a:ext uri="{FF2B5EF4-FFF2-40B4-BE49-F238E27FC236}">
                <a16:creationId xmlns:a16="http://schemas.microsoft.com/office/drawing/2014/main" id="{11D62954-2965-1C56-0DCC-3F3B6669D9BC}"/>
              </a:ext>
            </a:extLst>
          </p:cNvPr>
          <p:cNvSpPr>
            <a:spLocks noGrp="1"/>
          </p:cNvSpPr>
          <p:nvPr>
            <p:ph idx="1"/>
          </p:nvPr>
        </p:nvSpPr>
        <p:spPr>
          <a:xfrm>
            <a:off x="838200" y="1534078"/>
            <a:ext cx="10515600" cy="4351338"/>
          </a:xfrm>
        </p:spPr>
        <p:txBody>
          <a:bodyPr>
            <a:normAutofit fontScale="92500"/>
          </a:bodyPr>
          <a:lstStyle/>
          <a:p>
            <a:pPr marL="0" indent="0">
              <a:buNone/>
            </a:pPr>
            <a:endParaRPr lang="en-IN" altLang="zh-TW" dirty="0">
              <a:effectLst/>
              <a:latin typeface="Aptos (body)"/>
            </a:endParaRPr>
          </a:p>
          <a:p>
            <a:pPr marL="342900" lvl="0" indent="-342900">
              <a:lnSpc>
                <a:spcPct val="115000"/>
              </a:lnSpc>
              <a:spcAft>
                <a:spcPts val="800"/>
              </a:spcAft>
              <a:buFont typeface="Arial" panose="020B0604020202020204" pitchFamily="34" charset="0"/>
              <a:buChar char="•"/>
              <a:tabLst>
                <a:tab pos="457200" algn="l"/>
              </a:tabLst>
            </a:pPr>
            <a:r>
              <a:rPr lang="en-IN" altLang="zh-TW" sz="3400" kern="100" dirty="0">
                <a:effectLst/>
                <a:latin typeface="New Roman times"/>
                <a:ea typeface="PMingLiU" panose="02020500000000000000" pitchFamily="18" charset="-120"/>
                <a:cs typeface="Calibri" panose="020F0502020204030204" pitchFamily="34" charset="0"/>
              </a:rPr>
              <a:t>I agree that the study is descriptive and doesn’t try to answer “</a:t>
            </a:r>
            <a:r>
              <a:rPr lang="en-IN" altLang="zh-TW" sz="3400" kern="100" dirty="0">
                <a:effectLst/>
                <a:highlight>
                  <a:srgbClr val="FFFF00"/>
                </a:highlight>
                <a:latin typeface="New Roman times"/>
                <a:ea typeface="PMingLiU" panose="02020500000000000000" pitchFamily="18" charset="-120"/>
                <a:cs typeface="Calibri" panose="020F0502020204030204" pitchFamily="34" charset="0"/>
              </a:rPr>
              <a:t>Why</a:t>
            </a:r>
            <a:r>
              <a:rPr lang="en-IN" altLang="zh-TW" sz="3400" kern="100" dirty="0">
                <a:effectLst/>
                <a:latin typeface="New Roman times"/>
                <a:ea typeface="PMingLiU" panose="02020500000000000000" pitchFamily="18" charset="-120"/>
                <a:cs typeface="Calibri" panose="020F0502020204030204" pitchFamily="34" charset="0"/>
              </a:rPr>
              <a:t>” question but focuses on “</a:t>
            </a:r>
            <a:r>
              <a:rPr lang="en-IN" altLang="zh-TW" sz="3400" kern="100" dirty="0">
                <a:effectLst/>
                <a:highlight>
                  <a:srgbClr val="FFFF00"/>
                </a:highlight>
                <a:latin typeface="New Roman times"/>
                <a:ea typeface="PMingLiU" panose="02020500000000000000" pitchFamily="18" charset="-120"/>
                <a:cs typeface="Calibri" panose="020F0502020204030204" pitchFamily="34" charset="0"/>
              </a:rPr>
              <a:t>What</a:t>
            </a:r>
            <a:r>
              <a:rPr lang="en-IN" altLang="zh-TW" sz="3400" kern="100" dirty="0">
                <a:effectLst/>
                <a:latin typeface="New Roman times"/>
                <a:ea typeface="PMingLiU" panose="02020500000000000000" pitchFamily="18" charset="-120"/>
                <a:cs typeface="Calibri" panose="020F0502020204030204" pitchFamily="34" charset="0"/>
              </a:rPr>
              <a:t>” because the aim of the study is to investigate healthcare utilization among a group of international students studying in Ankara, Turkey, and to identify potential barriers that affect their full utilization of healthcare services.</a:t>
            </a:r>
            <a:endParaRPr lang="zh-TW" altLang="zh-TW" sz="3400" kern="100" dirty="0">
              <a:effectLst/>
              <a:latin typeface="New Roman times"/>
              <a:ea typeface="PMingLiU" panose="02020500000000000000" pitchFamily="18" charset="-120"/>
              <a:cs typeface="Times New Roman" panose="02020603050405020304" pitchFamily="18" charset="0"/>
            </a:endParaRPr>
          </a:p>
          <a:p>
            <a:pPr marL="0" indent="0">
              <a:buNone/>
            </a:pPr>
            <a:endParaRPr lang="en-US" altLang="zh-TW" sz="2300" dirty="0">
              <a:effectLst/>
              <a:latin typeface="Aptos (body)"/>
            </a:endParaRPr>
          </a:p>
          <a:p>
            <a:endParaRPr lang="en-IN" altLang="zh-TW" sz="2300" dirty="0">
              <a:effectLst/>
              <a:latin typeface="Aptos (body)"/>
            </a:endParaRPr>
          </a:p>
          <a:p>
            <a:endParaRPr lang="en-IN" altLang="zh-TW" dirty="0">
              <a:effectLst/>
              <a:latin typeface="Aptos (body)"/>
            </a:endParaRPr>
          </a:p>
          <a:p>
            <a:endParaRPr lang="zh-TW" altLang="en-US" dirty="0">
              <a:latin typeface="Aptos (body)"/>
            </a:endParaRPr>
          </a:p>
        </p:txBody>
      </p:sp>
      <p:sp>
        <p:nvSpPr>
          <p:cNvPr id="4" name="Slide Number Placeholder 3">
            <a:extLst>
              <a:ext uri="{FF2B5EF4-FFF2-40B4-BE49-F238E27FC236}">
                <a16:creationId xmlns:a16="http://schemas.microsoft.com/office/drawing/2014/main" id="{25F480E9-B306-A2A1-B4C1-98B62AC2550A}"/>
              </a:ext>
            </a:extLst>
          </p:cNvPr>
          <p:cNvSpPr>
            <a:spLocks noGrp="1"/>
          </p:cNvSpPr>
          <p:nvPr>
            <p:ph type="sldNum" sz="quarter" idx="12"/>
          </p:nvPr>
        </p:nvSpPr>
        <p:spPr/>
        <p:txBody>
          <a:bodyPr/>
          <a:lstStyle/>
          <a:p>
            <a:fld id="{2BDC3F65-F8DD-5C48-AD54-078476770280}" type="slidenum">
              <a:rPr lang="en-TW" smtClean="0"/>
              <a:t>25</a:t>
            </a:fld>
            <a:endParaRPr lang="en-TW"/>
          </a:p>
        </p:txBody>
      </p:sp>
    </p:spTree>
    <p:extLst>
      <p:ext uri="{BB962C8B-B14F-4D97-AF65-F5344CB8AC3E}">
        <p14:creationId xmlns:p14="http://schemas.microsoft.com/office/powerpoint/2010/main" val="2016129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02FD-4AC3-E464-C98C-E3A0C9776E3D}"/>
              </a:ext>
            </a:extLst>
          </p:cNvPr>
          <p:cNvSpPr>
            <a:spLocks noGrp="1"/>
          </p:cNvSpPr>
          <p:nvPr>
            <p:ph type="title"/>
          </p:nvPr>
        </p:nvSpPr>
        <p:spPr>
          <a:xfrm>
            <a:off x="838200" y="365125"/>
            <a:ext cx="10515600" cy="777875"/>
          </a:xfrm>
        </p:spPr>
        <p:txBody>
          <a:bodyPr/>
          <a:lstStyle/>
          <a:p>
            <a:r>
              <a:rPr lang="en-US" altLang="zh-TW" dirty="0"/>
              <a:t>Comment 1</a:t>
            </a:r>
            <a:endParaRPr lang="zh-TW" altLang="en-US" dirty="0"/>
          </a:p>
        </p:txBody>
      </p:sp>
      <p:sp>
        <p:nvSpPr>
          <p:cNvPr id="3" name="Content Placeholder 2">
            <a:extLst>
              <a:ext uri="{FF2B5EF4-FFF2-40B4-BE49-F238E27FC236}">
                <a16:creationId xmlns:a16="http://schemas.microsoft.com/office/drawing/2014/main" id="{6744CB80-7379-7BFB-FF0E-8003080646EF}"/>
              </a:ext>
            </a:extLst>
          </p:cNvPr>
          <p:cNvSpPr>
            <a:spLocks noGrp="1"/>
          </p:cNvSpPr>
          <p:nvPr>
            <p:ph idx="1"/>
          </p:nvPr>
        </p:nvSpPr>
        <p:spPr>
          <a:xfrm>
            <a:off x="838200" y="965200"/>
            <a:ext cx="10833100" cy="5753100"/>
          </a:xfrm>
        </p:spPr>
        <p:txBody>
          <a:bodyPr>
            <a:normAutofit fontScale="92500" lnSpcReduction="20000"/>
          </a:bodyPr>
          <a:lstStyle/>
          <a:p>
            <a:pPr marL="342900" lvl="0" indent="-342900">
              <a:lnSpc>
                <a:spcPct val="115000"/>
              </a:lnSpc>
              <a:spcAft>
                <a:spcPts val="800"/>
              </a:spcAft>
              <a:buFont typeface="Arial" panose="020B0604020202020204" pitchFamily="34" charset="0"/>
              <a:buChar char="•"/>
              <a:tabLst>
                <a:tab pos="457200" algn="l"/>
              </a:tabLst>
            </a:pPr>
            <a:r>
              <a:rPr lang="en-US" altLang="zh-TW" sz="2800" b="1" kern="100" dirty="0">
                <a:effectLst/>
                <a:highlight>
                  <a:srgbClr val="FFFF00"/>
                </a:highlight>
                <a:latin typeface="New Roman times"/>
                <a:ea typeface="PMingLiU" panose="02020500000000000000" pitchFamily="18" charset="-120"/>
                <a:cs typeface="Calibri" panose="020F0502020204030204" pitchFamily="34" charset="0"/>
              </a:rPr>
              <a:t>Addressing Patterns of Utilization</a:t>
            </a:r>
            <a:endParaRPr lang="zh-TW" altLang="zh-TW" sz="2800" kern="100" dirty="0">
              <a:effectLst/>
              <a:latin typeface="New Roman times"/>
              <a:ea typeface="PMingLiU" panose="02020500000000000000" pitchFamily="18" charset="-120"/>
              <a:cs typeface="Times New Roman" panose="02020603050405020304" pitchFamily="18" charset="0"/>
            </a:endParaRPr>
          </a:p>
          <a:p>
            <a:pPr>
              <a:lnSpc>
                <a:spcPct val="115000"/>
              </a:lnSpc>
              <a:spcAft>
                <a:spcPts val="800"/>
              </a:spcAft>
              <a:buNone/>
            </a:pPr>
            <a:r>
              <a:rPr lang="en-US" altLang="zh-TW" sz="2800" kern="100" dirty="0">
                <a:effectLst/>
                <a:latin typeface="New Roman times"/>
                <a:ea typeface="PMingLiU" panose="02020500000000000000" pitchFamily="18" charset="-120"/>
                <a:cs typeface="Calibri" panose="020F0502020204030204" pitchFamily="34" charset="0"/>
              </a:rPr>
              <a:t>     </a:t>
            </a:r>
            <a:r>
              <a:rPr lang="en-IN" altLang="zh-TW" sz="2800" kern="100" dirty="0">
                <a:effectLst/>
                <a:latin typeface="New Roman times"/>
                <a:ea typeface="PMingLiU" panose="02020500000000000000" pitchFamily="18" charset="-120"/>
                <a:cs typeface="Calibri" panose="020F0502020204030204" pitchFamily="34" charset="0"/>
              </a:rPr>
              <a:t>Yes: The cross-sectional design captures a snapshot of healthcare utilization (e.g., 80.6% accessed GPs, 40% used SHCs, 1.9% accessed mental health services,  Table 3). Descriptive statistics and regression analyses (Table 4) identify patterns by gender, duration of stay, and chronic disease status, effectively answering the "what" of utilization.</a:t>
            </a:r>
            <a:endParaRPr lang="zh-TW" altLang="zh-TW" sz="2800" kern="100" dirty="0">
              <a:effectLst/>
              <a:latin typeface="New Roman times"/>
              <a:ea typeface="PMingLiU" panose="02020500000000000000" pitchFamily="18" charset="-12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en-US" altLang="zh-TW" sz="2800" b="1" kern="100" dirty="0">
                <a:effectLst/>
                <a:highlight>
                  <a:srgbClr val="FFFF00"/>
                </a:highlight>
                <a:latin typeface="New Roman times"/>
                <a:ea typeface="PMingLiU" panose="02020500000000000000" pitchFamily="18" charset="-120"/>
                <a:cs typeface="Calibri" panose="020F0502020204030204" pitchFamily="34" charset="0"/>
              </a:rPr>
              <a:t>Identifying Barriers</a:t>
            </a:r>
            <a:endParaRPr lang="zh-TW" altLang="zh-TW" sz="2800" kern="100" dirty="0">
              <a:effectLst/>
              <a:latin typeface="New Roman times"/>
              <a:ea typeface="PMingLiU" panose="02020500000000000000" pitchFamily="18" charset="-120"/>
              <a:cs typeface="Times New Roman" panose="02020603050405020304" pitchFamily="18" charset="0"/>
            </a:endParaRPr>
          </a:p>
          <a:p>
            <a:pPr>
              <a:lnSpc>
                <a:spcPct val="115000"/>
              </a:lnSpc>
              <a:spcAft>
                <a:spcPts val="800"/>
              </a:spcAft>
            </a:pPr>
            <a:r>
              <a:rPr lang="en-IN" altLang="zh-TW" sz="2800" kern="100" dirty="0">
                <a:effectLst/>
                <a:latin typeface="New Roman times"/>
                <a:ea typeface="PMingLiU" panose="02020500000000000000" pitchFamily="18" charset="-120"/>
                <a:cs typeface="Calibri" panose="020F0502020204030204" pitchFamily="34" charset="0"/>
              </a:rPr>
              <a:t>Yes: The design identifies key barriers—lack of awareness (29.9% inquired about insurance), language barriers (12.5% communication issues), and stigma (22.6% feared mental health help, Tables 3 and 4). Logistic regression (e.g., OR = 2.37 for ease of communication with SHC access) quantifies their impact.</a:t>
            </a:r>
            <a:endParaRPr lang="zh-TW" altLang="zh-TW" sz="2800" kern="100" dirty="0">
              <a:effectLst/>
              <a:latin typeface="New Roman times"/>
              <a:ea typeface="PMingLiU" panose="02020500000000000000" pitchFamily="18" charset="-120"/>
              <a:cs typeface="Times New Roman" panose="02020603050405020304" pitchFamily="18" charset="0"/>
            </a:endParaRPr>
          </a:p>
          <a:p>
            <a:endParaRPr lang="zh-TW" altLang="en-US" dirty="0"/>
          </a:p>
        </p:txBody>
      </p:sp>
      <p:sp>
        <p:nvSpPr>
          <p:cNvPr id="4" name="Slide Number Placeholder 3">
            <a:extLst>
              <a:ext uri="{FF2B5EF4-FFF2-40B4-BE49-F238E27FC236}">
                <a16:creationId xmlns:a16="http://schemas.microsoft.com/office/drawing/2014/main" id="{64070A2F-6712-6CC3-F85F-2FB9CDC0208D}"/>
              </a:ext>
            </a:extLst>
          </p:cNvPr>
          <p:cNvSpPr>
            <a:spLocks noGrp="1"/>
          </p:cNvSpPr>
          <p:nvPr>
            <p:ph type="sldNum" sz="quarter" idx="12"/>
          </p:nvPr>
        </p:nvSpPr>
        <p:spPr/>
        <p:txBody>
          <a:bodyPr/>
          <a:lstStyle/>
          <a:p>
            <a:fld id="{2BDC3F65-F8DD-5C48-AD54-078476770280}" type="slidenum">
              <a:rPr lang="en-TW" smtClean="0"/>
              <a:t>26</a:t>
            </a:fld>
            <a:endParaRPr lang="en-TW"/>
          </a:p>
        </p:txBody>
      </p:sp>
    </p:spTree>
    <p:extLst>
      <p:ext uri="{BB962C8B-B14F-4D97-AF65-F5344CB8AC3E}">
        <p14:creationId xmlns:p14="http://schemas.microsoft.com/office/powerpoint/2010/main" val="317274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3E8A-01B4-CFD4-2F98-5D639ACCBEA9}"/>
              </a:ext>
            </a:extLst>
          </p:cNvPr>
          <p:cNvSpPr>
            <a:spLocks noGrp="1"/>
          </p:cNvSpPr>
          <p:nvPr>
            <p:ph type="title"/>
          </p:nvPr>
        </p:nvSpPr>
        <p:spPr/>
        <p:txBody>
          <a:bodyPr/>
          <a:lstStyle/>
          <a:p>
            <a:r>
              <a:rPr lang="en-US" altLang="zh-TW" dirty="0"/>
              <a:t>Comment 2</a:t>
            </a:r>
            <a:endParaRPr lang="zh-TW" altLang="en-US" dirty="0"/>
          </a:p>
        </p:txBody>
      </p:sp>
      <p:sp>
        <p:nvSpPr>
          <p:cNvPr id="3" name="Content Placeholder 2">
            <a:extLst>
              <a:ext uri="{FF2B5EF4-FFF2-40B4-BE49-F238E27FC236}">
                <a16:creationId xmlns:a16="http://schemas.microsoft.com/office/drawing/2014/main" id="{495BF47A-58F8-B53C-461F-F52074C3ECFB}"/>
              </a:ext>
            </a:extLst>
          </p:cNvPr>
          <p:cNvSpPr>
            <a:spLocks noGrp="1"/>
          </p:cNvSpPr>
          <p:nvPr>
            <p:ph idx="1"/>
          </p:nvPr>
        </p:nvSpPr>
        <p:spPr/>
        <p:txBody>
          <a:bodyPr>
            <a:normAutofit fontScale="92500" lnSpcReduction="10000"/>
          </a:bodyPr>
          <a:lstStyle/>
          <a:p>
            <a:r>
              <a:rPr lang="en-IN" altLang="zh-TW" b="1" dirty="0">
                <a:effectLst/>
                <a:latin typeface="New Roman times"/>
              </a:rPr>
              <a:t>Qualitative Methods (e.g., Interviews and Focus Groups)</a:t>
            </a:r>
          </a:p>
          <a:p>
            <a:pPr marL="0" indent="0">
              <a:buNone/>
            </a:pPr>
            <a:r>
              <a:rPr lang="en-IN" altLang="zh-TW" dirty="0">
                <a:effectLst/>
                <a:latin typeface="New Roman times"/>
              </a:rPr>
              <a:t>   Qualitative methods allow for in-depth exploration of personal experiences, beliefs, and cultural factors driving behaviours. For instance, semi-structured interviews with international students could reveal why they hesitate to seek care (52% hesitated, Table 3) or fear mental health stigma (22.6% reported fear).</a:t>
            </a:r>
          </a:p>
          <a:p>
            <a:r>
              <a:rPr lang="en-IN" altLang="zh-TW" b="1" dirty="0">
                <a:effectLst/>
                <a:latin typeface="New Roman times"/>
              </a:rPr>
              <a:t>Andersen’s Behavioural Model of Health Services Use:</a:t>
            </a:r>
          </a:p>
          <a:p>
            <a:pPr marL="0" indent="0">
              <a:buNone/>
            </a:pPr>
            <a:r>
              <a:rPr lang="en-IN" altLang="zh-TW" dirty="0">
                <a:effectLst/>
                <a:latin typeface="New Roman times"/>
              </a:rPr>
              <a:t>This model categorizes factors influencing healthcare use into predisposing (e.g., demographics), enabling (e.g., access to insurance), and need factors (e.g., chronic disease). It can help dissect why students with chronic diseases have higher hospital admissions (OR = 8.28, Table 4) or why females access more services.</a:t>
            </a:r>
          </a:p>
          <a:p>
            <a:pPr marL="0" indent="0">
              <a:buNone/>
            </a:pPr>
            <a:endParaRPr lang="zh-TW" altLang="en-US" dirty="0">
              <a:latin typeface="New Roman times"/>
            </a:endParaRPr>
          </a:p>
        </p:txBody>
      </p:sp>
      <p:sp>
        <p:nvSpPr>
          <p:cNvPr id="4" name="Slide Number Placeholder 3">
            <a:extLst>
              <a:ext uri="{FF2B5EF4-FFF2-40B4-BE49-F238E27FC236}">
                <a16:creationId xmlns:a16="http://schemas.microsoft.com/office/drawing/2014/main" id="{F6F075E1-772F-F967-F695-A5E47A6C02EE}"/>
              </a:ext>
            </a:extLst>
          </p:cNvPr>
          <p:cNvSpPr>
            <a:spLocks noGrp="1"/>
          </p:cNvSpPr>
          <p:nvPr>
            <p:ph type="sldNum" sz="quarter" idx="12"/>
          </p:nvPr>
        </p:nvSpPr>
        <p:spPr/>
        <p:txBody>
          <a:bodyPr/>
          <a:lstStyle/>
          <a:p>
            <a:fld id="{2BDC3F65-F8DD-5C48-AD54-078476770280}" type="slidenum">
              <a:rPr lang="en-TW" smtClean="0"/>
              <a:t>27</a:t>
            </a:fld>
            <a:endParaRPr lang="en-TW"/>
          </a:p>
        </p:txBody>
      </p:sp>
    </p:spTree>
    <p:extLst>
      <p:ext uri="{BB962C8B-B14F-4D97-AF65-F5344CB8AC3E}">
        <p14:creationId xmlns:p14="http://schemas.microsoft.com/office/powerpoint/2010/main" val="30985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EA4F-A11F-E6D5-21C3-28839386C71A}"/>
              </a:ext>
            </a:extLst>
          </p:cNvPr>
          <p:cNvSpPr>
            <a:spLocks noGrp="1"/>
          </p:cNvSpPr>
          <p:nvPr>
            <p:ph type="title"/>
          </p:nvPr>
        </p:nvSpPr>
        <p:spPr>
          <a:xfrm>
            <a:off x="626166" y="2883038"/>
            <a:ext cx="10515600" cy="1325563"/>
          </a:xfrm>
        </p:spPr>
        <p:txBody>
          <a:bodyPr>
            <a:normAutofit/>
          </a:bodyPr>
          <a:lstStyle/>
          <a:p>
            <a:pPr algn="ctr"/>
            <a:r>
              <a:rPr lang="en-US" altLang="zh-TW" sz="5000" b="1" dirty="0"/>
              <a:t>Thank you</a:t>
            </a:r>
            <a:endParaRPr lang="zh-TW" altLang="en-US" sz="5000" b="1" dirty="0"/>
          </a:p>
        </p:txBody>
      </p:sp>
      <p:sp>
        <p:nvSpPr>
          <p:cNvPr id="3" name="Slide Number Placeholder 2">
            <a:extLst>
              <a:ext uri="{FF2B5EF4-FFF2-40B4-BE49-F238E27FC236}">
                <a16:creationId xmlns:a16="http://schemas.microsoft.com/office/drawing/2014/main" id="{57D2E60C-4EDE-7699-39D1-CAC8D29F760B}"/>
              </a:ext>
            </a:extLst>
          </p:cNvPr>
          <p:cNvSpPr>
            <a:spLocks noGrp="1"/>
          </p:cNvSpPr>
          <p:nvPr>
            <p:ph type="sldNum" sz="quarter" idx="12"/>
          </p:nvPr>
        </p:nvSpPr>
        <p:spPr/>
        <p:txBody>
          <a:bodyPr/>
          <a:lstStyle/>
          <a:p>
            <a:fld id="{2BDC3F65-F8DD-5C48-AD54-078476770280}" type="slidenum">
              <a:rPr lang="en-TW" smtClean="0"/>
              <a:t>28</a:t>
            </a:fld>
            <a:endParaRPr lang="en-TW"/>
          </a:p>
        </p:txBody>
      </p:sp>
    </p:spTree>
    <p:extLst>
      <p:ext uri="{BB962C8B-B14F-4D97-AF65-F5344CB8AC3E}">
        <p14:creationId xmlns:p14="http://schemas.microsoft.com/office/powerpoint/2010/main" val="51648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FA5A-DEB5-9309-FD58-6845FFB85709}"/>
              </a:ext>
            </a:extLst>
          </p:cNvPr>
          <p:cNvSpPr>
            <a:spLocks noGrp="1"/>
          </p:cNvSpPr>
          <p:nvPr>
            <p:ph type="title"/>
          </p:nvPr>
        </p:nvSpPr>
        <p:spPr/>
        <p:txBody>
          <a:bodyPr/>
          <a:lstStyle/>
          <a:p>
            <a:r>
              <a:rPr lang="en-US" altLang="zh-TW" dirty="0"/>
              <a:t>Alternative method</a:t>
            </a:r>
            <a:endParaRPr lang="zh-TW" altLang="en-US" dirty="0"/>
          </a:p>
        </p:txBody>
      </p:sp>
      <p:sp>
        <p:nvSpPr>
          <p:cNvPr id="3" name="Content Placeholder 2">
            <a:extLst>
              <a:ext uri="{FF2B5EF4-FFF2-40B4-BE49-F238E27FC236}">
                <a16:creationId xmlns:a16="http://schemas.microsoft.com/office/drawing/2014/main" id="{47F8519A-E691-7020-FAA0-7B4FA7F55FA4}"/>
              </a:ext>
            </a:extLst>
          </p:cNvPr>
          <p:cNvSpPr>
            <a:spLocks noGrp="1"/>
          </p:cNvSpPr>
          <p:nvPr>
            <p:ph idx="1"/>
          </p:nvPr>
        </p:nvSpPr>
        <p:spPr/>
        <p:txBody>
          <a:bodyPr>
            <a:normAutofit lnSpcReduction="10000"/>
          </a:bodyPr>
          <a:lstStyle/>
          <a:p>
            <a:pPr>
              <a:buFont typeface="Arial" panose="020B0604020202020204" pitchFamily="34" charset="0"/>
              <a:buChar char="•"/>
            </a:pPr>
            <a:r>
              <a:rPr lang="en-IN" altLang="zh-TW" b="1" dirty="0"/>
              <a:t>Qualitative Methods (e.g., Interviews and Focus Groups)</a:t>
            </a:r>
            <a:r>
              <a:rPr lang="en-IN" altLang="zh-TW" dirty="0"/>
              <a:t>: </a:t>
            </a:r>
            <a:r>
              <a:rPr lang="en-IN" altLang="zh-TW" b="1" dirty="0"/>
              <a:t>Why It Works</a:t>
            </a:r>
            <a:r>
              <a:rPr lang="en-IN" altLang="zh-TW" dirty="0"/>
              <a:t>: Qualitative methods allow for in-depth exploration of personal experiences, beliefs, and cultural factors driving behaviours. For instance, semi-structured interviews with international students could reveal why they hesitate to seek care (52% hesitated, per Table 3) or fear mental health stigma (22.6% reported fear, per the study).</a:t>
            </a:r>
          </a:p>
          <a:p>
            <a:pPr>
              <a:buFont typeface="Arial" panose="020B0604020202020204" pitchFamily="34" charset="0"/>
              <a:buChar char="•"/>
            </a:pPr>
            <a:r>
              <a:rPr lang="en-IN" altLang="zh-TW" b="1" dirty="0"/>
              <a:t>Reference</a:t>
            </a:r>
            <a:r>
              <a:rPr lang="en-IN" altLang="zh-TW" dirty="0"/>
              <a:t>: Creswell, J. W., &amp; </a:t>
            </a:r>
            <a:r>
              <a:rPr lang="en-IN" altLang="zh-TW" dirty="0" err="1"/>
              <a:t>Poth</a:t>
            </a:r>
            <a:r>
              <a:rPr lang="en-IN" altLang="zh-TW" dirty="0"/>
              <a:t>, C. N. (2018). </a:t>
            </a:r>
            <a:r>
              <a:rPr lang="en-IN" altLang="zh-TW" i="1" dirty="0"/>
              <a:t>Qualitative Inquiry and Research Design: Choosing Among Five Approaches</a:t>
            </a:r>
            <a:r>
              <a:rPr lang="en-IN" altLang="zh-TW" dirty="0"/>
              <a:t>. Sage Publications. This book highlights how qualitative methods like interviews can provide rich, contextual data to complement quantitative findings.</a:t>
            </a:r>
          </a:p>
          <a:p>
            <a:endParaRPr lang="zh-TW" altLang="en-US" dirty="0"/>
          </a:p>
        </p:txBody>
      </p:sp>
      <p:sp>
        <p:nvSpPr>
          <p:cNvPr id="4" name="Slide Number Placeholder 3">
            <a:extLst>
              <a:ext uri="{FF2B5EF4-FFF2-40B4-BE49-F238E27FC236}">
                <a16:creationId xmlns:a16="http://schemas.microsoft.com/office/drawing/2014/main" id="{6A259E0B-AA4C-4D0B-E26B-E661685986A5}"/>
              </a:ext>
            </a:extLst>
          </p:cNvPr>
          <p:cNvSpPr>
            <a:spLocks noGrp="1"/>
          </p:cNvSpPr>
          <p:nvPr>
            <p:ph type="sldNum" sz="quarter" idx="12"/>
          </p:nvPr>
        </p:nvSpPr>
        <p:spPr/>
        <p:txBody>
          <a:bodyPr/>
          <a:lstStyle/>
          <a:p>
            <a:fld id="{2BDC3F65-F8DD-5C48-AD54-078476770280}" type="slidenum">
              <a:rPr lang="en-TW" smtClean="0"/>
              <a:t>29</a:t>
            </a:fld>
            <a:endParaRPr lang="en-TW"/>
          </a:p>
        </p:txBody>
      </p:sp>
    </p:spTree>
    <p:extLst>
      <p:ext uri="{BB962C8B-B14F-4D97-AF65-F5344CB8AC3E}">
        <p14:creationId xmlns:p14="http://schemas.microsoft.com/office/powerpoint/2010/main" val="1123494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35C4F-112B-F502-EB4A-9F9C2B687420}"/>
              </a:ext>
            </a:extLst>
          </p:cNvPr>
          <p:cNvSpPr>
            <a:spLocks noGrp="1"/>
          </p:cNvSpPr>
          <p:nvPr>
            <p:ph type="title"/>
          </p:nvPr>
        </p:nvSpPr>
        <p:spPr>
          <a:xfrm>
            <a:off x="630936" y="640080"/>
            <a:ext cx="4818888" cy="1481328"/>
          </a:xfrm>
        </p:spPr>
        <p:txBody>
          <a:bodyPr anchor="b">
            <a:normAutofit/>
          </a:bodyPr>
          <a:lstStyle/>
          <a:p>
            <a:r>
              <a:rPr lang="en-US" altLang="zh-TW" sz="5400"/>
              <a:t>Introduction</a:t>
            </a:r>
            <a:endParaRPr lang="zh-TW" altLang="en-US" sz="5400"/>
          </a:p>
        </p:txBody>
      </p:sp>
      <p:sp>
        <p:nvSpPr>
          <p:cNvPr id="103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8A5735-5880-F91B-8417-25EB28CA0E43}"/>
              </a:ext>
            </a:extLst>
          </p:cNvPr>
          <p:cNvSpPr>
            <a:spLocks noGrp="1"/>
          </p:cNvSpPr>
          <p:nvPr>
            <p:ph idx="1"/>
          </p:nvPr>
        </p:nvSpPr>
        <p:spPr>
          <a:xfrm>
            <a:off x="630936" y="2372868"/>
            <a:ext cx="5458968" cy="3835908"/>
          </a:xfrm>
        </p:spPr>
        <p:txBody>
          <a:bodyPr anchor="t">
            <a:normAutofit/>
          </a:bodyPr>
          <a:lstStyle/>
          <a:p>
            <a:r>
              <a:rPr lang="en-IN" altLang="zh-TW" sz="2400" dirty="0"/>
              <a:t>International students face challenges while adapting to a new country, which affect their physical and psychological health and wellbeing. (Mesidor et.al 2016)</a:t>
            </a:r>
          </a:p>
          <a:p>
            <a:r>
              <a:rPr lang="en-IN" altLang="zh-TW" sz="2400" dirty="0">
                <a:effectLst/>
              </a:rPr>
              <a:t>International students in Turkey, a growing population of over 185,000 in 2020, face unique challenges in accessing healthcare. </a:t>
            </a:r>
          </a:p>
          <a:p>
            <a:pPr marL="0" indent="0">
              <a:buNone/>
            </a:pPr>
            <a:endParaRPr lang="zh-TW" altLang="en-US" sz="2200" dirty="0"/>
          </a:p>
        </p:txBody>
      </p:sp>
      <p:pic>
        <p:nvPicPr>
          <p:cNvPr id="1026" name="Picture 2" descr="International students adjust to a new life in the U.S. - The Washburn  Review">
            <a:extLst>
              <a:ext uri="{FF2B5EF4-FFF2-40B4-BE49-F238E27FC236}">
                <a16:creationId xmlns:a16="http://schemas.microsoft.com/office/drawing/2014/main" id="{655463C7-7A57-CA41-7743-A5758D8717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3032" y="1380744"/>
            <a:ext cx="5458968" cy="36438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75ECFA-1381-1576-FD63-BC2B198FEF10}"/>
              </a:ext>
            </a:extLst>
          </p:cNvPr>
          <p:cNvSpPr>
            <a:spLocks noGrp="1"/>
          </p:cNvSpPr>
          <p:nvPr>
            <p:ph type="sldNum" sz="quarter" idx="12"/>
          </p:nvPr>
        </p:nvSpPr>
        <p:spPr/>
        <p:txBody>
          <a:bodyPr/>
          <a:lstStyle/>
          <a:p>
            <a:fld id="{2BDC3F65-F8DD-5C48-AD54-078476770280}" type="slidenum">
              <a:rPr lang="en-TW" smtClean="0"/>
              <a:t>3</a:t>
            </a:fld>
            <a:endParaRPr lang="en-TW"/>
          </a:p>
        </p:txBody>
      </p:sp>
    </p:spTree>
    <p:extLst>
      <p:ext uri="{BB962C8B-B14F-4D97-AF65-F5344CB8AC3E}">
        <p14:creationId xmlns:p14="http://schemas.microsoft.com/office/powerpoint/2010/main" val="3257063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A8A3-3D4B-077F-4106-B76AB6EB97D3}"/>
              </a:ext>
            </a:extLst>
          </p:cNvPr>
          <p:cNvSpPr>
            <a:spLocks noGrp="1"/>
          </p:cNvSpPr>
          <p:nvPr>
            <p:ph type="title"/>
          </p:nvPr>
        </p:nvSpPr>
        <p:spPr/>
        <p:txBody>
          <a:bodyPr/>
          <a:lstStyle/>
          <a:p>
            <a:r>
              <a:rPr lang="en-US" altLang="zh-TW" dirty="0"/>
              <a:t>Alternative model</a:t>
            </a:r>
            <a:endParaRPr lang="zh-TW" altLang="en-US" dirty="0"/>
          </a:p>
        </p:txBody>
      </p:sp>
      <p:sp>
        <p:nvSpPr>
          <p:cNvPr id="4" name="Slide Number Placeholder 3">
            <a:extLst>
              <a:ext uri="{FF2B5EF4-FFF2-40B4-BE49-F238E27FC236}">
                <a16:creationId xmlns:a16="http://schemas.microsoft.com/office/drawing/2014/main" id="{CE2B66F8-FB25-9203-9E53-019FF9618388}"/>
              </a:ext>
            </a:extLst>
          </p:cNvPr>
          <p:cNvSpPr>
            <a:spLocks noGrp="1"/>
          </p:cNvSpPr>
          <p:nvPr>
            <p:ph type="sldNum" sz="quarter" idx="12"/>
          </p:nvPr>
        </p:nvSpPr>
        <p:spPr/>
        <p:txBody>
          <a:bodyPr/>
          <a:lstStyle/>
          <a:p>
            <a:fld id="{2BDC3F65-F8DD-5C48-AD54-078476770280}" type="slidenum">
              <a:rPr lang="en-TW" smtClean="0"/>
              <a:t>30</a:t>
            </a:fld>
            <a:endParaRPr lang="en-TW"/>
          </a:p>
        </p:txBody>
      </p:sp>
      <p:sp>
        <p:nvSpPr>
          <p:cNvPr id="5" name="Rectangle 1">
            <a:extLst>
              <a:ext uri="{FF2B5EF4-FFF2-40B4-BE49-F238E27FC236}">
                <a16:creationId xmlns:a16="http://schemas.microsoft.com/office/drawing/2014/main" id="{CC32838B-8766-0178-F4ED-1C7ECBD1F06E}"/>
              </a:ext>
            </a:extLst>
          </p:cNvPr>
          <p:cNvSpPr>
            <a:spLocks noGrp="1" noChangeArrowheads="1"/>
          </p:cNvSpPr>
          <p:nvPr>
            <p:ph idx="1"/>
          </p:nvPr>
        </p:nvSpPr>
        <p:spPr bwMode="auto">
          <a:xfrm>
            <a:off x="838200" y="1969969"/>
            <a:ext cx="9962322"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400" b="1" i="0" u="none" strike="noStrike" cap="none" normalizeH="0" baseline="0" dirty="0">
                <a:ln>
                  <a:noFill/>
                </a:ln>
                <a:solidFill>
                  <a:schemeClr val="tx1"/>
                </a:solidFill>
                <a:effectLst/>
                <a:latin typeface="Arial" panose="020B0604020202020204" pitchFamily="34" charset="0"/>
              </a:rPr>
              <a:t>Health Belief Model (HBM)</a:t>
            </a:r>
            <a:r>
              <a:rPr kumimoji="0" lang="zh-TW" altLang="zh-TW" sz="24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400" b="1" i="0" u="none" strike="noStrike" cap="none" normalizeH="0" baseline="0" dirty="0">
                <a:ln>
                  <a:noFill/>
                </a:ln>
                <a:solidFill>
                  <a:schemeClr val="tx1"/>
                </a:solidFill>
                <a:effectLst/>
                <a:latin typeface="Arial" panose="020B0604020202020204" pitchFamily="34" charset="0"/>
              </a:rPr>
              <a:t>Why It Works</a:t>
            </a:r>
            <a:r>
              <a:rPr kumimoji="0" lang="zh-TW" altLang="zh-TW" sz="2400" b="0" i="0" u="none" strike="noStrike" cap="none" normalizeH="0" baseline="0" dirty="0">
                <a:ln>
                  <a:noFill/>
                </a:ln>
                <a:solidFill>
                  <a:schemeClr val="tx1"/>
                </a:solidFill>
                <a:effectLst/>
                <a:latin typeface="Arial" panose="020B0604020202020204" pitchFamily="34" charset="0"/>
              </a:rPr>
              <a:t>: The HBM explains health behaviors based on perceptions, such as perceived barriers, benefits, and susceptibility. It can help understand why students hesitate to seek care or avoid mental health services due to stigma. </a:t>
            </a:r>
            <a:endParaRPr kumimoji="0" lang="en-US" altLang="zh-TW"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zh-TW" altLang="zh-TW"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2400" b="1" i="0" u="none" strike="noStrike" cap="none" normalizeH="0" baseline="0" dirty="0">
                <a:ln>
                  <a:noFill/>
                </a:ln>
                <a:solidFill>
                  <a:schemeClr val="tx1"/>
                </a:solidFill>
                <a:effectLst/>
                <a:latin typeface="Arial" panose="020B0604020202020204" pitchFamily="34" charset="0"/>
              </a:rPr>
              <a:t>Reference</a:t>
            </a:r>
            <a:r>
              <a:rPr kumimoji="0" lang="zh-TW" altLang="zh-TW" sz="2400" b="0" i="0" u="none" strike="noStrike" cap="none" normalizeH="0" baseline="0" dirty="0">
                <a:ln>
                  <a:noFill/>
                </a:ln>
                <a:solidFill>
                  <a:schemeClr val="tx1"/>
                </a:solidFill>
                <a:effectLst/>
                <a:latin typeface="Arial" panose="020B0604020202020204" pitchFamily="34" charset="0"/>
              </a:rPr>
              <a:t>: Rosenstock, I. M. (1974). The Health Belief Model and preventive health behavior. </a:t>
            </a:r>
            <a:r>
              <a:rPr kumimoji="0" lang="zh-TW" altLang="zh-TW" sz="2400" b="0" i="1" u="none" strike="noStrike" cap="none" normalizeH="0" baseline="0" dirty="0">
                <a:ln>
                  <a:noFill/>
                </a:ln>
                <a:solidFill>
                  <a:schemeClr val="tx1"/>
                </a:solidFill>
                <a:effectLst/>
                <a:latin typeface="Arial" panose="020B0604020202020204" pitchFamily="34" charset="0"/>
              </a:rPr>
              <a:t>Health Education Monographs</a:t>
            </a:r>
            <a:r>
              <a:rPr kumimoji="0" lang="zh-TW" altLang="zh-TW" sz="2400" b="0" i="0" u="none" strike="noStrike" cap="none" normalizeH="0" baseline="0" dirty="0">
                <a:ln>
                  <a:noFill/>
                </a:ln>
                <a:solidFill>
                  <a:schemeClr val="tx1"/>
                </a:solidFill>
                <a:effectLst/>
                <a:latin typeface="Arial" panose="020B0604020202020204" pitchFamily="34" charset="0"/>
              </a:rPr>
              <a:t>, 2(4), 354–386. This foundational paper outlines how HBM can predict health-seeking behaviors based on individual perceptions.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8488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3848-6B7B-89B9-9004-CB8708290B10}"/>
              </a:ext>
            </a:extLst>
          </p:cNvPr>
          <p:cNvSpPr>
            <a:spLocks noGrp="1"/>
          </p:cNvSpPr>
          <p:nvPr>
            <p:ph type="title"/>
          </p:nvPr>
        </p:nvSpPr>
        <p:spPr>
          <a:xfrm>
            <a:off x="876693" y="741391"/>
            <a:ext cx="4597747" cy="1616203"/>
          </a:xfrm>
        </p:spPr>
        <p:txBody>
          <a:bodyPr anchor="b">
            <a:normAutofit/>
          </a:bodyPr>
          <a:lstStyle/>
          <a:p>
            <a:r>
              <a:rPr lang="en-IN" altLang="zh-TW" sz="2400" b="1" i="0" dirty="0">
                <a:effectLst/>
                <a:latin typeface="Open Sans" panose="020B0606030504020204" pitchFamily="34" charset="0"/>
              </a:rPr>
              <a:t>A Global Overview</a:t>
            </a:r>
            <a:endParaRPr lang="zh-TW" altLang="en-US" sz="2400" dirty="0"/>
          </a:p>
        </p:txBody>
      </p:sp>
      <p:sp>
        <p:nvSpPr>
          <p:cNvPr id="3" name="Content Placeholder 2">
            <a:extLst>
              <a:ext uri="{FF2B5EF4-FFF2-40B4-BE49-F238E27FC236}">
                <a16:creationId xmlns:a16="http://schemas.microsoft.com/office/drawing/2014/main" id="{F6BF461E-0CE8-DBCD-2A67-E56101E9BA18}"/>
              </a:ext>
            </a:extLst>
          </p:cNvPr>
          <p:cNvSpPr>
            <a:spLocks noGrp="1"/>
          </p:cNvSpPr>
          <p:nvPr>
            <p:ph idx="1"/>
          </p:nvPr>
        </p:nvSpPr>
        <p:spPr>
          <a:xfrm>
            <a:off x="876693" y="2533476"/>
            <a:ext cx="4597746" cy="3447832"/>
          </a:xfrm>
        </p:spPr>
        <p:txBody>
          <a:bodyPr anchor="t">
            <a:normAutofit/>
          </a:bodyPr>
          <a:lstStyle/>
          <a:p>
            <a:r>
              <a:rPr lang="en-IN" altLang="zh-TW" sz="1900" b="0" i="0">
                <a:effectLst/>
                <a:latin typeface="Open Sans" panose="020B0606030504020204" pitchFamily="34" charset="0"/>
              </a:rPr>
              <a:t>According to </a:t>
            </a:r>
            <a:r>
              <a:rPr lang="en-IN" altLang="zh-TW" sz="1900">
                <a:latin typeface="Open Sans" panose="020B0606030504020204" pitchFamily="34" charset="0"/>
              </a:rPr>
              <a:t>World Migration Report, t</a:t>
            </a:r>
            <a:r>
              <a:rPr lang="en-IN" altLang="zh-TW" sz="1900" b="0" i="0">
                <a:effectLst/>
                <a:latin typeface="Open Sans" panose="020B0606030504020204" pitchFamily="34" charset="0"/>
              </a:rPr>
              <a:t>he number of internationally mobile students globally has significantly increased over the last two decades.</a:t>
            </a:r>
          </a:p>
          <a:p>
            <a:r>
              <a:rPr lang="en-IN" altLang="zh-TW" sz="1900" b="0" i="0">
                <a:effectLst/>
                <a:latin typeface="Open Sans" panose="020B0606030504020204" pitchFamily="34" charset="0"/>
              </a:rPr>
              <a:t> In 2001, this number was at just over 2.2 million.</a:t>
            </a:r>
            <a:endParaRPr lang="en-IN" altLang="zh-TW" sz="1900">
              <a:latin typeface="Open Sans" panose="020B0606030504020204" pitchFamily="34" charset="0"/>
            </a:endParaRPr>
          </a:p>
          <a:p>
            <a:r>
              <a:rPr lang="en-IN" altLang="zh-TW" sz="1900" b="0" i="0">
                <a:effectLst/>
                <a:latin typeface="Open Sans" panose="020B0606030504020204" pitchFamily="34" charset="0"/>
              </a:rPr>
              <a:t>Between 2020 and 2021 – at the height of the pandemic – the number of internationally mobile students increased slightly (from 6.38 million to 6.39 million), defying expectations.</a:t>
            </a:r>
            <a:endParaRPr lang="zh-TW" altLang="en-US" sz="1900"/>
          </a:p>
        </p:txBody>
      </p:sp>
      <p:grpSp>
        <p:nvGrpSpPr>
          <p:cNvPr id="10" name="Group 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863C642C-D3DD-C12F-2AE4-6A3CD2D67F4F}"/>
              </a:ext>
            </a:extLst>
          </p:cNvPr>
          <p:cNvPicPr>
            <a:picLocks noChangeAspect="1"/>
          </p:cNvPicPr>
          <p:nvPr/>
        </p:nvPicPr>
        <p:blipFill>
          <a:blip r:embed="rId2"/>
          <a:stretch>
            <a:fillRect/>
          </a:stretch>
        </p:blipFill>
        <p:spPr>
          <a:xfrm>
            <a:off x="5474439" y="1213659"/>
            <a:ext cx="6717561" cy="4767650"/>
          </a:xfrm>
          <a:prstGeom prst="rect">
            <a:avLst/>
          </a:prstGeom>
        </p:spPr>
      </p:pic>
      <p:sp>
        <p:nvSpPr>
          <p:cNvPr id="9" name="TextBox 8">
            <a:extLst>
              <a:ext uri="{FF2B5EF4-FFF2-40B4-BE49-F238E27FC236}">
                <a16:creationId xmlns:a16="http://schemas.microsoft.com/office/drawing/2014/main" id="{BFBE7DCD-9141-1524-2FE6-153706EB703E}"/>
              </a:ext>
            </a:extLst>
          </p:cNvPr>
          <p:cNvSpPr txBox="1"/>
          <p:nvPr/>
        </p:nvSpPr>
        <p:spPr>
          <a:xfrm>
            <a:off x="876692" y="876691"/>
            <a:ext cx="6102350" cy="584775"/>
          </a:xfrm>
          <a:prstGeom prst="rect">
            <a:avLst/>
          </a:prstGeom>
          <a:noFill/>
        </p:spPr>
        <p:txBody>
          <a:bodyPr wrap="square">
            <a:spAutoFit/>
          </a:bodyPr>
          <a:lstStyle/>
          <a:p>
            <a:r>
              <a:rPr lang="en-US" altLang="zh-TW" sz="3200" b="1" i="0" dirty="0">
                <a:solidFill>
                  <a:srgbClr val="000000"/>
                </a:solidFill>
                <a:effectLst/>
                <a:latin typeface=".SFUI-Heavy"/>
              </a:rPr>
              <a:t>Background Data</a:t>
            </a:r>
            <a:endParaRPr lang="zh-TW" altLang="en-US" sz="3200" dirty="0"/>
          </a:p>
        </p:txBody>
      </p:sp>
      <p:sp>
        <p:nvSpPr>
          <p:cNvPr id="4" name="Slide Number Placeholder 3">
            <a:extLst>
              <a:ext uri="{FF2B5EF4-FFF2-40B4-BE49-F238E27FC236}">
                <a16:creationId xmlns:a16="http://schemas.microsoft.com/office/drawing/2014/main" id="{5DFD4F6C-9E42-0092-48DC-6ABFF881BD40}"/>
              </a:ext>
            </a:extLst>
          </p:cNvPr>
          <p:cNvSpPr>
            <a:spLocks noGrp="1"/>
          </p:cNvSpPr>
          <p:nvPr>
            <p:ph type="sldNum" sz="quarter" idx="12"/>
          </p:nvPr>
        </p:nvSpPr>
        <p:spPr/>
        <p:txBody>
          <a:bodyPr/>
          <a:lstStyle/>
          <a:p>
            <a:fld id="{2BDC3F65-F8DD-5C48-AD54-078476770280}" type="slidenum">
              <a:rPr lang="en-TW" smtClean="0"/>
              <a:t>31</a:t>
            </a:fld>
            <a:endParaRPr lang="en-TW"/>
          </a:p>
        </p:txBody>
      </p:sp>
    </p:spTree>
    <p:extLst>
      <p:ext uri="{BB962C8B-B14F-4D97-AF65-F5344CB8AC3E}">
        <p14:creationId xmlns:p14="http://schemas.microsoft.com/office/powerpoint/2010/main" val="1880929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4496-4897-719A-811C-688AF53AA3AA}"/>
              </a:ext>
            </a:extLst>
          </p:cNvPr>
          <p:cNvSpPr>
            <a:spLocks noGrp="1"/>
          </p:cNvSpPr>
          <p:nvPr>
            <p:ph type="title"/>
          </p:nvPr>
        </p:nvSpPr>
        <p:spPr/>
        <p:txBody>
          <a:bodyPr/>
          <a:lstStyle/>
          <a:p>
            <a:br>
              <a:rPr lang="en-US" dirty="0">
                <a:solidFill>
                  <a:srgbClr val="000000"/>
                </a:solidFill>
                <a:effectLst/>
                <a:latin typeface=".SF UI"/>
              </a:rPr>
            </a:br>
            <a:endParaRPr lang="en-TW" dirty="0"/>
          </a:p>
        </p:txBody>
      </p:sp>
      <p:sp>
        <p:nvSpPr>
          <p:cNvPr id="3" name="Content Placeholder 2">
            <a:extLst>
              <a:ext uri="{FF2B5EF4-FFF2-40B4-BE49-F238E27FC236}">
                <a16:creationId xmlns:a16="http://schemas.microsoft.com/office/drawing/2014/main" id="{EED7D562-5D7E-AD30-F676-014A9DA1ADDF}"/>
              </a:ext>
            </a:extLst>
          </p:cNvPr>
          <p:cNvSpPr>
            <a:spLocks noGrp="1"/>
          </p:cNvSpPr>
          <p:nvPr>
            <p:ph idx="1"/>
          </p:nvPr>
        </p:nvSpPr>
        <p:spPr>
          <a:xfrm>
            <a:off x="592637" y="1408006"/>
            <a:ext cx="4455563" cy="3857939"/>
          </a:xfrm>
        </p:spPr>
        <p:txBody>
          <a:bodyPr>
            <a:normAutofit lnSpcReduction="10000"/>
          </a:bodyPr>
          <a:lstStyle/>
          <a:p>
            <a:r>
              <a:rPr lang="en-US" b="0" i="0" dirty="0">
                <a:solidFill>
                  <a:srgbClr val="131413"/>
                </a:solidFill>
                <a:effectLst/>
                <a:latin typeface="Helvetica" pitchFamily="2" charset="0"/>
              </a:rPr>
              <a:t>In 2020, the number of international students in Turkey amounted to 185,000, and during the period from 2017 to 2020, the average</a:t>
            </a:r>
            <a:r>
              <a:rPr lang="en-US" dirty="0">
                <a:solidFill>
                  <a:srgbClr val="131413"/>
                </a:solidFill>
                <a:latin typeface="Helvetica" pitchFamily="2" charset="0"/>
              </a:rPr>
              <a:t> </a:t>
            </a:r>
            <a:r>
              <a:rPr lang="en-US" b="0" i="0" dirty="0">
                <a:solidFill>
                  <a:srgbClr val="131413"/>
                </a:solidFill>
                <a:effectLst/>
                <a:latin typeface="Helvetica" pitchFamily="2" charset="0"/>
              </a:rPr>
              <a:t>annual enrollment rate increased up to 15%. (Council of Higher Education, Turkey)</a:t>
            </a:r>
            <a:endParaRPr lang="en-US" dirty="0">
              <a:solidFill>
                <a:srgbClr val="131413"/>
              </a:solidFill>
              <a:effectLst/>
              <a:latin typeface="Helvetica" pitchFamily="2" charset="0"/>
            </a:endParaRPr>
          </a:p>
          <a:p>
            <a:endParaRPr lang="en-US" dirty="0">
              <a:solidFill>
                <a:srgbClr val="000000"/>
              </a:solidFill>
              <a:effectLst/>
              <a:latin typeface=".SF UI"/>
            </a:endParaRPr>
          </a:p>
        </p:txBody>
      </p:sp>
      <p:pic>
        <p:nvPicPr>
          <p:cNvPr id="7" name="Picture 6">
            <a:extLst>
              <a:ext uri="{FF2B5EF4-FFF2-40B4-BE49-F238E27FC236}">
                <a16:creationId xmlns:a16="http://schemas.microsoft.com/office/drawing/2014/main" id="{03FEDEEF-4848-26D3-5F7C-DD76D75D8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300" y="1211738"/>
            <a:ext cx="6305600" cy="4060363"/>
          </a:xfrm>
          <a:prstGeom prst="rect">
            <a:avLst/>
          </a:prstGeom>
        </p:spPr>
      </p:pic>
      <p:pic>
        <p:nvPicPr>
          <p:cNvPr id="8" name="Picture 7">
            <a:extLst>
              <a:ext uri="{FF2B5EF4-FFF2-40B4-BE49-F238E27FC236}">
                <a16:creationId xmlns:a16="http://schemas.microsoft.com/office/drawing/2014/main" id="{388E58AE-40B1-B77E-432A-DDE4B3C46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00" y="5116550"/>
            <a:ext cx="2603500" cy="1143000"/>
          </a:xfrm>
          <a:prstGeom prst="rect">
            <a:avLst/>
          </a:prstGeom>
        </p:spPr>
      </p:pic>
      <p:sp>
        <p:nvSpPr>
          <p:cNvPr id="4" name="Slide Number Placeholder 3">
            <a:extLst>
              <a:ext uri="{FF2B5EF4-FFF2-40B4-BE49-F238E27FC236}">
                <a16:creationId xmlns:a16="http://schemas.microsoft.com/office/drawing/2014/main" id="{5CCBB134-35AB-8443-9867-6FEFB2D9918B}"/>
              </a:ext>
            </a:extLst>
          </p:cNvPr>
          <p:cNvSpPr>
            <a:spLocks noGrp="1"/>
          </p:cNvSpPr>
          <p:nvPr>
            <p:ph type="sldNum" sz="quarter" idx="12"/>
          </p:nvPr>
        </p:nvSpPr>
        <p:spPr/>
        <p:txBody>
          <a:bodyPr/>
          <a:lstStyle/>
          <a:p>
            <a:fld id="{2BDC3F65-F8DD-5C48-AD54-078476770280}" type="slidenum">
              <a:rPr lang="en-TW" smtClean="0"/>
              <a:t>32</a:t>
            </a:fld>
            <a:endParaRPr lang="en-TW"/>
          </a:p>
        </p:txBody>
      </p:sp>
    </p:spTree>
    <p:extLst>
      <p:ext uri="{BB962C8B-B14F-4D97-AF65-F5344CB8AC3E}">
        <p14:creationId xmlns:p14="http://schemas.microsoft.com/office/powerpoint/2010/main" val="936207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64B-26DA-0F4C-0DC9-01A63427BCDA}"/>
              </a:ext>
            </a:extLst>
          </p:cNvPr>
          <p:cNvSpPr>
            <a:spLocks noGrp="1"/>
          </p:cNvSpPr>
          <p:nvPr>
            <p:ph type="title"/>
          </p:nvPr>
        </p:nvSpPr>
        <p:spPr/>
        <p:txBody>
          <a:bodyPr/>
          <a:lstStyle/>
          <a:p>
            <a:r>
              <a:rPr lang="en-US" dirty="0"/>
              <a:t>International students trend in Taiwan</a:t>
            </a:r>
            <a:endParaRPr lang="en-TW" dirty="0"/>
          </a:p>
        </p:txBody>
      </p:sp>
      <p:sp>
        <p:nvSpPr>
          <p:cNvPr id="3" name="Content Placeholder 2">
            <a:extLst>
              <a:ext uri="{FF2B5EF4-FFF2-40B4-BE49-F238E27FC236}">
                <a16:creationId xmlns:a16="http://schemas.microsoft.com/office/drawing/2014/main" id="{F6A55000-2113-76C9-38CB-3CB999353FEB}"/>
              </a:ext>
            </a:extLst>
          </p:cNvPr>
          <p:cNvSpPr>
            <a:spLocks noGrp="1"/>
          </p:cNvSpPr>
          <p:nvPr>
            <p:ph idx="1"/>
          </p:nvPr>
        </p:nvSpPr>
        <p:spPr/>
        <p:txBody>
          <a:bodyPr/>
          <a:lstStyle/>
          <a:p>
            <a:r>
              <a:rPr lang="en-US" sz="2800" dirty="0">
                <a:effectLst/>
                <a:latin typeface="Calibri" panose="020F0502020204030204" pitchFamily="34" charset="0"/>
                <a:ea typeface="PMingLiU" panose="02020500000000000000" pitchFamily="18" charset="-120"/>
                <a:cs typeface="Times New Roman" panose="02020603050405020304" pitchFamily="18" charset="0"/>
              </a:rPr>
              <a:t>As of 2021, over 130,000 foreign students are enrolled in Taiwanese universities, contributing to academic and cultural exchange. </a:t>
            </a:r>
            <a:endParaRPr lang="en-TW" dirty="0"/>
          </a:p>
        </p:txBody>
      </p:sp>
      <p:pic>
        <p:nvPicPr>
          <p:cNvPr id="5" name="Picture 4" descr="A graph with a red line and blue dots&#10;&#10;AI-generated content may be incorrect.">
            <a:extLst>
              <a:ext uri="{FF2B5EF4-FFF2-40B4-BE49-F238E27FC236}">
                <a16:creationId xmlns:a16="http://schemas.microsoft.com/office/drawing/2014/main" id="{81EBACC7-149A-FA57-8E55-E1D67012E50C}"/>
              </a:ext>
            </a:extLst>
          </p:cNvPr>
          <p:cNvPicPr>
            <a:picLocks noChangeAspect="1"/>
          </p:cNvPicPr>
          <p:nvPr/>
        </p:nvPicPr>
        <p:blipFill>
          <a:blip r:embed="rId2"/>
          <a:stretch>
            <a:fillRect/>
          </a:stretch>
        </p:blipFill>
        <p:spPr>
          <a:xfrm>
            <a:off x="6286374" y="2976376"/>
            <a:ext cx="5067426" cy="2643940"/>
          </a:xfrm>
          <a:prstGeom prst="rect">
            <a:avLst/>
          </a:prstGeom>
        </p:spPr>
      </p:pic>
      <p:sp>
        <p:nvSpPr>
          <p:cNvPr id="7" name="TextBox 6">
            <a:extLst>
              <a:ext uri="{FF2B5EF4-FFF2-40B4-BE49-F238E27FC236}">
                <a16:creationId xmlns:a16="http://schemas.microsoft.com/office/drawing/2014/main" id="{53CD1DB8-E07A-6BBB-DCA9-09C3137D9AF2}"/>
              </a:ext>
            </a:extLst>
          </p:cNvPr>
          <p:cNvSpPr txBox="1"/>
          <p:nvPr/>
        </p:nvSpPr>
        <p:spPr>
          <a:xfrm>
            <a:off x="6152585" y="5835791"/>
            <a:ext cx="4158307" cy="392159"/>
          </a:xfrm>
          <a:prstGeom prst="rect">
            <a:avLst/>
          </a:prstGeom>
          <a:noFill/>
        </p:spPr>
        <p:txBody>
          <a:bodyPr wrap="square">
            <a:spAutoFit/>
          </a:bodyPr>
          <a:lstStyle/>
          <a:p>
            <a:pPr marL="228600">
              <a:lnSpc>
                <a:spcPct val="115000"/>
              </a:lnSpc>
              <a:spcAft>
                <a:spcPts val="800"/>
              </a:spcAft>
            </a:pPr>
            <a:r>
              <a:rPr lang="en-US" sz="1800" kern="100" dirty="0">
                <a:effectLst/>
                <a:latin typeface="Calibri" panose="020F0502020204030204" pitchFamily="34" charset="0"/>
                <a:ea typeface="PMingLiU" panose="02020500000000000000" pitchFamily="18" charset="-120"/>
                <a:cs typeface="Times New Roman" panose="02020603050405020304" pitchFamily="18" charset="0"/>
              </a:rPr>
              <a:t>Ministry of Education, Taiwan, 2021).</a:t>
            </a:r>
            <a:endParaRPr lang="en-TW" sz="14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D94C098-6562-029C-5585-BB8EA66D72F7}"/>
              </a:ext>
            </a:extLst>
          </p:cNvPr>
          <p:cNvSpPr>
            <a:spLocks noGrp="1"/>
          </p:cNvSpPr>
          <p:nvPr>
            <p:ph type="sldNum" sz="quarter" idx="12"/>
          </p:nvPr>
        </p:nvSpPr>
        <p:spPr/>
        <p:txBody>
          <a:bodyPr/>
          <a:lstStyle/>
          <a:p>
            <a:fld id="{2BDC3F65-F8DD-5C48-AD54-078476770280}" type="slidenum">
              <a:rPr lang="en-TW" smtClean="0"/>
              <a:t>33</a:t>
            </a:fld>
            <a:endParaRPr lang="en-TW"/>
          </a:p>
        </p:txBody>
      </p:sp>
    </p:spTree>
    <p:extLst>
      <p:ext uri="{BB962C8B-B14F-4D97-AF65-F5344CB8AC3E}">
        <p14:creationId xmlns:p14="http://schemas.microsoft.com/office/powerpoint/2010/main" val="174497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B0F783-F0B7-A498-2391-30DE07DF1B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1945" y="1523841"/>
            <a:ext cx="7334826" cy="4122001"/>
          </a:xfrm>
        </p:spPr>
      </p:pic>
      <p:pic>
        <p:nvPicPr>
          <p:cNvPr id="7" name="Picture 6">
            <a:extLst>
              <a:ext uri="{FF2B5EF4-FFF2-40B4-BE49-F238E27FC236}">
                <a16:creationId xmlns:a16="http://schemas.microsoft.com/office/drawing/2014/main" id="{AE0D5C33-AFE9-5EE3-CDC0-D9B4F74F90AF}"/>
              </a:ext>
            </a:extLst>
          </p:cNvPr>
          <p:cNvPicPr>
            <a:picLocks noChangeAspect="1"/>
          </p:cNvPicPr>
          <p:nvPr/>
        </p:nvPicPr>
        <p:blipFill>
          <a:blip r:embed="rId3"/>
          <a:stretch>
            <a:fillRect/>
          </a:stretch>
        </p:blipFill>
        <p:spPr>
          <a:xfrm>
            <a:off x="5418153" y="826117"/>
            <a:ext cx="3719520" cy="320582"/>
          </a:xfrm>
          <a:prstGeom prst="rect">
            <a:avLst/>
          </a:prstGeom>
        </p:spPr>
      </p:pic>
      <p:pic>
        <p:nvPicPr>
          <p:cNvPr id="8" name="Picture 7">
            <a:extLst>
              <a:ext uri="{FF2B5EF4-FFF2-40B4-BE49-F238E27FC236}">
                <a16:creationId xmlns:a16="http://schemas.microsoft.com/office/drawing/2014/main" id="{A8D6E646-4383-D722-6E0C-718911027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06" y="1481888"/>
            <a:ext cx="4245141" cy="3208309"/>
          </a:xfrm>
          <a:prstGeom prst="rect">
            <a:avLst/>
          </a:prstGeom>
        </p:spPr>
      </p:pic>
      <p:sp>
        <p:nvSpPr>
          <p:cNvPr id="2" name="Slide Number Placeholder 1">
            <a:extLst>
              <a:ext uri="{FF2B5EF4-FFF2-40B4-BE49-F238E27FC236}">
                <a16:creationId xmlns:a16="http://schemas.microsoft.com/office/drawing/2014/main" id="{C8A8E1F3-9D9A-7E45-CFAD-5E0D58A997BC}"/>
              </a:ext>
            </a:extLst>
          </p:cNvPr>
          <p:cNvSpPr>
            <a:spLocks noGrp="1"/>
          </p:cNvSpPr>
          <p:nvPr>
            <p:ph type="sldNum" sz="quarter" idx="12"/>
          </p:nvPr>
        </p:nvSpPr>
        <p:spPr/>
        <p:txBody>
          <a:bodyPr/>
          <a:lstStyle/>
          <a:p>
            <a:fld id="{2BDC3F65-F8DD-5C48-AD54-078476770280}" type="slidenum">
              <a:rPr lang="en-TW" smtClean="0"/>
              <a:t>34</a:t>
            </a:fld>
            <a:endParaRPr lang="en-TW"/>
          </a:p>
        </p:txBody>
      </p:sp>
    </p:spTree>
    <p:extLst>
      <p:ext uri="{BB962C8B-B14F-4D97-AF65-F5344CB8AC3E}">
        <p14:creationId xmlns:p14="http://schemas.microsoft.com/office/powerpoint/2010/main" val="3092358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7" name="Arc 20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59" name="Freeform: Shape 20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A person sitting at a desk with a group of people&#10;&#10;AI-generated content may be incorrect.">
            <a:extLst>
              <a:ext uri="{FF2B5EF4-FFF2-40B4-BE49-F238E27FC236}">
                <a16:creationId xmlns:a16="http://schemas.microsoft.com/office/drawing/2014/main" id="{19C8EE16-3EB9-D4E8-C063-9B03B8A7EA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1E54317-72C0-4A48-E4BC-BAFD58FFE1E2}"/>
              </a:ext>
            </a:extLst>
          </p:cNvPr>
          <p:cNvSpPr>
            <a:spLocks noGrp="1"/>
          </p:cNvSpPr>
          <p:nvPr>
            <p:ph idx="1"/>
          </p:nvPr>
        </p:nvSpPr>
        <p:spPr>
          <a:xfrm>
            <a:off x="5894962" y="1984443"/>
            <a:ext cx="5458838" cy="4192520"/>
          </a:xfrm>
        </p:spPr>
        <p:txBody>
          <a:bodyPr>
            <a:normAutofit/>
          </a:bodyPr>
          <a:lstStyle/>
          <a:p>
            <a:r>
              <a:rPr lang="en-US" sz="2600" b="0" i="0" u="none" strike="noStrike">
                <a:effectLst/>
                <a:latin typeface="British Council Sans"/>
              </a:rPr>
              <a:t>In addition to each university’s own scholarship schemes to attract international students to study in Taiwan, the Ministry of Education also offers the </a:t>
            </a:r>
            <a:r>
              <a:rPr lang="en-US" sz="2600" b="0" i="0" u="none" strike="noStrike">
                <a:effectLst/>
                <a:latin typeface="British Council Sans"/>
                <a:hlinkClick r:id="rId3"/>
              </a:rPr>
              <a:t>Taiwan Scholarship Program</a:t>
            </a:r>
            <a:r>
              <a:rPr lang="en-US" sz="2600" b="0" i="0" u="none" strike="noStrike">
                <a:effectLst/>
                <a:latin typeface="British Council Sans"/>
              </a:rPr>
              <a:t> to international students and runs the </a:t>
            </a:r>
            <a:r>
              <a:rPr lang="en-US" sz="2600" b="0" i="0" u="none" strike="noStrike">
                <a:effectLst/>
                <a:latin typeface="British Council Sans"/>
                <a:hlinkClick r:id="rId4"/>
              </a:rPr>
              <a:t>Taiwan Experience Education Program (TEEP)</a:t>
            </a:r>
            <a:r>
              <a:rPr lang="en-US" sz="2600" b="0" i="0" u="none" strike="noStrike">
                <a:effectLst/>
                <a:latin typeface="British Council Sans"/>
              </a:rPr>
              <a:t> to encourage more international students. British Council</a:t>
            </a:r>
            <a:endParaRPr lang="en-TW" sz="2600"/>
          </a:p>
        </p:txBody>
      </p:sp>
      <p:sp>
        <p:nvSpPr>
          <p:cNvPr id="2" name="Slide Number Placeholder 1">
            <a:extLst>
              <a:ext uri="{FF2B5EF4-FFF2-40B4-BE49-F238E27FC236}">
                <a16:creationId xmlns:a16="http://schemas.microsoft.com/office/drawing/2014/main" id="{EE9FA97F-B205-5C93-328F-8D25326A5947}"/>
              </a:ext>
            </a:extLst>
          </p:cNvPr>
          <p:cNvSpPr>
            <a:spLocks noGrp="1"/>
          </p:cNvSpPr>
          <p:nvPr>
            <p:ph type="sldNum" sz="quarter" idx="12"/>
          </p:nvPr>
        </p:nvSpPr>
        <p:spPr/>
        <p:txBody>
          <a:bodyPr/>
          <a:lstStyle/>
          <a:p>
            <a:fld id="{2BDC3F65-F8DD-5C48-AD54-078476770280}" type="slidenum">
              <a:rPr lang="en-TW" smtClean="0"/>
              <a:t>35</a:t>
            </a:fld>
            <a:endParaRPr lang="en-TW"/>
          </a:p>
        </p:txBody>
      </p:sp>
    </p:spTree>
    <p:extLst>
      <p:ext uri="{BB962C8B-B14F-4D97-AF65-F5344CB8AC3E}">
        <p14:creationId xmlns:p14="http://schemas.microsoft.com/office/powerpoint/2010/main" val="2482548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30C1-5059-CB67-134E-9FAB771DFCE6}"/>
              </a:ext>
            </a:extLst>
          </p:cNvPr>
          <p:cNvSpPr>
            <a:spLocks noGrp="1"/>
          </p:cNvSpPr>
          <p:nvPr>
            <p:ph type="title"/>
          </p:nvPr>
        </p:nvSpPr>
        <p:spPr/>
        <p:txBody>
          <a:bodyPr/>
          <a:lstStyle/>
          <a:p>
            <a:r>
              <a:rPr lang="en-US" altLang="zh-TW" dirty="0"/>
              <a:t>Statistical Analysis</a:t>
            </a:r>
            <a:endParaRPr lang="zh-TW" altLang="en-US" dirty="0"/>
          </a:p>
        </p:txBody>
      </p:sp>
      <p:graphicFrame>
        <p:nvGraphicFramePr>
          <p:cNvPr id="7" name="Content Placeholder 2">
            <a:extLst>
              <a:ext uri="{FF2B5EF4-FFF2-40B4-BE49-F238E27FC236}">
                <a16:creationId xmlns:a16="http://schemas.microsoft.com/office/drawing/2014/main" id="{02975F33-D7AF-5367-3818-C51E9474F28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B5DC21C-CBE8-004C-84BD-8E702E7DCA7F}"/>
              </a:ext>
            </a:extLst>
          </p:cNvPr>
          <p:cNvSpPr>
            <a:spLocks noGrp="1"/>
          </p:cNvSpPr>
          <p:nvPr>
            <p:ph type="sldNum" sz="quarter" idx="12"/>
          </p:nvPr>
        </p:nvSpPr>
        <p:spPr/>
        <p:txBody>
          <a:bodyPr/>
          <a:lstStyle/>
          <a:p>
            <a:fld id="{2BDC3F65-F8DD-5C48-AD54-078476770280}" type="slidenum">
              <a:rPr lang="en-TW" smtClean="0"/>
              <a:t>36</a:t>
            </a:fld>
            <a:endParaRPr lang="en-TW"/>
          </a:p>
        </p:txBody>
      </p:sp>
    </p:spTree>
    <p:extLst>
      <p:ext uri="{BB962C8B-B14F-4D97-AF65-F5344CB8AC3E}">
        <p14:creationId xmlns:p14="http://schemas.microsoft.com/office/powerpoint/2010/main" val="131610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9980-CCCE-C892-D43E-590296642B36}"/>
              </a:ext>
            </a:extLst>
          </p:cNvPr>
          <p:cNvSpPr>
            <a:spLocks noGrp="1"/>
          </p:cNvSpPr>
          <p:nvPr>
            <p:ph type="title"/>
          </p:nvPr>
        </p:nvSpPr>
        <p:spPr/>
        <p:txBody>
          <a:bodyPr/>
          <a:lstStyle/>
          <a:p>
            <a:r>
              <a:rPr lang="en-US" dirty="0"/>
              <a:t>Challenges </a:t>
            </a:r>
            <a:endParaRPr lang="en-TW" dirty="0"/>
          </a:p>
        </p:txBody>
      </p:sp>
      <p:graphicFrame>
        <p:nvGraphicFramePr>
          <p:cNvPr id="7" name="Content Placeholder 2">
            <a:extLst>
              <a:ext uri="{FF2B5EF4-FFF2-40B4-BE49-F238E27FC236}">
                <a16:creationId xmlns:a16="http://schemas.microsoft.com/office/drawing/2014/main" id="{B0D7FF4A-B682-1E46-DA48-6A9CD01A5F1F}"/>
              </a:ext>
            </a:extLst>
          </p:cNvPr>
          <p:cNvGraphicFramePr>
            <a:graphicFrameLocks noGrp="1"/>
          </p:cNvGraphicFramePr>
          <p:nvPr>
            <p:ph idx="1"/>
            <p:extLst>
              <p:ext uri="{D42A27DB-BD31-4B8C-83A1-F6EECF244321}">
                <p14:modId xmlns:p14="http://schemas.microsoft.com/office/powerpoint/2010/main" val="356932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96D5685-07E6-AFCF-D8C2-4B68C6C53E61}"/>
              </a:ext>
            </a:extLst>
          </p:cNvPr>
          <p:cNvSpPr>
            <a:spLocks noGrp="1"/>
          </p:cNvSpPr>
          <p:nvPr>
            <p:ph type="sldNum" sz="quarter" idx="12"/>
          </p:nvPr>
        </p:nvSpPr>
        <p:spPr/>
        <p:txBody>
          <a:bodyPr/>
          <a:lstStyle/>
          <a:p>
            <a:fld id="{2BDC3F65-F8DD-5C48-AD54-078476770280}" type="slidenum">
              <a:rPr lang="en-TW" smtClean="0"/>
              <a:t>4</a:t>
            </a:fld>
            <a:endParaRPr lang="en-TW"/>
          </a:p>
        </p:txBody>
      </p:sp>
    </p:spTree>
    <p:extLst>
      <p:ext uri="{BB962C8B-B14F-4D97-AF65-F5344CB8AC3E}">
        <p14:creationId xmlns:p14="http://schemas.microsoft.com/office/powerpoint/2010/main" val="1551555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C8839-A50D-1202-B7CA-EDBE400F1F55}"/>
              </a:ext>
            </a:extLst>
          </p:cNvPr>
          <p:cNvSpPr>
            <a:spLocks noGrp="1"/>
          </p:cNvSpPr>
          <p:nvPr>
            <p:ph type="title"/>
          </p:nvPr>
        </p:nvSpPr>
        <p:spPr>
          <a:xfrm>
            <a:off x="640079" y="325369"/>
            <a:ext cx="5793971" cy="1389131"/>
          </a:xfrm>
        </p:spPr>
        <p:txBody>
          <a:bodyPr anchor="b">
            <a:normAutofit/>
          </a:bodyPr>
          <a:lstStyle/>
          <a:p>
            <a:r>
              <a:rPr lang="en-US" altLang="zh-TW" sz="5400" dirty="0"/>
              <a:t>Aim Of  the Study</a:t>
            </a:r>
            <a:endParaRPr lang="zh-TW" altLang="en-US" sz="5400" dirty="0"/>
          </a:p>
        </p:txBody>
      </p:sp>
      <p:sp>
        <p:nvSpPr>
          <p:cNvPr id="3" name="Content Placeholder 2">
            <a:extLst>
              <a:ext uri="{FF2B5EF4-FFF2-40B4-BE49-F238E27FC236}">
                <a16:creationId xmlns:a16="http://schemas.microsoft.com/office/drawing/2014/main" id="{3760A1BE-F8F5-A5CF-D33A-0B3691E7E9C5}"/>
              </a:ext>
            </a:extLst>
          </p:cNvPr>
          <p:cNvSpPr>
            <a:spLocks noGrp="1"/>
          </p:cNvSpPr>
          <p:nvPr>
            <p:ph idx="1"/>
          </p:nvPr>
        </p:nvSpPr>
        <p:spPr>
          <a:xfrm>
            <a:off x="744551" y="2360261"/>
            <a:ext cx="6075349" cy="2443526"/>
          </a:xfrm>
        </p:spPr>
        <p:txBody>
          <a:bodyPr>
            <a:noAutofit/>
          </a:bodyPr>
          <a:lstStyle/>
          <a:p>
            <a:r>
              <a:rPr lang="en-IN" altLang="zh-TW" sz="3200" dirty="0"/>
              <a:t>To investigate healthcare access among a group of international students studying in Ankara city (Turkey) and identify potential barriers that affect full healthcare utilization.</a:t>
            </a:r>
            <a:endParaRPr lang="zh-TW" altLang="en-US" sz="3200" dirty="0"/>
          </a:p>
        </p:txBody>
      </p:sp>
      <p:pic>
        <p:nvPicPr>
          <p:cNvPr id="1026" name="Picture 2" descr="Achievment, aim, ambition, archery, education, graduation, study icon -  Download on Iconfinder">
            <a:extLst>
              <a:ext uri="{FF2B5EF4-FFF2-40B4-BE49-F238E27FC236}">
                <a16:creationId xmlns:a16="http://schemas.microsoft.com/office/drawing/2014/main" id="{09C7D39E-B0F3-D5FF-4EA8-22E5E656E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2" r="-1" b="-1"/>
          <a:stretch>
            <a:fillRect/>
          </a:stretch>
        </p:blipFill>
        <p:spPr bwMode="auto">
          <a:xfrm>
            <a:off x="7005331" y="532014"/>
            <a:ext cx="5456832" cy="544034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4D03E79-2B72-81F4-34BA-FEA20CC7DEF6}"/>
              </a:ext>
            </a:extLst>
          </p:cNvPr>
          <p:cNvSpPr>
            <a:spLocks noGrp="1"/>
          </p:cNvSpPr>
          <p:nvPr>
            <p:ph type="sldNum" sz="quarter" idx="12"/>
          </p:nvPr>
        </p:nvSpPr>
        <p:spPr/>
        <p:txBody>
          <a:bodyPr/>
          <a:lstStyle/>
          <a:p>
            <a:fld id="{2BDC3F65-F8DD-5C48-AD54-078476770280}" type="slidenum">
              <a:rPr lang="en-TW" smtClean="0"/>
              <a:t>5</a:t>
            </a:fld>
            <a:endParaRPr lang="en-TW"/>
          </a:p>
        </p:txBody>
      </p:sp>
    </p:spTree>
    <p:extLst>
      <p:ext uri="{BB962C8B-B14F-4D97-AF65-F5344CB8AC3E}">
        <p14:creationId xmlns:p14="http://schemas.microsoft.com/office/powerpoint/2010/main" val="319136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p:cNvGrpSpPr/>
        <p:nvPr/>
      </p:nvGrpSpPr>
      <p:grpSpPr>
        <a:xfrm>
          <a:off x="0" y="0"/>
          <a:ext cx="0" cy="0"/>
          <a:chOff x="0" y="0"/>
          <a:chExt cx="0" cy="0"/>
        </a:xfrm>
      </p:grpSpPr>
      <p:sp useBgFill="1">
        <p:nvSpPr>
          <p:cNvPr id="307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81" name="Rectangle 308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58FD2-2EC5-0F16-E16C-B38DC3CE9CE2}"/>
              </a:ext>
            </a:extLst>
          </p:cNvPr>
          <p:cNvSpPr>
            <a:spLocks noGrp="1"/>
          </p:cNvSpPr>
          <p:nvPr>
            <p:ph type="title"/>
          </p:nvPr>
        </p:nvSpPr>
        <p:spPr>
          <a:xfrm>
            <a:off x="761803" y="350196"/>
            <a:ext cx="4646904" cy="1624520"/>
          </a:xfrm>
        </p:spPr>
        <p:txBody>
          <a:bodyPr anchor="ctr">
            <a:normAutofit/>
          </a:bodyPr>
          <a:lstStyle/>
          <a:p>
            <a:r>
              <a:rPr lang="en-US" altLang="zh-TW" sz="4000" b="1"/>
              <a:t>Methods</a:t>
            </a:r>
            <a:br>
              <a:rPr lang="en-US" altLang="zh-TW" sz="4000"/>
            </a:br>
            <a:endParaRPr lang="zh-TW" altLang="en-US" sz="4000"/>
          </a:p>
        </p:txBody>
      </p:sp>
      <p:sp>
        <p:nvSpPr>
          <p:cNvPr id="3" name="Content Placeholder 2">
            <a:extLst>
              <a:ext uri="{FF2B5EF4-FFF2-40B4-BE49-F238E27FC236}">
                <a16:creationId xmlns:a16="http://schemas.microsoft.com/office/drawing/2014/main" id="{1D8D524E-BEA4-90DB-B95B-EC3776DB5E51}"/>
              </a:ext>
            </a:extLst>
          </p:cNvPr>
          <p:cNvSpPr>
            <a:spLocks noGrp="1"/>
          </p:cNvSpPr>
          <p:nvPr>
            <p:ph idx="1"/>
          </p:nvPr>
        </p:nvSpPr>
        <p:spPr>
          <a:xfrm>
            <a:off x="761803" y="1663700"/>
            <a:ext cx="3942306" cy="3924299"/>
          </a:xfrm>
        </p:spPr>
        <p:txBody>
          <a:bodyPr anchor="ctr">
            <a:normAutofit/>
          </a:bodyPr>
          <a:lstStyle/>
          <a:p>
            <a:pPr rtl="0">
              <a:buFont typeface="Arial" panose="020B0604020202020204" pitchFamily="34" charset="0"/>
              <a:buChar char="•"/>
            </a:pPr>
            <a:r>
              <a:rPr lang="en-US" altLang="zh-TW" sz="2400" b="1" dirty="0">
                <a:solidFill>
                  <a:schemeClr val="accent2"/>
                </a:solidFill>
                <a:latin typeface="Arial" panose="020B0604020202020204" pitchFamily="34" charset="0"/>
                <a:cs typeface="Arial" panose="020B0604020202020204" pitchFamily="34" charset="0"/>
              </a:rPr>
              <a:t>Study Design</a:t>
            </a:r>
            <a:r>
              <a:rPr lang="en-US" altLang="zh-TW" sz="2400" dirty="0">
                <a:solidFill>
                  <a:schemeClr val="accent2"/>
                </a:solidFill>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Cross-sectional, online survey (Sep–Oct 2020)</a:t>
            </a:r>
          </a:p>
          <a:p>
            <a:pPr rtl="0">
              <a:buFont typeface="Arial" panose="020B0604020202020204" pitchFamily="34" charset="0"/>
              <a:buChar char="•"/>
            </a:pPr>
            <a:r>
              <a:rPr lang="en-US" altLang="zh-TW" sz="2400" b="1" dirty="0">
                <a:solidFill>
                  <a:schemeClr val="accent2"/>
                </a:solidFill>
                <a:latin typeface="Arial" panose="020B0604020202020204" pitchFamily="34" charset="0"/>
                <a:cs typeface="Arial" panose="020B0604020202020204" pitchFamily="34" charset="0"/>
              </a:rPr>
              <a:t>Population</a:t>
            </a:r>
            <a:r>
              <a:rPr lang="en-US" altLang="zh-TW" sz="2400" dirty="0">
                <a:solidFill>
                  <a:schemeClr val="accent2"/>
                </a:solidFill>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535 international students from 83 countries at 7 public universities in Ankara</a:t>
            </a:r>
          </a:p>
          <a:p>
            <a:pPr marL="0" indent="0">
              <a:buNone/>
            </a:pPr>
            <a:endParaRPr lang="zh-TW" altLang="en-US" sz="2000" dirty="0"/>
          </a:p>
        </p:txBody>
      </p:sp>
      <p:sp>
        <p:nvSpPr>
          <p:cNvPr id="7" name="Rectangle 6">
            <a:extLst>
              <a:ext uri="{FF2B5EF4-FFF2-40B4-BE49-F238E27FC236}">
                <a16:creationId xmlns:a16="http://schemas.microsoft.com/office/drawing/2014/main" id="{001C8730-85AF-17F5-C100-F121F39DB760}"/>
              </a:ext>
            </a:extLst>
          </p:cNvPr>
          <p:cNvSpPr/>
          <p:nvPr/>
        </p:nvSpPr>
        <p:spPr>
          <a:xfrm>
            <a:off x="5640842" y="1293493"/>
            <a:ext cx="2617495" cy="1494163"/>
          </a:xfrm>
          <a:prstGeom prst="rect">
            <a:avLst/>
          </a:prstGeom>
          <a:noFill/>
          <a:ln>
            <a:gradFill>
              <a:gsLst>
                <a:gs pos="5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Independent variables</a:t>
            </a:r>
          </a:p>
          <a:p>
            <a:pPr algn="ctr"/>
            <a:r>
              <a:rPr lang="en-US" altLang="zh-TW" sz="2400" dirty="0">
                <a:solidFill>
                  <a:schemeClr val="tx2">
                    <a:lumMod val="50000"/>
                    <a:lumOff val="50000"/>
                  </a:schemeClr>
                </a:solidFill>
              </a:rPr>
              <a:t>Factors affecting</a:t>
            </a:r>
            <a:r>
              <a:rPr lang="en-US" altLang="zh-TW" sz="2400" dirty="0">
                <a:solidFill>
                  <a:schemeClr val="tx2">
                    <a:lumMod val="50000"/>
                    <a:lumOff val="50000"/>
                  </a:schemeClr>
                </a:solidFill>
                <a:effectLst/>
              </a:rPr>
              <a:t> healthcare access</a:t>
            </a:r>
          </a:p>
          <a:p>
            <a:pPr algn="ctr"/>
            <a:endParaRPr lang="zh-TW" altLang="en-US" dirty="0">
              <a:solidFill>
                <a:srgbClr val="FF0000"/>
              </a:solidFill>
            </a:endParaRPr>
          </a:p>
        </p:txBody>
      </p:sp>
      <p:sp>
        <p:nvSpPr>
          <p:cNvPr id="8" name="Rectangle 7">
            <a:extLst>
              <a:ext uri="{FF2B5EF4-FFF2-40B4-BE49-F238E27FC236}">
                <a16:creationId xmlns:a16="http://schemas.microsoft.com/office/drawing/2014/main" id="{F6F835B7-BA8B-39C0-BB99-D89F2ABA4E2A}"/>
              </a:ext>
            </a:extLst>
          </p:cNvPr>
          <p:cNvSpPr/>
          <p:nvPr/>
        </p:nvSpPr>
        <p:spPr>
          <a:xfrm>
            <a:off x="9459180" y="1308102"/>
            <a:ext cx="2454912" cy="1549398"/>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FF0000"/>
                </a:solidFill>
              </a:rPr>
              <a:t>Dependent Variables</a:t>
            </a:r>
          </a:p>
          <a:p>
            <a:pPr algn="ctr"/>
            <a:r>
              <a:rPr lang="en-US" altLang="zh-TW" sz="2400" dirty="0">
                <a:solidFill>
                  <a:schemeClr val="tx2">
                    <a:lumMod val="50000"/>
                    <a:lumOff val="50000"/>
                  </a:schemeClr>
                </a:solidFill>
                <a:effectLst/>
              </a:rPr>
              <a:t>Utilization of healthcare services</a:t>
            </a:r>
          </a:p>
          <a:p>
            <a:pPr algn="ctr"/>
            <a:endParaRPr lang="zh-TW" altLang="en-US" dirty="0">
              <a:solidFill>
                <a:srgbClr val="C00000"/>
              </a:solidFill>
            </a:endParaRPr>
          </a:p>
        </p:txBody>
      </p:sp>
      <p:cxnSp>
        <p:nvCxnSpPr>
          <p:cNvPr id="13" name="Straight Arrow Connector 12">
            <a:extLst>
              <a:ext uri="{FF2B5EF4-FFF2-40B4-BE49-F238E27FC236}">
                <a16:creationId xmlns:a16="http://schemas.microsoft.com/office/drawing/2014/main" id="{30436C3F-C836-800C-C471-84ED30C17EBA}"/>
              </a:ext>
            </a:extLst>
          </p:cNvPr>
          <p:cNvCxnSpPr>
            <a:cxnSpLocks/>
          </p:cNvCxnSpPr>
          <p:nvPr/>
        </p:nvCxnSpPr>
        <p:spPr>
          <a:xfrm>
            <a:off x="8373660" y="1790702"/>
            <a:ext cx="910588" cy="12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F738FBF-0832-67BC-6F5A-104857814575}"/>
              </a:ext>
            </a:extLst>
          </p:cNvPr>
          <p:cNvSpPr/>
          <p:nvPr/>
        </p:nvSpPr>
        <p:spPr>
          <a:xfrm>
            <a:off x="4704110" y="2959102"/>
            <a:ext cx="3498546" cy="2858136"/>
          </a:xfrm>
          <a:prstGeom prst="rect">
            <a:avLst/>
          </a:prstGeom>
          <a:noFill/>
          <a:ln>
            <a:gradFill>
              <a:gsLst>
                <a:gs pos="5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N" altLang="zh-TW" sz="2400" dirty="0">
                <a:solidFill>
                  <a:schemeClr val="tx1">
                    <a:lumMod val="95000"/>
                    <a:lumOff val="5000"/>
                  </a:schemeClr>
                </a:solidFill>
              </a:rPr>
              <a:t>Gender</a:t>
            </a:r>
          </a:p>
          <a:p>
            <a:pPr marL="342900" indent="-342900">
              <a:buFont typeface="Arial" panose="020B0604020202020204" pitchFamily="34" charset="0"/>
              <a:buChar char="•"/>
            </a:pPr>
            <a:r>
              <a:rPr lang="en-IN" altLang="zh-TW" sz="2400" dirty="0">
                <a:solidFill>
                  <a:schemeClr val="tx1">
                    <a:lumMod val="95000"/>
                    <a:lumOff val="5000"/>
                  </a:schemeClr>
                </a:solidFill>
              </a:rPr>
              <a:t>Age </a:t>
            </a:r>
          </a:p>
          <a:p>
            <a:pPr marL="342900" indent="-342900">
              <a:buFont typeface="Arial" panose="020B0604020202020204" pitchFamily="34" charset="0"/>
              <a:buChar char="•"/>
            </a:pPr>
            <a:r>
              <a:rPr lang="en-IN" altLang="zh-TW" sz="2400" dirty="0">
                <a:solidFill>
                  <a:schemeClr val="tx1">
                    <a:lumMod val="95000"/>
                    <a:lumOff val="5000"/>
                  </a:schemeClr>
                </a:solidFill>
                <a:effectLst/>
              </a:rPr>
              <a:t>Country </a:t>
            </a:r>
            <a:endParaRPr lang="en-IN" altLang="zh-TW" sz="2400" dirty="0">
              <a:solidFill>
                <a:schemeClr val="tx1">
                  <a:lumMod val="95000"/>
                  <a:lumOff val="5000"/>
                </a:schemeClr>
              </a:solidFill>
            </a:endParaRPr>
          </a:p>
          <a:p>
            <a:pPr marL="342900" indent="-342900">
              <a:buFont typeface="Arial" panose="020B0604020202020204" pitchFamily="34" charset="0"/>
              <a:buChar char="•"/>
            </a:pPr>
            <a:r>
              <a:rPr lang="en-IN" altLang="zh-TW" sz="2400" dirty="0">
                <a:solidFill>
                  <a:schemeClr val="tx1">
                    <a:lumMod val="95000"/>
                    <a:lumOff val="5000"/>
                  </a:schemeClr>
                </a:solidFill>
                <a:effectLst/>
              </a:rPr>
              <a:t>Chronic Disease</a:t>
            </a:r>
          </a:p>
          <a:p>
            <a:pPr marL="342900" indent="-342900">
              <a:buFont typeface="Arial" panose="020B0604020202020204" pitchFamily="34" charset="0"/>
              <a:buChar char="•"/>
            </a:pPr>
            <a:r>
              <a:rPr lang="en-IN" altLang="zh-TW" sz="2400" dirty="0">
                <a:solidFill>
                  <a:schemeClr val="tx1">
                    <a:lumMod val="95000"/>
                    <a:lumOff val="5000"/>
                  </a:schemeClr>
                </a:solidFill>
                <a:effectLst/>
              </a:rPr>
              <a:t>Duration of Stay</a:t>
            </a:r>
          </a:p>
          <a:p>
            <a:pPr marL="342900" indent="-342900">
              <a:buFont typeface="Arial" panose="020B0604020202020204" pitchFamily="34" charset="0"/>
              <a:buChar char="•"/>
            </a:pPr>
            <a:r>
              <a:rPr lang="en-IN" altLang="zh-TW" sz="2400" dirty="0">
                <a:solidFill>
                  <a:schemeClr val="tx1">
                    <a:lumMod val="95000"/>
                    <a:lumOff val="5000"/>
                  </a:schemeClr>
                </a:solidFill>
              </a:rPr>
              <a:t>Ease of Communication</a:t>
            </a:r>
            <a:endParaRPr lang="en-IN" altLang="zh-TW" sz="2400" dirty="0">
              <a:solidFill>
                <a:schemeClr val="tx1">
                  <a:lumMod val="95000"/>
                  <a:lumOff val="5000"/>
                </a:schemeClr>
              </a:solidFill>
              <a:effectLst/>
            </a:endParaRPr>
          </a:p>
        </p:txBody>
      </p:sp>
      <p:sp>
        <p:nvSpPr>
          <p:cNvPr id="18" name="Rectangle 17">
            <a:extLst>
              <a:ext uri="{FF2B5EF4-FFF2-40B4-BE49-F238E27FC236}">
                <a16:creationId xmlns:a16="http://schemas.microsoft.com/office/drawing/2014/main" id="{D378572E-CF1A-806A-7310-9F25CB148A5A}"/>
              </a:ext>
            </a:extLst>
          </p:cNvPr>
          <p:cNvSpPr/>
          <p:nvPr/>
        </p:nvSpPr>
        <p:spPr>
          <a:xfrm>
            <a:off x="8503339" y="2959102"/>
            <a:ext cx="3387974" cy="2858136"/>
          </a:xfrm>
          <a:prstGeom prst="rect">
            <a:avLst/>
          </a:prstGeom>
          <a:noFill/>
          <a:ln>
            <a:gradFill>
              <a:gsLst>
                <a:gs pos="54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IN" altLang="zh-TW" sz="2400" dirty="0">
                <a:solidFill>
                  <a:schemeClr val="tx1">
                    <a:lumMod val="95000"/>
                    <a:lumOff val="5000"/>
                  </a:schemeClr>
                </a:solidFill>
                <a:effectLst/>
              </a:rPr>
              <a:t>general practitioner</a:t>
            </a:r>
          </a:p>
          <a:p>
            <a:pPr marL="342900" indent="-342900">
              <a:buFont typeface="Arial" panose="020B0604020202020204" pitchFamily="34" charset="0"/>
              <a:buChar char="•"/>
            </a:pPr>
            <a:r>
              <a:rPr lang="en-IN" altLang="zh-TW" sz="2400" dirty="0">
                <a:solidFill>
                  <a:schemeClr val="tx1">
                    <a:lumMod val="95000"/>
                    <a:lumOff val="5000"/>
                  </a:schemeClr>
                </a:solidFill>
                <a:effectLst/>
              </a:rPr>
              <a:t>student health centres (SHC)</a:t>
            </a:r>
          </a:p>
          <a:p>
            <a:pPr marL="342900" indent="-342900">
              <a:buFont typeface="Arial" panose="020B0604020202020204" pitchFamily="34" charset="0"/>
              <a:buChar char="•"/>
            </a:pPr>
            <a:r>
              <a:rPr lang="en-IN" altLang="zh-TW" sz="2400" dirty="0">
                <a:solidFill>
                  <a:schemeClr val="tx1">
                    <a:lumMod val="95000"/>
                    <a:lumOff val="5000"/>
                  </a:schemeClr>
                </a:solidFill>
                <a:effectLst/>
              </a:rPr>
              <a:t>hospital admissions</a:t>
            </a:r>
          </a:p>
          <a:p>
            <a:pPr marL="342900" indent="-342900">
              <a:buFont typeface="Arial" panose="020B0604020202020204" pitchFamily="34" charset="0"/>
              <a:buChar char="•"/>
            </a:pPr>
            <a:r>
              <a:rPr lang="en-IN" altLang="zh-TW" sz="2400" dirty="0">
                <a:solidFill>
                  <a:schemeClr val="tx1">
                    <a:lumMod val="95000"/>
                    <a:lumOff val="5000"/>
                  </a:schemeClr>
                </a:solidFill>
                <a:effectLst/>
              </a:rPr>
              <a:t> dental, </a:t>
            </a:r>
          </a:p>
          <a:p>
            <a:pPr marL="342900" indent="-342900">
              <a:buFont typeface="Arial" panose="020B0604020202020204" pitchFamily="34" charset="0"/>
              <a:buChar char="•"/>
            </a:pPr>
            <a:r>
              <a:rPr lang="en-IN" altLang="zh-TW" sz="2400" dirty="0">
                <a:solidFill>
                  <a:schemeClr val="tx1">
                    <a:lumMod val="95000"/>
                    <a:lumOff val="5000"/>
                  </a:schemeClr>
                </a:solidFill>
                <a:effectLst/>
              </a:rPr>
              <a:t>Emergency</a:t>
            </a:r>
          </a:p>
          <a:p>
            <a:pPr marL="342900" indent="-342900">
              <a:buFont typeface="Arial" panose="020B0604020202020204" pitchFamily="34" charset="0"/>
              <a:buChar char="•"/>
            </a:pPr>
            <a:r>
              <a:rPr lang="en-IN" altLang="zh-TW" sz="2400" dirty="0">
                <a:solidFill>
                  <a:schemeClr val="tx1">
                    <a:lumMod val="95000"/>
                    <a:lumOff val="5000"/>
                  </a:schemeClr>
                </a:solidFill>
                <a:effectLst/>
              </a:rPr>
              <a:t>mental health services</a:t>
            </a:r>
          </a:p>
        </p:txBody>
      </p:sp>
      <p:sp>
        <p:nvSpPr>
          <p:cNvPr id="4" name="Slide Number Placeholder 3">
            <a:extLst>
              <a:ext uri="{FF2B5EF4-FFF2-40B4-BE49-F238E27FC236}">
                <a16:creationId xmlns:a16="http://schemas.microsoft.com/office/drawing/2014/main" id="{FE06DA16-9D3C-14C1-ED7A-71D60AE00826}"/>
              </a:ext>
            </a:extLst>
          </p:cNvPr>
          <p:cNvSpPr>
            <a:spLocks noGrp="1"/>
          </p:cNvSpPr>
          <p:nvPr>
            <p:ph type="sldNum" sz="quarter" idx="12"/>
          </p:nvPr>
        </p:nvSpPr>
        <p:spPr/>
        <p:txBody>
          <a:bodyPr/>
          <a:lstStyle/>
          <a:p>
            <a:fld id="{2BDC3F65-F8DD-5C48-AD54-078476770280}" type="slidenum">
              <a:rPr lang="en-TW" smtClean="0"/>
              <a:t>6</a:t>
            </a:fld>
            <a:endParaRPr lang="en-TW"/>
          </a:p>
        </p:txBody>
      </p:sp>
    </p:spTree>
    <p:extLst>
      <p:ext uri="{BB962C8B-B14F-4D97-AF65-F5344CB8AC3E}">
        <p14:creationId xmlns:p14="http://schemas.microsoft.com/office/powerpoint/2010/main" val="3192837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53F8-6AC6-FA2A-C3DB-53D8A85A1D56}"/>
              </a:ext>
            </a:extLst>
          </p:cNvPr>
          <p:cNvSpPr>
            <a:spLocks noGrp="1"/>
          </p:cNvSpPr>
          <p:nvPr>
            <p:ph type="title"/>
          </p:nvPr>
        </p:nvSpPr>
        <p:spPr/>
        <p:txBody>
          <a:bodyPr/>
          <a:lstStyle/>
          <a:p>
            <a:r>
              <a:rPr lang="en-US" altLang="zh-TW" dirty="0"/>
              <a:t>Methods</a:t>
            </a:r>
            <a:endParaRPr lang="zh-TW" altLang="en-US" dirty="0"/>
          </a:p>
        </p:txBody>
      </p:sp>
      <p:sp>
        <p:nvSpPr>
          <p:cNvPr id="3" name="Content Placeholder 2">
            <a:extLst>
              <a:ext uri="{FF2B5EF4-FFF2-40B4-BE49-F238E27FC236}">
                <a16:creationId xmlns:a16="http://schemas.microsoft.com/office/drawing/2014/main" id="{83B962BD-26A9-8752-ABCC-02DD169CAE36}"/>
              </a:ext>
            </a:extLst>
          </p:cNvPr>
          <p:cNvSpPr>
            <a:spLocks noGrp="1"/>
          </p:cNvSpPr>
          <p:nvPr>
            <p:ph idx="1"/>
          </p:nvPr>
        </p:nvSpPr>
        <p:spPr/>
        <p:txBody>
          <a:bodyPr/>
          <a:lstStyle/>
          <a:p>
            <a:pPr rtl="0">
              <a:buFont typeface="Arial" panose="020B0604020202020204" pitchFamily="34" charset="0"/>
              <a:buChar char="•"/>
            </a:pPr>
            <a:r>
              <a:rPr lang="en-US" altLang="zh-TW" sz="2400" b="1" dirty="0">
                <a:highlight>
                  <a:srgbClr val="FFFF00"/>
                </a:highlight>
                <a:latin typeface="Arial" panose="020B0604020202020204" pitchFamily="34" charset="0"/>
                <a:cs typeface="Arial" panose="020B0604020202020204" pitchFamily="34" charset="0"/>
              </a:rPr>
              <a:t>Sampling</a:t>
            </a:r>
            <a:r>
              <a:rPr lang="en-US" altLang="zh-TW" sz="2400" dirty="0">
                <a:highlight>
                  <a:srgbClr val="FFFF00"/>
                </a:highlight>
                <a:latin typeface="Arial" panose="020B0604020202020204" pitchFamily="34" charset="0"/>
                <a:cs typeface="Arial" panose="020B0604020202020204" pitchFamily="34" charset="0"/>
              </a:rPr>
              <a:t>: Non-probabilistic, convenience sampling</a:t>
            </a:r>
          </a:p>
          <a:p>
            <a:pPr rtl="0">
              <a:buFont typeface="Arial" panose="020B0604020202020204" pitchFamily="34" charset="0"/>
              <a:buChar char="•"/>
            </a:pPr>
            <a:r>
              <a:rPr lang="en-IN" altLang="zh-TW" sz="2400" b="0" i="0" dirty="0">
                <a:solidFill>
                  <a:srgbClr val="333333"/>
                </a:solidFill>
                <a:effectLst/>
                <a:latin typeface="Arial" panose="020B0604020202020204" pitchFamily="34" charset="0"/>
                <a:cs typeface="Arial" panose="020B0604020202020204" pitchFamily="34" charset="0"/>
              </a:rPr>
              <a:t>The Computer and Information Department of the Presidency of Turks Abroad and Related Communities received the electronic questionnaire and uploaded it to the Student Information System (TBBS).</a:t>
            </a:r>
            <a:endParaRPr lang="en-US" altLang="zh-TW" sz="2400" dirty="0">
              <a:latin typeface="Arial" panose="020B0604020202020204" pitchFamily="34" charset="0"/>
              <a:cs typeface="Arial" panose="020B0604020202020204" pitchFamily="34" charset="0"/>
            </a:endParaRPr>
          </a:p>
          <a:p>
            <a:pPr rtl="0">
              <a:buFont typeface="Arial" panose="020B0604020202020204" pitchFamily="34" charset="0"/>
              <a:buChar char="•"/>
            </a:pPr>
            <a:r>
              <a:rPr lang="en-US" altLang="zh-TW" sz="2400" b="1" dirty="0">
                <a:latin typeface="Arial" panose="020B0604020202020204" pitchFamily="34" charset="0"/>
                <a:cs typeface="Arial" panose="020B0604020202020204" pitchFamily="34" charset="0"/>
              </a:rPr>
              <a:t>Survey Instrument</a:t>
            </a:r>
            <a:r>
              <a:rPr lang="en-US" altLang="zh-TW" sz="2400" dirty="0">
                <a:latin typeface="Arial" panose="020B0604020202020204" pitchFamily="34" charset="0"/>
                <a:cs typeface="Arial" panose="020B0604020202020204" pitchFamily="34" charset="0"/>
              </a:rPr>
              <a:t>: Validated semi-structured questionnaire</a:t>
            </a:r>
          </a:p>
          <a:p>
            <a:pPr marL="742950" lvl="1" indent="-285750" rtl="0">
              <a:buFont typeface="Arial" panose="020B0604020202020204" pitchFamily="34" charset="0"/>
              <a:buChar char="•"/>
            </a:pPr>
            <a:r>
              <a:rPr lang="en-US" altLang="zh-TW" dirty="0">
                <a:latin typeface="Arial" panose="020B0604020202020204" pitchFamily="34" charset="0"/>
                <a:cs typeface="Arial" panose="020B0604020202020204" pitchFamily="34" charset="0"/>
              </a:rPr>
              <a:t>Sociodemographic, health status, and healthcare utilization data</a:t>
            </a:r>
          </a:p>
          <a:p>
            <a:endParaRPr lang="zh-TW" altLang="en-US" dirty="0"/>
          </a:p>
        </p:txBody>
      </p:sp>
      <p:sp>
        <p:nvSpPr>
          <p:cNvPr id="4" name="Slide Number Placeholder 3">
            <a:extLst>
              <a:ext uri="{FF2B5EF4-FFF2-40B4-BE49-F238E27FC236}">
                <a16:creationId xmlns:a16="http://schemas.microsoft.com/office/drawing/2014/main" id="{E776D137-CB84-512B-8F9B-0EBEA1E8DCA0}"/>
              </a:ext>
            </a:extLst>
          </p:cNvPr>
          <p:cNvSpPr>
            <a:spLocks noGrp="1"/>
          </p:cNvSpPr>
          <p:nvPr>
            <p:ph type="sldNum" sz="quarter" idx="12"/>
          </p:nvPr>
        </p:nvSpPr>
        <p:spPr/>
        <p:txBody>
          <a:bodyPr/>
          <a:lstStyle/>
          <a:p>
            <a:fld id="{2BDC3F65-F8DD-5C48-AD54-078476770280}" type="slidenum">
              <a:rPr lang="en-TW" smtClean="0"/>
              <a:t>7</a:t>
            </a:fld>
            <a:endParaRPr lang="en-TW"/>
          </a:p>
        </p:txBody>
      </p:sp>
    </p:spTree>
    <p:extLst>
      <p:ext uri="{BB962C8B-B14F-4D97-AF65-F5344CB8AC3E}">
        <p14:creationId xmlns:p14="http://schemas.microsoft.com/office/powerpoint/2010/main" val="8343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D371D-1DB6-A986-4CF8-673C12A25D5C}"/>
              </a:ext>
            </a:extLst>
          </p:cNvPr>
          <p:cNvSpPr>
            <a:spLocks noGrp="1"/>
          </p:cNvSpPr>
          <p:nvPr>
            <p:ph type="title"/>
          </p:nvPr>
        </p:nvSpPr>
        <p:spPr>
          <a:xfrm>
            <a:off x="645067" y="830740"/>
            <a:ext cx="4282983" cy="1200361"/>
          </a:xfrm>
        </p:spPr>
        <p:txBody>
          <a:bodyPr anchor="b">
            <a:normAutofit fontScale="90000"/>
          </a:bodyPr>
          <a:lstStyle/>
          <a:p>
            <a:br>
              <a:rPr lang="en-US" altLang="zh-TW" sz="3600" b="1" dirty="0"/>
            </a:br>
            <a:br>
              <a:rPr lang="en-US" altLang="zh-TW" sz="3600" b="1" dirty="0"/>
            </a:br>
            <a:br>
              <a:rPr lang="en-US" altLang="zh-TW" sz="3600" b="1" dirty="0"/>
            </a:br>
            <a:r>
              <a:rPr lang="en-US" altLang="zh-TW" sz="3600" b="1" dirty="0"/>
              <a:t>Result</a:t>
            </a:r>
            <a:br>
              <a:rPr lang="en-US" altLang="zh-TW" sz="3600" b="1" dirty="0"/>
            </a:br>
            <a:br>
              <a:rPr lang="en-US" altLang="zh-TW" sz="3600" b="1" dirty="0"/>
            </a:br>
            <a:r>
              <a:rPr lang="en-US" altLang="zh-TW" sz="2700" b="1" dirty="0"/>
              <a:t>Key Demographics</a:t>
            </a:r>
            <a:br>
              <a:rPr lang="en-US" altLang="zh-TW" sz="3600" dirty="0"/>
            </a:br>
            <a:endParaRPr lang="zh-TW" altLang="en-US" sz="3600" dirty="0"/>
          </a:p>
        </p:txBody>
      </p:sp>
      <p:sp>
        <p:nvSpPr>
          <p:cNvPr id="1058" name="Rectangle 105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EBD1F9-BA5E-1B42-39E7-3D515AACCAE7}"/>
              </a:ext>
            </a:extLst>
          </p:cNvPr>
          <p:cNvSpPr>
            <a:spLocks noGrp="1"/>
          </p:cNvSpPr>
          <p:nvPr>
            <p:ph idx="1"/>
          </p:nvPr>
        </p:nvSpPr>
        <p:spPr>
          <a:xfrm>
            <a:off x="645066" y="2031101"/>
            <a:ext cx="4282984" cy="3511943"/>
          </a:xfrm>
        </p:spPr>
        <p:txBody>
          <a:bodyPr anchor="ctr">
            <a:normAutofit/>
          </a:bodyPr>
          <a:lstStyle/>
          <a:p>
            <a:pPr rtl="0">
              <a:buFont typeface="Arial" panose="020B0604020202020204" pitchFamily="34" charset="0"/>
              <a:buChar char="•"/>
            </a:pPr>
            <a:r>
              <a:rPr lang="en-IN" altLang="zh-TW" sz="1800" b="1" dirty="0"/>
              <a:t>Participants</a:t>
            </a:r>
            <a:r>
              <a:rPr lang="en-IN" altLang="zh-TW" sz="1800" dirty="0"/>
              <a:t>: 535 students (54% male, 46% female)</a:t>
            </a:r>
          </a:p>
          <a:p>
            <a:pPr rtl="0">
              <a:buFont typeface="Arial" panose="020B0604020202020204" pitchFamily="34" charset="0"/>
              <a:buChar char="•"/>
            </a:pPr>
            <a:r>
              <a:rPr lang="en-IN" altLang="zh-TW" sz="1800" b="1" dirty="0"/>
              <a:t>Age</a:t>
            </a:r>
            <a:r>
              <a:rPr lang="en-IN" altLang="zh-TW" sz="1800" dirty="0"/>
              <a:t>: Mean 25 years (range: 18–39)</a:t>
            </a:r>
          </a:p>
          <a:p>
            <a:pPr rtl="0">
              <a:buFont typeface="Arial" panose="020B0604020202020204" pitchFamily="34" charset="0"/>
              <a:buChar char="•"/>
            </a:pPr>
            <a:r>
              <a:rPr lang="en-IN" altLang="zh-TW" sz="1800" b="1" dirty="0"/>
              <a:t>Regions of Origin</a:t>
            </a:r>
            <a:r>
              <a:rPr lang="en-IN" altLang="zh-TW" sz="1800" dirty="0"/>
              <a:t>:</a:t>
            </a:r>
          </a:p>
          <a:p>
            <a:pPr marL="742950" lvl="1" indent="-285750" rtl="0">
              <a:buFont typeface="Arial" panose="020B0604020202020204" pitchFamily="34" charset="0"/>
              <a:buChar char="•"/>
            </a:pPr>
            <a:r>
              <a:rPr lang="en-IN" altLang="zh-TW" sz="1800" dirty="0"/>
              <a:t>Africa (49.2%), Middle East (24.4%), Asia (15.6%), Europe (9.2%)</a:t>
            </a:r>
          </a:p>
          <a:p>
            <a:pPr rtl="0">
              <a:buFont typeface="Arial" panose="020B0604020202020204" pitchFamily="34" charset="0"/>
              <a:buChar char="•"/>
            </a:pPr>
            <a:r>
              <a:rPr lang="en-IN" altLang="zh-TW" sz="1800" b="1" dirty="0"/>
              <a:t>Health Insurance</a:t>
            </a:r>
            <a:r>
              <a:rPr lang="en-IN" altLang="zh-TW" sz="1800" dirty="0"/>
              <a:t>: 100% covered; 48.8% had no prior insurance</a:t>
            </a:r>
          </a:p>
          <a:p>
            <a:endParaRPr lang="zh-TW" altLang="en-US" sz="1800" dirty="0"/>
          </a:p>
        </p:txBody>
      </p:sp>
      <p:sp>
        <p:nvSpPr>
          <p:cNvPr id="1060" name="Rectangle 105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 pie chart with different colored circles&#10;&#10;AI-generated content may be incorrect.">
            <a:extLst>
              <a:ext uri="{FF2B5EF4-FFF2-40B4-BE49-F238E27FC236}">
                <a16:creationId xmlns:a16="http://schemas.microsoft.com/office/drawing/2014/main" id="{90E26B63-0B51-4549-D446-BCD33D1A0E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3748" y="1405383"/>
            <a:ext cx="5628018" cy="3475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278B8B6-DFA5-A5E9-5124-E351BDF94CE0}"/>
              </a:ext>
            </a:extLst>
          </p:cNvPr>
          <p:cNvSpPr>
            <a:spLocks noGrp="1"/>
          </p:cNvSpPr>
          <p:nvPr>
            <p:ph type="sldNum" sz="quarter" idx="12"/>
          </p:nvPr>
        </p:nvSpPr>
        <p:spPr/>
        <p:txBody>
          <a:bodyPr/>
          <a:lstStyle/>
          <a:p>
            <a:fld id="{2BDC3F65-F8DD-5C48-AD54-078476770280}" type="slidenum">
              <a:rPr lang="en-TW" smtClean="0"/>
              <a:t>8</a:t>
            </a:fld>
            <a:endParaRPr lang="en-TW"/>
          </a:p>
        </p:txBody>
      </p:sp>
    </p:spTree>
    <p:extLst>
      <p:ext uri="{BB962C8B-B14F-4D97-AF65-F5344CB8AC3E}">
        <p14:creationId xmlns:p14="http://schemas.microsoft.com/office/powerpoint/2010/main" val="397423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1650D8-9939-232A-1C7C-F2FE14C979B0}"/>
              </a:ext>
            </a:extLst>
          </p:cNvPr>
          <p:cNvPicPr>
            <a:picLocks noChangeAspect="1"/>
          </p:cNvPicPr>
          <p:nvPr/>
        </p:nvPicPr>
        <p:blipFill>
          <a:blip r:embed="rId2"/>
          <a:stretch>
            <a:fillRect/>
          </a:stretch>
        </p:blipFill>
        <p:spPr>
          <a:xfrm>
            <a:off x="4731660" y="280882"/>
            <a:ext cx="5970762" cy="6296236"/>
          </a:xfrm>
          <a:prstGeom prst="rect">
            <a:avLst/>
          </a:prstGeom>
        </p:spPr>
      </p:pic>
      <p:sp>
        <p:nvSpPr>
          <p:cNvPr id="5" name="Title 4">
            <a:extLst>
              <a:ext uri="{FF2B5EF4-FFF2-40B4-BE49-F238E27FC236}">
                <a16:creationId xmlns:a16="http://schemas.microsoft.com/office/drawing/2014/main" id="{923AD4DD-A464-7711-6F1F-7E35C15A9C91}"/>
              </a:ext>
            </a:extLst>
          </p:cNvPr>
          <p:cNvSpPr>
            <a:spLocks noGrp="1"/>
          </p:cNvSpPr>
          <p:nvPr>
            <p:ph type="title"/>
          </p:nvPr>
        </p:nvSpPr>
        <p:spPr>
          <a:xfrm>
            <a:off x="1349782" y="814277"/>
            <a:ext cx="3784600" cy="512193"/>
          </a:xfrm>
        </p:spPr>
        <p:txBody>
          <a:bodyPr>
            <a:normAutofit fontScale="90000"/>
          </a:bodyPr>
          <a:lstStyle/>
          <a:p>
            <a:r>
              <a:rPr lang="en-US" altLang="zh-TW" dirty="0"/>
              <a:t>Demographics</a:t>
            </a:r>
            <a:endParaRPr lang="zh-TW" altLang="en-US" dirty="0"/>
          </a:p>
        </p:txBody>
      </p:sp>
      <p:sp>
        <p:nvSpPr>
          <p:cNvPr id="4" name="Rectangle 1">
            <a:extLst>
              <a:ext uri="{FF2B5EF4-FFF2-40B4-BE49-F238E27FC236}">
                <a16:creationId xmlns:a16="http://schemas.microsoft.com/office/drawing/2014/main" id="{AA571D57-07FF-4C0A-4B40-EDCF6C27A184}"/>
              </a:ext>
            </a:extLst>
          </p:cNvPr>
          <p:cNvSpPr>
            <a:spLocks noGrp="1" noChangeArrowheads="1"/>
          </p:cNvSpPr>
          <p:nvPr>
            <p:ph type="subTitle" idx="4294967295"/>
          </p:nvPr>
        </p:nvSpPr>
        <p:spPr bwMode="auto">
          <a:xfrm>
            <a:off x="8823325" y="2249488"/>
            <a:ext cx="33686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rgbClr val="FF0000"/>
                </a:solidFill>
                <a:effectLst/>
                <a:latin typeface="Arial" panose="020B0604020202020204" pitchFamily="34" charset="0"/>
              </a:rPr>
              <a:t>Married</a:t>
            </a:r>
            <a:r>
              <a:rPr kumimoji="0" lang="zh-TW" altLang="zh-TW" sz="1800" b="0" i="0" u="none" strike="noStrike" cap="none" normalizeH="0" baseline="0" dirty="0">
                <a:ln>
                  <a:noFill/>
                </a:ln>
                <a:solidFill>
                  <a:srgbClr val="FF0000"/>
                </a:solidFill>
                <a:effectLst/>
                <a:latin typeface="Arial" panose="020B0604020202020204" pitchFamily="34" charset="0"/>
              </a:rPr>
              <a:t>: 69 (12.9%)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rgbClr val="FF0000"/>
                </a:solidFill>
                <a:effectLst/>
                <a:latin typeface="Arial" panose="020B0604020202020204" pitchFamily="34" charset="0"/>
              </a:rPr>
              <a:t>Unmarried</a:t>
            </a:r>
            <a:r>
              <a:rPr kumimoji="0" lang="zh-TW" altLang="zh-TW" sz="1800" b="0" i="0" u="none" strike="noStrike" cap="none" normalizeH="0" baseline="0" dirty="0">
                <a:ln>
                  <a:noFill/>
                </a:ln>
                <a:solidFill>
                  <a:srgbClr val="FF0000"/>
                </a:solidFill>
                <a:effectLst/>
                <a:latin typeface="Arial" panose="020B0604020202020204" pitchFamily="34" charset="0"/>
              </a:rPr>
              <a:t>: 466 (87.1%) </a:t>
            </a: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2EBCF662-4A33-9B3D-97DA-C17DE15B1540}"/>
                  </a:ext>
                </a:extLst>
              </p14:cNvPr>
              <p14:cNvContentPartPr/>
              <p14:nvPr/>
            </p14:nvContentPartPr>
            <p14:xfrm>
              <a:off x="-648480" y="2564620"/>
              <a:ext cx="360" cy="360"/>
            </p14:xfrm>
          </p:contentPart>
        </mc:Choice>
        <mc:Fallback xmlns="">
          <p:pic>
            <p:nvPicPr>
              <p:cNvPr id="14" name="Ink 13">
                <a:extLst>
                  <a:ext uri="{FF2B5EF4-FFF2-40B4-BE49-F238E27FC236}">
                    <a16:creationId xmlns:a16="http://schemas.microsoft.com/office/drawing/2014/main" id="{2EBCF662-4A33-9B3D-97DA-C17DE15B1540}"/>
                  </a:ext>
                </a:extLst>
              </p:cNvPr>
              <p:cNvPicPr/>
              <p:nvPr/>
            </p:nvPicPr>
            <p:blipFill>
              <a:blip r:embed="rId4"/>
              <a:stretch>
                <a:fillRect/>
              </a:stretch>
            </p:blipFill>
            <p:spPr>
              <a:xfrm>
                <a:off x="-654600" y="255850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75257280-BA28-947E-341C-84A2A241F1D2}"/>
                  </a:ext>
                </a:extLst>
              </p14:cNvPr>
              <p14:cNvContentPartPr/>
              <p14:nvPr/>
            </p14:nvContentPartPr>
            <p14:xfrm>
              <a:off x="1701240" y="3390460"/>
              <a:ext cx="360" cy="360"/>
            </p14:xfrm>
          </p:contentPart>
        </mc:Choice>
        <mc:Fallback xmlns="">
          <p:pic>
            <p:nvPicPr>
              <p:cNvPr id="15" name="Ink 14">
                <a:extLst>
                  <a:ext uri="{FF2B5EF4-FFF2-40B4-BE49-F238E27FC236}">
                    <a16:creationId xmlns:a16="http://schemas.microsoft.com/office/drawing/2014/main" id="{75257280-BA28-947E-341C-84A2A241F1D2}"/>
                  </a:ext>
                </a:extLst>
              </p:cNvPr>
              <p:cNvPicPr/>
              <p:nvPr/>
            </p:nvPicPr>
            <p:blipFill>
              <a:blip r:embed="rId4"/>
              <a:stretch>
                <a:fillRect/>
              </a:stretch>
            </p:blipFill>
            <p:spPr>
              <a:xfrm>
                <a:off x="1695120" y="3384340"/>
                <a:ext cx="12600" cy="12600"/>
              </a:xfrm>
              <a:prstGeom prst="rect">
                <a:avLst/>
              </a:prstGeom>
            </p:spPr>
          </p:pic>
        </mc:Fallback>
      </mc:AlternateContent>
      <p:sp>
        <p:nvSpPr>
          <p:cNvPr id="21" name="正方形/長方形 20">
            <a:extLst>
              <a:ext uri="{FF2B5EF4-FFF2-40B4-BE49-F238E27FC236}">
                <a16:creationId xmlns:a16="http://schemas.microsoft.com/office/drawing/2014/main" id="{857D6A28-783F-4B7A-B4EA-9A4FAFEEBB3A}"/>
              </a:ext>
            </a:extLst>
          </p:cNvPr>
          <p:cNvSpPr/>
          <p:nvPr/>
        </p:nvSpPr>
        <p:spPr>
          <a:xfrm>
            <a:off x="9252820" y="1596060"/>
            <a:ext cx="1280160" cy="731520"/>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6" name="Rectangle 2">
            <a:extLst>
              <a:ext uri="{FF2B5EF4-FFF2-40B4-BE49-F238E27FC236}">
                <a16:creationId xmlns:a16="http://schemas.microsoft.com/office/drawing/2014/main" id="{E0F68F3E-9681-42D2-97AE-2E8CFAF8462A}"/>
              </a:ext>
            </a:extLst>
          </p:cNvPr>
          <p:cNvSpPr>
            <a:spLocks noChangeArrowheads="1"/>
          </p:cNvSpPr>
          <p:nvPr/>
        </p:nvSpPr>
        <p:spPr bwMode="auto">
          <a:xfrm>
            <a:off x="1993575" y="2894740"/>
            <a:ext cx="30393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zh-TW" sz="1800" b="1" i="0" u="none" strike="noStrike" cap="none" normalizeH="0" baseline="0" dirty="0">
                <a:ln>
                  <a:noFill/>
                </a:ln>
                <a:solidFill>
                  <a:schemeClr val="tx2">
                    <a:lumMod val="50000"/>
                    <a:lumOff val="50000"/>
                  </a:schemeClr>
                </a:solidFill>
                <a:effectLst/>
                <a:latin typeface="Arial" panose="020B0604020202020204" pitchFamily="34" charset="0"/>
              </a:rPr>
              <a:t>Age group &lt;19</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i="0" u="none" strike="noStrike" cap="none" normalizeH="0" baseline="0" dirty="0">
                <a:ln>
                  <a:noFill/>
                </a:ln>
                <a:solidFill>
                  <a:schemeClr val="tx1"/>
                </a:solidFill>
                <a:effectLst/>
                <a:latin typeface="Arial" panose="020B0604020202020204" pitchFamily="34" charset="0"/>
              </a:rPr>
              <a:t>Females </a:t>
            </a:r>
            <a:r>
              <a:rPr lang="en-US" altLang="zh-TW" dirty="0">
                <a:latin typeface="Arial" panose="020B0604020202020204" pitchFamily="34" charset="0"/>
              </a:rPr>
              <a:t>&gt; Male</a:t>
            </a:r>
            <a:r>
              <a:rPr kumimoji="0" lang="zh-TW" altLang="zh-TW" sz="1800" i="0" u="none" strike="noStrike" cap="none" normalizeH="0" baseline="0" dirty="0">
                <a:ln>
                  <a:noFill/>
                </a:ln>
                <a:solidFill>
                  <a:schemeClr val="tx1"/>
                </a:solidFill>
                <a:effectLst/>
                <a:latin typeface="Arial" panose="020B0604020202020204" pitchFamily="34" charset="0"/>
              </a:rPr>
              <a:t> </a:t>
            </a:r>
            <a:endParaRPr kumimoji="0" lang="en-US" altLang="zh-TW"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zh-TW" sz="1800" i="0" u="none" strike="noStrike" cap="none" normalizeH="0" baseline="0" dirty="0">
              <a:ln>
                <a:noFill/>
              </a:ln>
              <a:solidFill>
                <a:schemeClr val="tx2">
                  <a:lumMod val="50000"/>
                  <a:lumOff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zh-TW" b="1" dirty="0">
                <a:solidFill>
                  <a:schemeClr val="tx2">
                    <a:lumMod val="50000"/>
                    <a:lumOff val="50000"/>
                  </a:schemeClr>
                </a:solidFill>
                <a:latin typeface="Arial" panose="020B0604020202020204" pitchFamily="34" charset="0"/>
              </a:rPr>
              <a:t>Age Group 30-34</a:t>
            </a:r>
            <a:endParaRPr kumimoji="0" lang="zh-TW" altLang="zh-TW" sz="1800" b="1" i="0" u="none" strike="noStrike" cap="none" normalizeH="0" baseline="0" dirty="0">
              <a:ln>
                <a:noFill/>
              </a:ln>
              <a:solidFill>
                <a:schemeClr val="tx2">
                  <a:lumMod val="50000"/>
                  <a:lumOff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i="0" u="none" strike="noStrike" cap="none" normalizeH="0" baseline="0" dirty="0">
                <a:ln>
                  <a:noFill/>
                </a:ln>
                <a:solidFill>
                  <a:schemeClr val="tx1"/>
                </a:solidFill>
                <a:effectLst/>
                <a:latin typeface="Arial" panose="020B0604020202020204" pitchFamily="34" charset="0"/>
              </a:rPr>
              <a:t>Males</a:t>
            </a:r>
            <a:r>
              <a:rPr lang="en-US" altLang="zh-TW" dirty="0">
                <a:latin typeface="Arial" panose="020B0604020202020204" pitchFamily="34" charset="0"/>
              </a:rPr>
              <a:t> proportion &gt; female </a:t>
            </a:r>
            <a:endParaRPr kumimoji="0" lang="zh-TW" altLang="zh-TW" sz="180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D7D0FEC-3C80-4A5B-999B-5392E51E2C51}"/>
                  </a:ext>
                </a:extLst>
              </p14:cNvPr>
              <p14:cNvContentPartPr/>
              <p14:nvPr/>
            </p14:nvContentPartPr>
            <p14:xfrm>
              <a:off x="5024421" y="2894740"/>
              <a:ext cx="5385240" cy="720"/>
            </p14:xfrm>
          </p:contentPart>
        </mc:Choice>
        <mc:Fallback xmlns="">
          <p:pic>
            <p:nvPicPr>
              <p:cNvPr id="3" name="Ink 2">
                <a:extLst>
                  <a:ext uri="{FF2B5EF4-FFF2-40B4-BE49-F238E27FC236}">
                    <a16:creationId xmlns:a16="http://schemas.microsoft.com/office/drawing/2014/main" id="{1D7D0FEC-3C80-4A5B-999B-5392E51E2C51}"/>
                  </a:ext>
                </a:extLst>
              </p:cNvPr>
              <p:cNvPicPr/>
              <p:nvPr/>
            </p:nvPicPr>
            <p:blipFill>
              <a:blip r:embed="rId7"/>
              <a:stretch>
                <a:fillRect/>
              </a:stretch>
            </p:blipFill>
            <p:spPr>
              <a:xfrm>
                <a:off x="4970421" y="2678740"/>
                <a:ext cx="54928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EBD02652-7DF1-4FCF-A98E-824B7BD37C4C}"/>
                  </a:ext>
                </a:extLst>
              </p14:cNvPr>
              <p14:cNvContentPartPr/>
              <p14:nvPr/>
            </p14:nvContentPartPr>
            <p14:xfrm>
              <a:off x="5024421" y="3948861"/>
              <a:ext cx="5385240" cy="13680"/>
            </p14:xfrm>
          </p:contentPart>
        </mc:Choice>
        <mc:Fallback xmlns="">
          <p:pic>
            <p:nvPicPr>
              <p:cNvPr id="2" name="Ink 1">
                <a:extLst>
                  <a:ext uri="{FF2B5EF4-FFF2-40B4-BE49-F238E27FC236}">
                    <a16:creationId xmlns:a16="http://schemas.microsoft.com/office/drawing/2014/main" id="{EBD02652-7DF1-4FCF-A98E-824B7BD37C4C}"/>
                  </a:ext>
                </a:extLst>
              </p:cNvPr>
              <p:cNvPicPr/>
              <p:nvPr/>
            </p:nvPicPr>
            <p:blipFill>
              <a:blip r:embed="rId9"/>
              <a:stretch>
                <a:fillRect/>
              </a:stretch>
            </p:blipFill>
            <p:spPr>
              <a:xfrm>
                <a:off x="4970421" y="3840861"/>
                <a:ext cx="5492880" cy="229320"/>
              </a:xfrm>
              <a:prstGeom prst="rect">
                <a:avLst/>
              </a:prstGeom>
            </p:spPr>
          </p:pic>
        </mc:Fallback>
      </mc:AlternateContent>
      <p:sp>
        <p:nvSpPr>
          <p:cNvPr id="55" name="Rectangle 3">
            <a:extLst>
              <a:ext uri="{FF2B5EF4-FFF2-40B4-BE49-F238E27FC236}">
                <a16:creationId xmlns:a16="http://schemas.microsoft.com/office/drawing/2014/main" id="{47E2DFB7-B02E-5E8A-A33A-86D1DCEFCCF3}"/>
              </a:ext>
            </a:extLst>
          </p:cNvPr>
          <p:cNvSpPr>
            <a:spLocks noChangeArrowheads="1"/>
          </p:cNvSpPr>
          <p:nvPr/>
        </p:nvSpPr>
        <p:spPr bwMode="auto">
          <a:xfrm>
            <a:off x="856308" y="5617172"/>
            <a:ext cx="4168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panose="020B0604020202020204" pitchFamily="34" charset="0"/>
              </a:rPr>
              <a:t>Health</a:t>
            </a:r>
            <a:r>
              <a:rPr kumimoji="0" lang="en-US" altLang="zh-TW" sz="1800" b="1" i="0" u="none" strike="noStrike" cap="none" normalizeH="0" dirty="0">
                <a:ln>
                  <a:noFill/>
                </a:ln>
                <a:solidFill>
                  <a:schemeClr val="tx1"/>
                </a:solidFill>
                <a:effectLst/>
                <a:latin typeface="Arial" panose="020B0604020202020204" pitchFamily="34" charset="0"/>
              </a:rPr>
              <a:t> Insurance</a:t>
            </a:r>
            <a:endParaRPr kumimoji="0" lang="zh-TW" altLang="zh-TW"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TW" altLang="zh-TW" sz="1800" b="1" i="0" u="none" strike="noStrike" cap="none" normalizeH="0" baseline="0" dirty="0">
                <a:ln>
                  <a:noFill/>
                </a:ln>
                <a:solidFill>
                  <a:schemeClr val="tx1"/>
                </a:solidFill>
                <a:effectLst/>
                <a:latin typeface="Arial" panose="020B0604020202020204" pitchFamily="34" charset="0"/>
              </a:rPr>
              <a:t>Female</a:t>
            </a:r>
            <a:r>
              <a:rPr kumimoji="0" lang="zh-TW" altLang="zh-TW" sz="1800" b="0" i="0" u="none" strike="noStrike" cap="none" normalizeH="0" baseline="0" dirty="0">
                <a:ln>
                  <a:noFill/>
                </a:ln>
                <a:solidFill>
                  <a:schemeClr val="tx1"/>
                </a:solidFill>
                <a:effectLst/>
                <a:latin typeface="Arial" panose="020B0604020202020204" pitchFamily="34" charset="0"/>
              </a:rPr>
              <a:t>: 16 (84.2%</a:t>
            </a:r>
            <a:r>
              <a:rPr kumimoji="0" lang="en-US" altLang="zh-TW" sz="1800" b="0" i="0" u="none" strike="noStrike" cap="none" normalizeH="0" baseline="0" dirty="0">
                <a:ln>
                  <a:noFill/>
                </a:ln>
                <a:solidFill>
                  <a:schemeClr val="tx1"/>
                </a:solidFill>
                <a:effectLst/>
                <a:latin typeface="Arial" panose="020B0604020202020204" pitchFamily="34" charset="0"/>
              </a:rPr>
              <a:t>)</a:t>
            </a:r>
            <a:r>
              <a:rPr lang="en-US" altLang="zh-TW" dirty="0">
                <a:latin typeface="Arial" panose="020B0604020202020204" pitchFamily="34" charset="0"/>
              </a:rPr>
              <a:t> &gt; </a:t>
            </a:r>
            <a:r>
              <a:rPr kumimoji="0" lang="zh-TW" altLang="zh-TW" sz="1800" b="1" i="0" u="none" strike="noStrike" cap="none" normalizeH="0" baseline="0" dirty="0">
                <a:ln>
                  <a:noFill/>
                </a:ln>
                <a:solidFill>
                  <a:schemeClr val="tx1"/>
                </a:solidFill>
                <a:effectLst/>
                <a:latin typeface="Arial" panose="020B0604020202020204" pitchFamily="34" charset="0"/>
              </a:rPr>
              <a:t>Male:</a:t>
            </a:r>
            <a:r>
              <a:rPr kumimoji="0" lang="zh-TW" altLang="zh-TW" sz="1800" b="0" i="0" u="none" strike="noStrike" cap="none" normalizeH="0" baseline="0" dirty="0">
                <a:ln>
                  <a:noFill/>
                </a:ln>
                <a:solidFill>
                  <a:schemeClr val="tx1"/>
                </a:solidFill>
                <a:effectLst/>
                <a:latin typeface="Arial" panose="020B0604020202020204" pitchFamily="34" charset="0"/>
              </a:rPr>
              <a:t> 11 (50%</a:t>
            </a:r>
            <a:r>
              <a:rPr kumimoji="0" lang="en-US" altLang="zh-TW" sz="1800" b="0" i="0" u="none" strike="noStrike" cap="none" normalizeH="0" baseline="0" dirty="0">
                <a:ln>
                  <a:noFill/>
                </a:ln>
                <a:solidFill>
                  <a:schemeClr val="tx1"/>
                </a:solidFill>
                <a:effectLst/>
                <a:latin typeface="Arial" panose="020B0604020202020204" pitchFamily="34" charset="0"/>
              </a:rPr>
              <a:t>)</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0">
            <p14:nvContentPartPr>
              <p14:cNvPr id="57" name="Ink 56">
                <a:extLst>
                  <a:ext uri="{FF2B5EF4-FFF2-40B4-BE49-F238E27FC236}">
                    <a16:creationId xmlns:a16="http://schemas.microsoft.com/office/drawing/2014/main" id="{48C58382-BB30-9A7C-F9FA-A154AB350B92}"/>
                  </a:ext>
                </a:extLst>
              </p14:cNvPr>
              <p14:cNvContentPartPr/>
              <p14:nvPr/>
            </p14:nvContentPartPr>
            <p14:xfrm>
              <a:off x="5032895" y="6032140"/>
              <a:ext cx="5512320" cy="720"/>
            </p14:xfrm>
          </p:contentPart>
        </mc:Choice>
        <mc:Fallback xmlns="">
          <p:pic>
            <p:nvPicPr>
              <p:cNvPr id="57" name="Ink 56">
                <a:extLst>
                  <a:ext uri="{FF2B5EF4-FFF2-40B4-BE49-F238E27FC236}">
                    <a16:creationId xmlns:a16="http://schemas.microsoft.com/office/drawing/2014/main" id="{48C58382-BB30-9A7C-F9FA-A154AB350B92}"/>
                  </a:ext>
                </a:extLst>
              </p:cNvPr>
              <p:cNvPicPr/>
              <p:nvPr/>
            </p:nvPicPr>
            <p:blipFill>
              <a:blip r:embed="rId11"/>
              <a:stretch>
                <a:fillRect/>
              </a:stretch>
            </p:blipFill>
            <p:spPr>
              <a:xfrm>
                <a:off x="4978895" y="5816140"/>
                <a:ext cx="5619960" cy="432000"/>
              </a:xfrm>
              <a:prstGeom prst="rect">
                <a:avLst/>
              </a:prstGeom>
            </p:spPr>
          </p:pic>
        </mc:Fallback>
      </mc:AlternateContent>
      <p:sp>
        <p:nvSpPr>
          <p:cNvPr id="6" name="Slide Number Placeholder 5">
            <a:extLst>
              <a:ext uri="{FF2B5EF4-FFF2-40B4-BE49-F238E27FC236}">
                <a16:creationId xmlns:a16="http://schemas.microsoft.com/office/drawing/2014/main" id="{C0AE1AF6-C7CD-FD51-FF58-2970164974BF}"/>
              </a:ext>
            </a:extLst>
          </p:cNvPr>
          <p:cNvSpPr>
            <a:spLocks noGrp="1"/>
          </p:cNvSpPr>
          <p:nvPr>
            <p:ph type="sldNum" sz="quarter" idx="12"/>
          </p:nvPr>
        </p:nvSpPr>
        <p:spPr/>
        <p:txBody>
          <a:bodyPr/>
          <a:lstStyle/>
          <a:p>
            <a:fld id="{2BDC3F65-F8DD-5C48-AD54-078476770280}" type="slidenum">
              <a:rPr lang="en-TW" smtClean="0"/>
              <a:t>9</a:t>
            </a:fld>
            <a:endParaRPr lang="en-TW"/>
          </a:p>
        </p:txBody>
      </p:sp>
    </p:spTree>
    <p:extLst>
      <p:ext uri="{BB962C8B-B14F-4D97-AF65-F5344CB8AC3E}">
        <p14:creationId xmlns:p14="http://schemas.microsoft.com/office/powerpoint/2010/main" val="22211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000" fill="hold"/>
                                        <p:tgtEl>
                                          <p:spTgt spid="3"/>
                                        </p:tgtEl>
                                        <p:attrNameLst>
                                          <p:attrName>drawProgress</p:attrName>
                                        </p:attrNameLst>
                                      </p:cBhvr>
                                      <p:tavLst>
                                        <p:tav tm="0">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6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2000" fill="hold"/>
                                        <p:tgtEl>
                                          <p:spTgt spid="2"/>
                                        </p:tgtEl>
                                        <p:attrNameLst>
                                          <p:attrName>drawProgress</p:attrName>
                                        </p:attrNameLst>
                                      </p:cBhvr>
                                      <p:tavLst>
                                        <p:tav tm="0">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2000" fill="hold"/>
                                        <p:tgtEl>
                                          <p:spTgt spid="57"/>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1" grpId="0" animBg="1"/>
      <p:bldP spid="16" grpId="0"/>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994</TotalTime>
  <Words>2441</Words>
  <Application>Microsoft Office PowerPoint</Application>
  <PresentationFormat>Widescreen</PresentationFormat>
  <Paragraphs>217</Paragraphs>
  <Slides>36</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.SF UI</vt:lpstr>
      <vt:lpstr>.SFUI-Heavy</vt:lpstr>
      <vt:lpstr>.SFUI-Semibold</vt:lpstr>
      <vt:lpstr>Aptos (body)</vt:lpstr>
      <vt:lpstr>British Council Sans</vt:lpstr>
      <vt:lpstr>New Roman times</vt:lpstr>
      <vt:lpstr>Aptos</vt:lpstr>
      <vt:lpstr>Aptos Display</vt:lpstr>
      <vt:lpstr>Arial</vt:lpstr>
      <vt:lpstr>Calibri</vt:lpstr>
      <vt:lpstr>Helvetica</vt:lpstr>
      <vt:lpstr>Open Sans</vt:lpstr>
      <vt:lpstr>Times New Roman</vt:lpstr>
      <vt:lpstr>Office Theme</vt:lpstr>
      <vt:lpstr>Healthcare Services Utilization Among International Students in Turkey</vt:lpstr>
      <vt:lpstr>PowerPoint Presentation</vt:lpstr>
      <vt:lpstr>Introduction</vt:lpstr>
      <vt:lpstr>Challenges </vt:lpstr>
      <vt:lpstr>Aim Of  the Study</vt:lpstr>
      <vt:lpstr>Methods </vt:lpstr>
      <vt:lpstr>Methods</vt:lpstr>
      <vt:lpstr>   Result  Key Demographics </vt:lpstr>
      <vt:lpstr>Demographics</vt:lpstr>
      <vt:lpstr>Economic Status</vt:lpstr>
      <vt:lpstr>Results Life style and Habits</vt:lpstr>
      <vt:lpstr>Access to Healthcare Facilities </vt:lpstr>
      <vt:lpstr>Access to Healthcare Facilities </vt:lpstr>
      <vt:lpstr>Model 1 Hospital Admission</vt:lpstr>
      <vt:lpstr>Model 2 Access to Dentist</vt:lpstr>
      <vt:lpstr>Model 3 Access to SHC</vt:lpstr>
      <vt:lpstr>Model 4 Access to ED</vt:lpstr>
      <vt:lpstr>Model 5 Access to GP</vt:lpstr>
      <vt:lpstr>Discussion</vt:lpstr>
      <vt:lpstr>Discussion</vt:lpstr>
      <vt:lpstr>Strength</vt:lpstr>
      <vt:lpstr>Study Appraisal </vt:lpstr>
      <vt:lpstr>Comment </vt:lpstr>
      <vt:lpstr>PowerPoint Presentation</vt:lpstr>
      <vt:lpstr>Comment 1</vt:lpstr>
      <vt:lpstr>Comment 1</vt:lpstr>
      <vt:lpstr>Comment 2</vt:lpstr>
      <vt:lpstr>Thank you</vt:lpstr>
      <vt:lpstr>Alternative method</vt:lpstr>
      <vt:lpstr>Alternative model</vt:lpstr>
      <vt:lpstr>A Global Overview</vt:lpstr>
      <vt:lpstr> </vt:lpstr>
      <vt:lpstr>International students trend in Taiwan</vt:lpstr>
      <vt:lpstr>PowerPoint Presentation</vt:lpstr>
      <vt:lpstr>PowerPoint Presentation</vt:lpstr>
      <vt:lpstr>Statistical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Services Utilization Among International Students in Turkey</dc:title>
  <dc:creator>畢可嵐 BIKRAM BAJGAIN</dc:creator>
  <cp:lastModifiedBy>畢可嵐 BIKRAM BAJGAIN</cp:lastModifiedBy>
  <cp:revision>50</cp:revision>
  <dcterms:created xsi:type="dcterms:W3CDTF">2025-05-14T07:37:29Z</dcterms:created>
  <dcterms:modified xsi:type="dcterms:W3CDTF">2025-05-27T14:58:33Z</dcterms:modified>
</cp:coreProperties>
</file>