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7" r:id="rId3"/>
    <p:sldId id="258" r:id="rId4"/>
    <p:sldId id="263" r:id="rId5"/>
    <p:sldId id="264" r:id="rId6"/>
    <p:sldId id="265" r:id="rId7"/>
    <p:sldId id="266" r:id="rId8"/>
    <p:sldId id="259" r:id="rId9"/>
    <p:sldId id="260" r:id="rId10"/>
    <p:sldId id="261" r:id="rId11"/>
    <p:sldId id="2145706288" r:id="rId12"/>
    <p:sldId id="262" r:id="rId13"/>
    <p:sldId id="2145706289" r:id="rId14"/>
    <p:sldId id="271" r:id="rId15"/>
    <p:sldId id="2145706290" r:id="rId16"/>
    <p:sldId id="2145706291" r:id="rId17"/>
    <p:sldId id="2145706293" r:id="rId18"/>
    <p:sldId id="2145706294" r:id="rId19"/>
    <p:sldId id="2145706295" r:id="rId20"/>
    <p:sldId id="276" r:id="rId21"/>
    <p:sldId id="2145706297" r:id="rId22"/>
    <p:sldId id="2145706298" r:id="rId23"/>
    <p:sldId id="2145706299" r:id="rId24"/>
    <p:sldId id="2145706300" r:id="rId25"/>
    <p:sldId id="2145706301" r:id="rId26"/>
    <p:sldId id="2145706302" r:id="rId27"/>
    <p:sldId id="2145706303" r:id="rId28"/>
    <p:sldId id="2145706305" r:id="rId29"/>
    <p:sldId id="2145706306" r:id="rId30"/>
    <p:sldId id="284" r:id="rId31"/>
    <p:sldId id="2145706308" r:id="rId32"/>
    <p:sldId id="288" r:id="rId33"/>
    <p:sldId id="287" r:id="rId34"/>
    <p:sldId id="2145706310" r:id="rId35"/>
    <p:sldId id="2145706309" r:id="rId36"/>
    <p:sldId id="2145706311" r:id="rId37"/>
    <p:sldId id="275" r:id="rId38"/>
    <p:sldId id="2145706313" r:id="rId39"/>
    <p:sldId id="2145706312" r:id="rId40"/>
    <p:sldId id="2145706314" r:id="rId41"/>
    <p:sldId id="2145706286" r:id="rId42"/>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淺色樣式 2 - 輔色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6" d="100"/>
          <a:sy n="86" d="100"/>
        </p:scale>
        <p:origin x="2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7FDCD6-ECBF-4C2F-B853-F466577BF4B0}" type="datetimeFigureOut">
              <a:rPr lang="zh-TW" altLang="en-US" smtClean="0"/>
              <a:t>2025/5/28</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803683-FDF1-4A05-AF0E-4CFDBA97A31B}" type="slidenum">
              <a:rPr lang="zh-TW" altLang="en-US" smtClean="0"/>
              <a:t>‹#›</a:t>
            </a:fld>
            <a:endParaRPr lang="zh-TW" altLang="en-US"/>
          </a:p>
        </p:txBody>
      </p:sp>
    </p:spTree>
    <p:extLst>
      <p:ext uri="{BB962C8B-B14F-4D97-AF65-F5344CB8AC3E}">
        <p14:creationId xmlns:p14="http://schemas.microsoft.com/office/powerpoint/2010/main" val="2268995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b="0" i="0" dirty="0">
                <a:solidFill>
                  <a:srgbClr val="1A1A1A"/>
                </a:solidFill>
                <a:effectLst/>
                <a:latin typeface="Open Sans" panose="020B0606030504020204" pitchFamily="34" charset="0"/>
              </a:rPr>
              <a:t>identify pregnancies without a recorded delivery in health administrative data (</a:t>
            </a:r>
            <a:r>
              <a:rPr lang="en-US" altLang="zh-TW" b="0" i="0" dirty="0" err="1">
                <a:solidFill>
                  <a:srgbClr val="1A1A1A"/>
                </a:solidFill>
                <a:effectLst/>
                <a:latin typeface="Open Sans" panose="020B0606030504020204" pitchFamily="34" charset="0"/>
              </a:rPr>
              <a:t>eg</a:t>
            </a:r>
            <a:r>
              <a:rPr lang="en-US" altLang="zh-TW" b="0" i="0" dirty="0">
                <a:solidFill>
                  <a:srgbClr val="1A1A1A"/>
                </a:solidFill>
                <a:effectLst/>
                <a:latin typeface="Open Sans" panose="020B0606030504020204" pitchFamily="34" charset="0"/>
              </a:rPr>
              <a:t>, miscarriages, abortions at private clinics)</a:t>
            </a:r>
            <a:endParaRPr lang="zh-TW" altLang="en-US" dirty="0"/>
          </a:p>
        </p:txBody>
      </p:sp>
      <p:sp>
        <p:nvSpPr>
          <p:cNvPr id="4" name="投影片編號版面配置區 3"/>
          <p:cNvSpPr>
            <a:spLocks noGrp="1"/>
          </p:cNvSpPr>
          <p:nvPr>
            <p:ph type="sldNum" sz="quarter" idx="5"/>
          </p:nvPr>
        </p:nvSpPr>
        <p:spPr/>
        <p:txBody>
          <a:bodyPr/>
          <a:lstStyle/>
          <a:p>
            <a:fld id="{20803683-FDF1-4A05-AF0E-4CFDBA97A31B}" type="slidenum">
              <a:rPr lang="zh-TW" altLang="en-US" smtClean="0"/>
              <a:t>10</a:t>
            </a:fld>
            <a:endParaRPr lang="zh-TW" altLang="en-US"/>
          </a:p>
        </p:txBody>
      </p:sp>
    </p:spTree>
    <p:extLst>
      <p:ext uri="{BB962C8B-B14F-4D97-AF65-F5344CB8AC3E}">
        <p14:creationId xmlns:p14="http://schemas.microsoft.com/office/powerpoint/2010/main" val="1508139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59FF5-B7D6-DCB6-2A1F-1EC7D6F161D5}"/>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38F35AD6-F4F3-412A-0F48-8F508CEADB3F}"/>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28E54974-9763-6877-75B9-BAC4C03DE9C9}"/>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BCDD32E2-0AD0-7D29-9368-A4A1CAD3BDE3}"/>
              </a:ext>
            </a:extLst>
          </p:cNvPr>
          <p:cNvSpPr>
            <a:spLocks noGrp="1"/>
          </p:cNvSpPr>
          <p:nvPr>
            <p:ph type="sldNum" sz="quarter" idx="5"/>
          </p:nvPr>
        </p:nvSpPr>
        <p:spPr/>
        <p:txBody>
          <a:bodyPr/>
          <a:lstStyle/>
          <a:p>
            <a:fld id="{20803683-FDF1-4A05-AF0E-4CFDBA97A31B}" type="slidenum">
              <a:rPr lang="zh-TW" altLang="en-US" smtClean="0"/>
              <a:t>11</a:t>
            </a:fld>
            <a:endParaRPr lang="zh-TW" altLang="en-US"/>
          </a:p>
        </p:txBody>
      </p:sp>
    </p:spTree>
    <p:extLst>
      <p:ext uri="{BB962C8B-B14F-4D97-AF65-F5344CB8AC3E}">
        <p14:creationId xmlns:p14="http://schemas.microsoft.com/office/powerpoint/2010/main" val="2216238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B3F1B38-C80B-828B-F867-D39E5F9372B7}"/>
              </a:ext>
            </a:extLst>
          </p:cNvPr>
          <p:cNvSpPr>
            <a:spLocks noGrp="1"/>
          </p:cNvSpPr>
          <p:nvPr>
            <p:ph type="ctrTitle"/>
          </p:nvPr>
        </p:nvSpPr>
        <p:spPr>
          <a:xfrm>
            <a:off x="1524000" y="1122363"/>
            <a:ext cx="9144000" cy="2387600"/>
          </a:xfrm>
        </p:spPr>
        <p:txBody>
          <a:bodyPr anchor="b"/>
          <a:lstStyle>
            <a:lvl1pPr algn="ctr">
              <a:defRPr sz="6000">
                <a:latin typeface="Times New Roman" panose="02020603050405020304" pitchFamily="18" charset="0"/>
                <a:cs typeface="Times New Roman" panose="02020603050405020304" pitchFamily="18" charset="0"/>
              </a:defRPr>
            </a:lvl1pPr>
          </a:lstStyle>
          <a:p>
            <a:r>
              <a:rPr lang="zh-TW" altLang="en-US"/>
              <a:t>按一下以編輯母片標題樣式</a:t>
            </a:r>
          </a:p>
        </p:txBody>
      </p:sp>
      <p:sp>
        <p:nvSpPr>
          <p:cNvPr id="3" name="副標題 2">
            <a:extLst>
              <a:ext uri="{FF2B5EF4-FFF2-40B4-BE49-F238E27FC236}">
                <a16:creationId xmlns:a16="http://schemas.microsoft.com/office/drawing/2014/main" id="{E36DA15C-3C39-654A-FA9C-7C3F30572F13}"/>
              </a:ext>
            </a:extLst>
          </p:cNvPr>
          <p:cNvSpPr>
            <a:spLocks noGrp="1"/>
          </p:cNvSpPr>
          <p:nvPr>
            <p:ph type="subTitle" idx="1"/>
          </p:nvPr>
        </p:nvSpPr>
        <p:spPr>
          <a:xfrm>
            <a:off x="1524000" y="3602038"/>
            <a:ext cx="9144000" cy="1655762"/>
          </a:xfrm>
        </p:spPr>
        <p:txBody>
          <a:bodyPr/>
          <a:lstStyle>
            <a:lvl1pPr marL="0" indent="0" algn="ctr">
              <a:buNone/>
              <a:defRPr sz="240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6CBE29AF-298B-47AB-15AD-E3381FC152CB}"/>
              </a:ext>
            </a:extLst>
          </p:cNvPr>
          <p:cNvSpPr>
            <a:spLocks noGrp="1"/>
          </p:cNvSpPr>
          <p:nvPr>
            <p:ph type="dt" sz="half" idx="10"/>
          </p:nvPr>
        </p:nvSpPr>
        <p:spPr/>
        <p:txBody>
          <a:bodyPr/>
          <a:lstStyle>
            <a:lvl1pPr>
              <a:defRPr>
                <a:latin typeface="Times New Roman" panose="02020603050405020304" pitchFamily="18" charset="0"/>
                <a:cs typeface="Times New Roman" panose="02020603050405020304" pitchFamily="18" charset="0"/>
              </a:defRPr>
            </a:lvl1pPr>
          </a:lstStyle>
          <a:p>
            <a:fld id="{A59221BA-8CAE-4A2D-8EFC-347429C12688}" type="datetimeFigureOut">
              <a:rPr lang="zh-TW" altLang="en-US" smtClean="0"/>
              <a:pPr/>
              <a:t>2025/5/28</a:t>
            </a:fld>
            <a:endParaRPr lang="zh-TW" altLang="en-US"/>
          </a:p>
        </p:txBody>
      </p:sp>
      <p:sp>
        <p:nvSpPr>
          <p:cNvPr id="5" name="頁尾版面配置區 4">
            <a:extLst>
              <a:ext uri="{FF2B5EF4-FFF2-40B4-BE49-F238E27FC236}">
                <a16:creationId xmlns:a16="http://schemas.microsoft.com/office/drawing/2014/main" id="{3F9F2317-4749-7310-5C55-F10106A0D0DB}"/>
              </a:ext>
            </a:extLst>
          </p:cNvPr>
          <p:cNvSpPr>
            <a:spLocks noGrp="1"/>
          </p:cNvSpPr>
          <p:nvPr>
            <p:ph type="ftr" sz="quarter" idx="11"/>
          </p:nvPr>
        </p:nvSpPr>
        <p:spPr/>
        <p:txBody>
          <a:bodyPr/>
          <a:lstStyle>
            <a:lvl1pPr>
              <a:defRPr>
                <a:latin typeface="Times New Roman" panose="02020603050405020304" pitchFamily="18" charset="0"/>
                <a:cs typeface="Times New Roman" panose="02020603050405020304" pitchFamily="18" charset="0"/>
              </a:defRPr>
            </a:lvl1pPr>
          </a:lstStyle>
          <a:p>
            <a:endParaRPr lang="zh-TW" altLang="en-US"/>
          </a:p>
        </p:txBody>
      </p:sp>
      <p:sp>
        <p:nvSpPr>
          <p:cNvPr id="6" name="投影片編號版面配置區 5">
            <a:extLst>
              <a:ext uri="{FF2B5EF4-FFF2-40B4-BE49-F238E27FC236}">
                <a16:creationId xmlns:a16="http://schemas.microsoft.com/office/drawing/2014/main" id="{EC32C1B2-900D-E37C-0ACD-A76C123AF3F0}"/>
              </a:ext>
            </a:extLst>
          </p:cNvPr>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fld id="{0B0821CD-A82A-47C0-8757-A21CE5CDA19A}" type="slidenum">
              <a:rPr lang="zh-TW" altLang="en-US" smtClean="0"/>
              <a:pPr/>
              <a:t>‹#›</a:t>
            </a:fld>
            <a:endParaRPr lang="zh-TW" altLang="en-US"/>
          </a:p>
        </p:txBody>
      </p:sp>
    </p:spTree>
    <p:extLst>
      <p:ext uri="{BB962C8B-B14F-4D97-AF65-F5344CB8AC3E}">
        <p14:creationId xmlns:p14="http://schemas.microsoft.com/office/powerpoint/2010/main" val="3587013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9EA2810-4C4F-97E8-1151-E50D59D446CF}"/>
              </a:ext>
            </a:extLst>
          </p:cNvPr>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zh-TW" altLang="en-US"/>
              <a:t>按一下以編輯母片標題樣式</a:t>
            </a:r>
          </a:p>
        </p:txBody>
      </p:sp>
      <p:sp>
        <p:nvSpPr>
          <p:cNvPr id="3" name="直排文字版面配置區 2">
            <a:extLst>
              <a:ext uri="{FF2B5EF4-FFF2-40B4-BE49-F238E27FC236}">
                <a16:creationId xmlns:a16="http://schemas.microsoft.com/office/drawing/2014/main" id="{32BB7B70-C1FE-81FD-079F-36BD09A2B4BA}"/>
              </a:ext>
            </a:extLst>
          </p:cNvPr>
          <p:cNvSpPr>
            <a:spLocks noGrp="1"/>
          </p:cNvSpPr>
          <p:nvPr>
            <p:ph type="body" orient="vert" idx="1"/>
          </p:nvPr>
        </p:nvSpPr>
        <p:spPr/>
        <p:txBody>
          <a:bodyPr vert="eaVert"/>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42435570-E08D-0737-273D-0F937EE15B5D}"/>
              </a:ext>
            </a:extLst>
          </p:cNvPr>
          <p:cNvSpPr>
            <a:spLocks noGrp="1"/>
          </p:cNvSpPr>
          <p:nvPr>
            <p:ph type="dt" sz="half" idx="10"/>
          </p:nvPr>
        </p:nvSpPr>
        <p:spPr/>
        <p:txBody>
          <a:bodyPr/>
          <a:lstStyle>
            <a:lvl1pPr>
              <a:defRPr>
                <a:latin typeface="Times New Roman" panose="02020603050405020304" pitchFamily="18" charset="0"/>
                <a:cs typeface="Times New Roman" panose="02020603050405020304" pitchFamily="18" charset="0"/>
              </a:defRPr>
            </a:lvl1pPr>
          </a:lstStyle>
          <a:p>
            <a:fld id="{A59221BA-8CAE-4A2D-8EFC-347429C12688}" type="datetimeFigureOut">
              <a:rPr lang="zh-TW" altLang="en-US" smtClean="0"/>
              <a:pPr/>
              <a:t>2025/5/28</a:t>
            </a:fld>
            <a:endParaRPr lang="zh-TW" altLang="en-US"/>
          </a:p>
        </p:txBody>
      </p:sp>
      <p:sp>
        <p:nvSpPr>
          <p:cNvPr id="5" name="頁尾版面配置區 4">
            <a:extLst>
              <a:ext uri="{FF2B5EF4-FFF2-40B4-BE49-F238E27FC236}">
                <a16:creationId xmlns:a16="http://schemas.microsoft.com/office/drawing/2014/main" id="{665139E3-8672-0DCB-E0F1-BABF66E64094}"/>
              </a:ext>
            </a:extLst>
          </p:cNvPr>
          <p:cNvSpPr>
            <a:spLocks noGrp="1"/>
          </p:cNvSpPr>
          <p:nvPr>
            <p:ph type="ftr" sz="quarter" idx="11"/>
          </p:nvPr>
        </p:nvSpPr>
        <p:spPr/>
        <p:txBody>
          <a:bodyPr/>
          <a:lstStyle>
            <a:lvl1pPr>
              <a:defRPr>
                <a:latin typeface="Times New Roman" panose="02020603050405020304" pitchFamily="18" charset="0"/>
                <a:cs typeface="Times New Roman" panose="02020603050405020304" pitchFamily="18" charset="0"/>
              </a:defRPr>
            </a:lvl1pPr>
          </a:lstStyle>
          <a:p>
            <a:endParaRPr lang="zh-TW" altLang="en-US"/>
          </a:p>
        </p:txBody>
      </p:sp>
      <p:sp>
        <p:nvSpPr>
          <p:cNvPr id="6" name="投影片編號版面配置區 5">
            <a:extLst>
              <a:ext uri="{FF2B5EF4-FFF2-40B4-BE49-F238E27FC236}">
                <a16:creationId xmlns:a16="http://schemas.microsoft.com/office/drawing/2014/main" id="{68CC5D4C-970D-3F44-8EE3-2972F4171167}"/>
              </a:ext>
            </a:extLst>
          </p:cNvPr>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fld id="{0B0821CD-A82A-47C0-8757-A21CE5CDA19A}" type="slidenum">
              <a:rPr lang="zh-TW" altLang="en-US" smtClean="0"/>
              <a:pPr/>
              <a:t>‹#›</a:t>
            </a:fld>
            <a:endParaRPr lang="zh-TW" altLang="en-US"/>
          </a:p>
        </p:txBody>
      </p:sp>
    </p:spTree>
    <p:extLst>
      <p:ext uri="{BB962C8B-B14F-4D97-AF65-F5344CB8AC3E}">
        <p14:creationId xmlns:p14="http://schemas.microsoft.com/office/powerpoint/2010/main" val="3507680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7995AE5D-C876-B715-89B4-E39C7B957FE4}"/>
              </a:ext>
            </a:extLst>
          </p:cNvPr>
          <p:cNvSpPr>
            <a:spLocks noGrp="1"/>
          </p:cNvSpPr>
          <p:nvPr>
            <p:ph type="title" orient="vert"/>
          </p:nvPr>
        </p:nvSpPr>
        <p:spPr>
          <a:xfrm>
            <a:off x="8724900" y="365125"/>
            <a:ext cx="2628900" cy="5811838"/>
          </a:xfrm>
        </p:spPr>
        <p:txBody>
          <a:bodyPr vert="eaVert"/>
          <a:lstStyle>
            <a:lvl1pPr>
              <a:defRPr>
                <a:latin typeface="Times New Roman" panose="02020603050405020304" pitchFamily="18" charset="0"/>
                <a:cs typeface="Times New Roman" panose="02020603050405020304" pitchFamily="18" charset="0"/>
              </a:defRPr>
            </a:lvl1pPr>
          </a:lstStyle>
          <a:p>
            <a:r>
              <a:rPr lang="zh-TW" altLang="en-US"/>
              <a:t>按一下以編輯母片標題樣式</a:t>
            </a:r>
          </a:p>
        </p:txBody>
      </p:sp>
      <p:sp>
        <p:nvSpPr>
          <p:cNvPr id="3" name="直排文字版面配置區 2">
            <a:extLst>
              <a:ext uri="{FF2B5EF4-FFF2-40B4-BE49-F238E27FC236}">
                <a16:creationId xmlns:a16="http://schemas.microsoft.com/office/drawing/2014/main" id="{C1344C7E-7D4A-4C65-68F0-5CA3C620FC27}"/>
              </a:ext>
            </a:extLst>
          </p:cNvPr>
          <p:cNvSpPr>
            <a:spLocks noGrp="1"/>
          </p:cNvSpPr>
          <p:nvPr>
            <p:ph type="body" orient="vert" idx="1"/>
          </p:nvPr>
        </p:nvSpPr>
        <p:spPr>
          <a:xfrm>
            <a:off x="838200" y="365125"/>
            <a:ext cx="7734300" cy="5811838"/>
          </a:xfrm>
        </p:spPr>
        <p:txBody>
          <a:bodyPr vert="eaVert"/>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03851DBD-96D5-01BD-D6B5-1FB01E154604}"/>
              </a:ext>
            </a:extLst>
          </p:cNvPr>
          <p:cNvSpPr>
            <a:spLocks noGrp="1"/>
          </p:cNvSpPr>
          <p:nvPr>
            <p:ph type="dt" sz="half" idx="10"/>
          </p:nvPr>
        </p:nvSpPr>
        <p:spPr/>
        <p:txBody>
          <a:bodyPr/>
          <a:lstStyle>
            <a:lvl1pPr>
              <a:defRPr>
                <a:latin typeface="Times New Roman" panose="02020603050405020304" pitchFamily="18" charset="0"/>
                <a:cs typeface="Times New Roman" panose="02020603050405020304" pitchFamily="18" charset="0"/>
              </a:defRPr>
            </a:lvl1pPr>
          </a:lstStyle>
          <a:p>
            <a:fld id="{A59221BA-8CAE-4A2D-8EFC-347429C12688}" type="datetimeFigureOut">
              <a:rPr lang="zh-TW" altLang="en-US" smtClean="0"/>
              <a:pPr/>
              <a:t>2025/5/28</a:t>
            </a:fld>
            <a:endParaRPr lang="zh-TW" altLang="en-US"/>
          </a:p>
        </p:txBody>
      </p:sp>
      <p:sp>
        <p:nvSpPr>
          <p:cNvPr id="5" name="頁尾版面配置區 4">
            <a:extLst>
              <a:ext uri="{FF2B5EF4-FFF2-40B4-BE49-F238E27FC236}">
                <a16:creationId xmlns:a16="http://schemas.microsoft.com/office/drawing/2014/main" id="{D45FB809-0F39-AD4F-8123-7F87142906BD}"/>
              </a:ext>
            </a:extLst>
          </p:cNvPr>
          <p:cNvSpPr>
            <a:spLocks noGrp="1"/>
          </p:cNvSpPr>
          <p:nvPr>
            <p:ph type="ftr" sz="quarter" idx="11"/>
          </p:nvPr>
        </p:nvSpPr>
        <p:spPr/>
        <p:txBody>
          <a:bodyPr/>
          <a:lstStyle>
            <a:lvl1pPr>
              <a:defRPr>
                <a:latin typeface="Times New Roman" panose="02020603050405020304" pitchFamily="18" charset="0"/>
                <a:cs typeface="Times New Roman" panose="02020603050405020304" pitchFamily="18" charset="0"/>
              </a:defRPr>
            </a:lvl1pPr>
          </a:lstStyle>
          <a:p>
            <a:endParaRPr lang="zh-TW" altLang="en-US"/>
          </a:p>
        </p:txBody>
      </p:sp>
      <p:sp>
        <p:nvSpPr>
          <p:cNvPr id="6" name="投影片編號版面配置區 5">
            <a:extLst>
              <a:ext uri="{FF2B5EF4-FFF2-40B4-BE49-F238E27FC236}">
                <a16:creationId xmlns:a16="http://schemas.microsoft.com/office/drawing/2014/main" id="{3E313D8F-314D-C252-17F0-EF1245D87866}"/>
              </a:ext>
            </a:extLst>
          </p:cNvPr>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fld id="{0B0821CD-A82A-47C0-8757-A21CE5CDA19A}" type="slidenum">
              <a:rPr lang="zh-TW" altLang="en-US" smtClean="0"/>
              <a:pPr/>
              <a:t>‹#›</a:t>
            </a:fld>
            <a:endParaRPr lang="zh-TW" altLang="en-US"/>
          </a:p>
        </p:txBody>
      </p:sp>
    </p:spTree>
    <p:extLst>
      <p:ext uri="{BB962C8B-B14F-4D97-AF65-F5344CB8AC3E}">
        <p14:creationId xmlns:p14="http://schemas.microsoft.com/office/powerpoint/2010/main" val="1146100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AA4208-6446-5D07-01CA-6A89CC7FF54A}"/>
              </a:ext>
            </a:extLst>
          </p:cNvPr>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3478205F-71BB-288B-B9EE-235877FD8E07}"/>
              </a:ext>
            </a:extLst>
          </p:cNvPr>
          <p:cNvSpPr>
            <a:spLocks noGrp="1"/>
          </p:cNvSpPr>
          <p:nvPr>
            <p:ph idx="1"/>
          </p:nvPr>
        </p:nvSpPr>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38D5B00C-0BB2-8AF8-4854-2F14F9A4C2BD}"/>
              </a:ext>
            </a:extLst>
          </p:cNvPr>
          <p:cNvSpPr>
            <a:spLocks noGrp="1"/>
          </p:cNvSpPr>
          <p:nvPr>
            <p:ph type="dt" sz="half" idx="10"/>
          </p:nvPr>
        </p:nvSpPr>
        <p:spPr/>
        <p:txBody>
          <a:bodyPr/>
          <a:lstStyle>
            <a:lvl1pPr>
              <a:defRPr>
                <a:latin typeface="Times New Roman" panose="02020603050405020304" pitchFamily="18" charset="0"/>
                <a:cs typeface="Times New Roman" panose="02020603050405020304" pitchFamily="18" charset="0"/>
              </a:defRPr>
            </a:lvl1pPr>
          </a:lstStyle>
          <a:p>
            <a:fld id="{A59221BA-8CAE-4A2D-8EFC-347429C12688}" type="datetimeFigureOut">
              <a:rPr lang="zh-TW" altLang="en-US" smtClean="0"/>
              <a:pPr/>
              <a:t>2025/5/28</a:t>
            </a:fld>
            <a:endParaRPr lang="zh-TW" altLang="en-US"/>
          </a:p>
        </p:txBody>
      </p:sp>
      <p:sp>
        <p:nvSpPr>
          <p:cNvPr id="5" name="頁尾版面配置區 4">
            <a:extLst>
              <a:ext uri="{FF2B5EF4-FFF2-40B4-BE49-F238E27FC236}">
                <a16:creationId xmlns:a16="http://schemas.microsoft.com/office/drawing/2014/main" id="{2026C687-D970-FFE4-E49F-099235A24A3C}"/>
              </a:ext>
            </a:extLst>
          </p:cNvPr>
          <p:cNvSpPr>
            <a:spLocks noGrp="1"/>
          </p:cNvSpPr>
          <p:nvPr>
            <p:ph type="ftr" sz="quarter" idx="11"/>
          </p:nvPr>
        </p:nvSpPr>
        <p:spPr/>
        <p:txBody>
          <a:bodyPr/>
          <a:lstStyle>
            <a:lvl1pPr>
              <a:defRPr>
                <a:latin typeface="Times New Roman" panose="02020603050405020304" pitchFamily="18" charset="0"/>
                <a:cs typeface="Times New Roman" panose="02020603050405020304" pitchFamily="18" charset="0"/>
              </a:defRPr>
            </a:lvl1pPr>
          </a:lstStyle>
          <a:p>
            <a:endParaRPr lang="zh-TW" altLang="en-US"/>
          </a:p>
        </p:txBody>
      </p:sp>
      <p:sp>
        <p:nvSpPr>
          <p:cNvPr id="6" name="投影片編號版面配置區 5">
            <a:extLst>
              <a:ext uri="{FF2B5EF4-FFF2-40B4-BE49-F238E27FC236}">
                <a16:creationId xmlns:a16="http://schemas.microsoft.com/office/drawing/2014/main" id="{7A3AAB93-BB7C-A171-BE4C-6C8A0DB56EEF}"/>
              </a:ext>
            </a:extLst>
          </p:cNvPr>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fld id="{0B0821CD-A82A-47C0-8757-A21CE5CDA19A}" type="slidenum">
              <a:rPr lang="zh-TW" altLang="en-US" smtClean="0"/>
              <a:pPr/>
              <a:t>‹#›</a:t>
            </a:fld>
            <a:endParaRPr lang="zh-TW" altLang="en-US"/>
          </a:p>
        </p:txBody>
      </p:sp>
    </p:spTree>
    <p:extLst>
      <p:ext uri="{BB962C8B-B14F-4D97-AF65-F5344CB8AC3E}">
        <p14:creationId xmlns:p14="http://schemas.microsoft.com/office/powerpoint/2010/main" val="2670930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59976BD-D8C2-4334-B03F-02C55AB8C9C2}"/>
              </a:ext>
            </a:extLst>
          </p:cNvPr>
          <p:cNvSpPr>
            <a:spLocks noGrp="1"/>
          </p:cNvSpPr>
          <p:nvPr>
            <p:ph type="title"/>
          </p:nvPr>
        </p:nvSpPr>
        <p:spPr>
          <a:xfrm>
            <a:off x="831850" y="1709738"/>
            <a:ext cx="10515600" cy="2852737"/>
          </a:xfrm>
        </p:spPr>
        <p:txBody>
          <a:bodyPr anchor="b"/>
          <a:lstStyle>
            <a:lvl1pPr>
              <a:defRPr sz="6000">
                <a:latin typeface="Times New Roman" panose="02020603050405020304" pitchFamily="18" charset="0"/>
                <a:cs typeface="Times New Roman" panose="02020603050405020304" pitchFamily="18" charset="0"/>
              </a:defRPr>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F31F7605-3553-D9E9-B996-3404649E7E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Times New Roman" panose="02020603050405020304" pitchFamily="18" charset="0"/>
                <a:cs typeface="Times New Roman" panose="02020603050405020304"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5555EE47-F428-A146-2CE4-51E5935B3E96}"/>
              </a:ext>
            </a:extLst>
          </p:cNvPr>
          <p:cNvSpPr>
            <a:spLocks noGrp="1"/>
          </p:cNvSpPr>
          <p:nvPr>
            <p:ph type="dt" sz="half" idx="10"/>
          </p:nvPr>
        </p:nvSpPr>
        <p:spPr/>
        <p:txBody>
          <a:bodyPr/>
          <a:lstStyle>
            <a:lvl1pPr>
              <a:defRPr>
                <a:latin typeface="Times New Roman" panose="02020603050405020304" pitchFamily="18" charset="0"/>
                <a:cs typeface="Times New Roman" panose="02020603050405020304" pitchFamily="18" charset="0"/>
              </a:defRPr>
            </a:lvl1pPr>
          </a:lstStyle>
          <a:p>
            <a:fld id="{A59221BA-8CAE-4A2D-8EFC-347429C12688}" type="datetimeFigureOut">
              <a:rPr lang="zh-TW" altLang="en-US" smtClean="0"/>
              <a:pPr/>
              <a:t>2025/5/28</a:t>
            </a:fld>
            <a:endParaRPr lang="zh-TW" altLang="en-US"/>
          </a:p>
        </p:txBody>
      </p:sp>
      <p:sp>
        <p:nvSpPr>
          <p:cNvPr id="5" name="頁尾版面配置區 4">
            <a:extLst>
              <a:ext uri="{FF2B5EF4-FFF2-40B4-BE49-F238E27FC236}">
                <a16:creationId xmlns:a16="http://schemas.microsoft.com/office/drawing/2014/main" id="{B0383832-CC7D-2454-B3C9-C48153783E1C}"/>
              </a:ext>
            </a:extLst>
          </p:cNvPr>
          <p:cNvSpPr>
            <a:spLocks noGrp="1"/>
          </p:cNvSpPr>
          <p:nvPr>
            <p:ph type="ftr" sz="quarter" idx="11"/>
          </p:nvPr>
        </p:nvSpPr>
        <p:spPr/>
        <p:txBody>
          <a:bodyPr/>
          <a:lstStyle>
            <a:lvl1pPr>
              <a:defRPr>
                <a:latin typeface="Times New Roman" panose="02020603050405020304" pitchFamily="18" charset="0"/>
                <a:cs typeface="Times New Roman" panose="02020603050405020304" pitchFamily="18" charset="0"/>
              </a:defRPr>
            </a:lvl1pPr>
          </a:lstStyle>
          <a:p>
            <a:endParaRPr lang="zh-TW" altLang="en-US"/>
          </a:p>
        </p:txBody>
      </p:sp>
      <p:sp>
        <p:nvSpPr>
          <p:cNvPr id="6" name="投影片編號版面配置區 5">
            <a:extLst>
              <a:ext uri="{FF2B5EF4-FFF2-40B4-BE49-F238E27FC236}">
                <a16:creationId xmlns:a16="http://schemas.microsoft.com/office/drawing/2014/main" id="{645DD64F-4165-EA3F-3A25-DB983D63FB51}"/>
              </a:ext>
            </a:extLst>
          </p:cNvPr>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fld id="{0B0821CD-A82A-47C0-8757-A21CE5CDA19A}" type="slidenum">
              <a:rPr lang="zh-TW" altLang="en-US" smtClean="0"/>
              <a:pPr/>
              <a:t>‹#›</a:t>
            </a:fld>
            <a:endParaRPr lang="zh-TW" altLang="en-US"/>
          </a:p>
        </p:txBody>
      </p:sp>
    </p:spTree>
    <p:extLst>
      <p:ext uri="{BB962C8B-B14F-4D97-AF65-F5344CB8AC3E}">
        <p14:creationId xmlns:p14="http://schemas.microsoft.com/office/powerpoint/2010/main" val="3595394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50FA8EF-F3FB-504F-2798-A6C95193C2CE}"/>
              </a:ext>
            </a:extLst>
          </p:cNvPr>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4B99F5E1-AF54-8A4A-FE08-F6DF16304526}"/>
              </a:ext>
            </a:extLst>
          </p:cNvPr>
          <p:cNvSpPr>
            <a:spLocks noGrp="1"/>
          </p:cNvSpPr>
          <p:nvPr>
            <p:ph sz="half" idx="1"/>
          </p:nvPr>
        </p:nvSpPr>
        <p:spPr>
          <a:xfrm>
            <a:off x="838200" y="1825625"/>
            <a:ext cx="5181600" cy="4351338"/>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FD90E12C-4DE8-7959-1A65-30373AAC3BA7}"/>
              </a:ext>
            </a:extLst>
          </p:cNvPr>
          <p:cNvSpPr>
            <a:spLocks noGrp="1"/>
          </p:cNvSpPr>
          <p:nvPr>
            <p:ph sz="half" idx="2"/>
          </p:nvPr>
        </p:nvSpPr>
        <p:spPr>
          <a:xfrm>
            <a:off x="6172200" y="1825625"/>
            <a:ext cx="5181600" cy="4351338"/>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E4EF1D8D-6B4B-130F-9F9C-2AC1121EEEF8}"/>
              </a:ext>
            </a:extLst>
          </p:cNvPr>
          <p:cNvSpPr>
            <a:spLocks noGrp="1"/>
          </p:cNvSpPr>
          <p:nvPr>
            <p:ph type="dt" sz="half" idx="10"/>
          </p:nvPr>
        </p:nvSpPr>
        <p:spPr/>
        <p:txBody>
          <a:bodyPr/>
          <a:lstStyle>
            <a:lvl1pPr>
              <a:defRPr>
                <a:latin typeface="Times New Roman" panose="02020603050405020304" pitchFamily="18" charset="0"/>
                <a:cs typeface="Times New Roman" panose="02020603050405020304" pitchFamily="18" charset="0"/>
              </a:defRPr>
            </a:lvl1pPr>
          </a:lstStyle>
          <a:p>
            <a:fld id="{A59221BA-8CAE-4A2D-8EFC-347429C12688}" type="datetimeFigureOut">
              <a:rPr lang="zh-TW" altLang="en-US" smtClean="0"/>
              <a:pPr/>
              <a:t>2025/5/28</a:t>
            </a:fld>
            <a:endParaRPr lang="zh-TW" altLang="en-US"/>
          </a:p>
        </p:txBody>
      </p:sp>
      <p:sp>
        <p:nvSpPr>
          <p:cNvPr id="6" name="頁尾版面配置區 5">
            <a:extLst>
              <a:ext uri="{FF2B5EF4-FFF2-40B4-BE49-F238E27FC236}">
                <a16:creationId xmlns:a16="http://schemas.microsoft.com/office/drawing/2014/main" id="{29657193-BB1B-ABF1-70E9-693C8B8C384E}"/>
              </a:ext>
            </a:extLst>
          </p:cNvPr>
          <p:cNvSpPr>
            <a:spLocks noGrp="1"/>
          </p:cNvSpPr>
          <p:nvPr>
            <p:ph type="ftr" sz="quarter" idx="11"/>
          </p:nvPr>
        </p:nvSpPr>
        <p:spPr/>
        <p:txBody>
          <a:bodyPr/>
          <a:lstStyle>
            <a:lvl1pPr>
              <a:defRPr>
                <a:latin typeface="Times New Roman" panose="02020603050405020304" pitchFamily="18" charset="0"/>
                <a:cs typeface="Times New Roman" panose="02020603050405020304" pitchFamily="18" charset="0"/>
              </a:defRPr>
            </a:lvl1pPr>
          </a:lstStyle>
          <a:p>
            <a:endParaRPr lang="zh-TW" altLang="en-US"/>
          </a:p>
        </p:txBody>
      </p:sp>
      <p:sp>
        <p:nvSpPr>
          <p:cNvPr id="7" name="投影片編號版面配置區 6">
            <a:extLst>
              <a:ext uri="{FF2B5EF4-FFF2-40B4-BE49-F238E27FC236}">
                <a16:creationId xmlns:a16="http://schemas.microsoft.com/office/drawing/2014/main" id="{3B01FD4C-4772-83DB-E08A-21BB0A39CFDD}"/>
              </a:ext>
            </a:extLst>
          </p:cNvPr>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fld id="{0B0821CD-A82A-47C0-8757-A21CE5CDA19A}" type="slidenum">
              <a:rPr lang="zh-TW" altLang="en-US" smtClean="0"/>
              <a:pPr/>
              <a:t>‹#›</a:t>
            </a:fld>
            <a:endParaRPr lang="zh-TW" altLang="en-US"/>
          </a:p>
        </p:txBody>
      </p:sp>
    </p:spTree>
    <p:extLst>
      <p:ext uri="{BB962C8B-B14F-4D97-AF65-F5344CB8AC3E}">
        <p14:creationId xmlns:p14="http://schemas.microsoft.com/office/powerpoint/2010/main" val="2616605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1F7499D-CD6D-EAD5-5F33-DAF810CCF042}"/>
              </a:ext>
            </a:extLst>
          </p:cNvPr>
          <p:cNvSpPr>
            <a:spLocks noGrp="1"/>
          </p:cNvSpPr>
          <p:nvPr>
            <p:ph type="title"/>
          </p:nvPr>
        </p:nvSpPr>
        <p:spPr>
          <a:xfrm>
            <a:off x="839788" y="365125"/>
            <a:ext cx="10515600" cy="1325563"/>
          </a:xfrm>
        </p:spPr>
        <p:txBody>
          <a:bodyPr/>
          <a:lstStyle>
            <a:lvl1pPr>
              <a:defRPr>
                <a:latin typeface="Times New Roman" panose="02020603050405020304" pitchFamily="18" charset="0"/>
                <a:cs typeface="Times New Roman" panose="02020603050405020304" pitchFamily="18" charset="0"/>
              </a:defRPr>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A1F32045-5F8F-31D2-C833-F4F315F51E1C}"/>
              </a:ext>
            </a:extLst>
          </p:cNvPr>
          <p:cNvSpPr>
            <a:spLocks noGrp="1"/>
          </p:cNvSpPr>
          <p:nvPr>
            <p:ph type="body" idx="1"/>
          </p:nvPr>
        </p:nvSpPr>
        <p:spPr>
          <a:xfrm>
            <a:off x="839788" y="1681163"/>
            <a:ext cx="5157787" cy="823912"/>
          </a:xfrm>
        </p:spPr>
        <p:txBody>
          <a:bodyPr anchor="b"/>
          <a:lstStyle>
            <a:lvl1pPr marL="0" indent="0">
              <a:buNone/>
              <a:defRPr sz="2400" b="1">
                <a:latin typeface="Times New Roman" panose="02020603050405020304" pitchFamily="18" charset="0"/>
                <a:cs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7A69CA49-8BA1-85FE-275B-0A39F0C4E914}"/>
              </a:ext>
            </a:extLst>
          </p:cNvPr>
          <p:cNvSpPr>
            <a:spLocks noGrp="1"/>
          </p:cNvSpPr>
          <p:nvPr>
            <p:ph sz="half" idx="2"/>
          </p:nvPr>
        </p:nvSpPr>
        <p:spPr>
          <a:xfrm>
            <a:off x="839788" y="2505075"/>
            <a:ext cx="5157787" cy="3684588"/>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CA4B1AEC-6553-FA04-85CC-8261B1EC8D83}"/>
              </a:ext>
            </a:extLst>
          </p:cNvPr>
          <p:cNvSpPr>
            <a:spLocks noGrp="1"/>
          </p:cNvSpPr>
          <p:nvPr>
            <p:ph type="body" sz="quarter" idx="3"/>
          </p:nvPr>
        </p:nvSpPr>
        <p:spPr>
          <a:xfrm>
            <a:off x="6172200" y="1681163"/>
            <a:ext cx="5183188" cy="823912"/>
          </a:xfrm>
        </p:spPr>
        <p:txBody>
          <a:bodyPr anchor="b"/>
          <a:lstStyle>
            <a:lvl1pPr marL="0" indent="0">
              <a:buNone/>
              <a:defRPr sz="2400" b="1">
                <a:latin typeface="Times New Roman" panose="02020603050405020304" pitchFamily="18" charset="0"/>
                <a:cs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7C05B19F-F841-F54A-98ED-0D0F842564C7}"/>
              </a:ext>
            </a:extLst>
          </p:cNvPr>
          <p:cNvSpPr>
            <a:spLocks noGrp="1"/>
          </p:cNvSpPr>
          <p:nvPr>
            <p:ph sz="quarter" idx="4"/>
          </p:nvPr>
        </p:nvSpPr>
        <p:spPr>
          <a:xfrm>
            <a:off x="6172200" y="2505075"/>
            <a:ext cx="5183188" cy="3684588"/>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33CF0710-CFBC-3EB1-E479-C6F69AE8326A}"/>
              </a:ext>
            </a:extLst>
          </p:cNvPr>
          <p:cNvSpPr>
            <a:spLocks noGrp="1"/>
          </p:cNvSpPr>
          <p:nvPr>
            <p:ph type="dt" sz="half" idx="10"/>
          </p:nvPr>
        </p:nvSpPr>
        <p:spPr/>
        <p:txBody>
          <a:bodyPr/>
          <a:lstStyle>
            <a:lvl1pPr>
              <a:defRPr>
                <a:latin typeface="Times New Roman" panose="02020603050405020304" pitchFamily="18" charset="0"/>
                <a:cs typeface="Times New Roman" panose="02020603050405020304" pitchFamily="18" charset="0"/>
              </a:defRPr>
            </a:lvl1pPr>
          </a:lstStyle>
          <a:p>
            <a:fld id="{A59221BA-8CAE-4A2D-8EFC-347429C12688}" type="datetimeFigureOut">
              <a:rPr lang="zh-TW" altLang="en-US" smtClean="0"/>
              <a:pPr/>
              <a:t>2025/5/28</a:t>
            </a:fld>
            <a:endParaRPr lang="zh-TW" altLang="en-US"/>
          </a:p>
        </p:txBody>
      </p:sp>
      <p:sp>
        <p:nvSpPr>
          <p:cNvPr id="8" name="頁尾版面配置區 7">
            <a:extLst>
              <a:ext uri="{FF2B5EF4-FFF2-40B4-BE49-F238E27FC236}">
                <a16:creationId xmlns:a16="http://schemas.microsoft.com/office/drawing/2014/main" id="{D57ED138-DF21-948E-648A-F030D8692003}"/>
              </a:ext>
            </a:extLst>
          </p:cNvPr>
          <p:cNvSpPr>
            <a:spLocks noGrp="1"/>
          </p:cNvSpPr>
          <p:nvPr>
            <p:ph type="ftr" sz="quarter" idx="11"/>
          </p:nvPr>
        </p:nvSpPr>
        <p:spPr/>
        <p:txBody>
          <a:bodyPr/>
          <a:lstStyle>
            <a:lvl1pPr>
              <a:defRPr>
                <a:latin typeface="Times New Roman" panose="02020603050405020304" pitchFamily="18" charset="0"/>
                <a:cs typeface="Times New Roman" panose="02020603050405020304" pitchFamily="18" charset="0"/>
              </a:defRPr>
            </a:lvl1pPr>
          </a:lstStyle>
          <a:p>
            <a:endParaRPr lang="zh-TW" altLang="en-US"/>
          </a:p>
        </p:txBody>
      </p:sp>
      <p:sp>
        <p:nvSpPr>
          <p:cNvPr id="9" name="投影片編號版面配置區 8">
            <a:extLst>
              <a:ext uri="{FF2B5EF4-FFF2-40B4-BE49-F238E27FC236}">
                <a16:creationId xmlns:a16="http://schemas.microsoft.com/office/drawing/2014/main" id="{D656BD44-4D7D-580D-54BF-8F7F2846DF56}"/>
              </a:ext>
            </a:extLst>
          </p:cNvPr>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fld id="{0B0821CD-A82A-47C0-8757-A21CE5CDA19A}" type="slidenum">
              <a:rPr lang="zh-TW" altLang="en-US" smtClean="0"/>
              <a:pPr/>
              <a:t>‹#›</a:t>
            </a:fld>
            <a:endParaRPr lang="zh-TW" altLang="en-US"/>
          </a:p>
        </p:txBody>
      </p:sp>
    </p:spTree>
    <p:extLst>
      <p:ext uri="{BB962C8B-B14F-4D97-AF65-F5344CB8AC3E}">
        <p14:creationId xmlns:p14="http://schemas.microsoft.com/office/powerpoint/2010/main" val="891234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27A3809-4522-A551-0779-187A9ACD6FC0}"/>
              </a:ext>
            </a:extLst>
          </p:cNvPr>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zh-TW" altLang="en-US"/>
              <a:t>按一下以編輯母片標題樣式</a:t>
            </a:r>
          </a:p>
        </p:txBody>
      </p:sp>
      <p:sp>
        <p:nvSpPr>
          <p:cNvPr id="3" name="日期版面配置區 2">
            <a:extLst>
              <a:ext uri="{FF2B5EF4-FFF2-40B4-BE49-F238E27FC236}">
                <a16:creationId xmlns:a16="http://schemas.microsoft.com/office/drawing/2014/main" id="{D645A872-4D53-23E7-AD6C-0951B0880D9C}"/>
              </a:ext>
            </a:extLst>
          </p:cNvPr>
          <p:cNvSpPr>
            <a:spLocks noGrp="1"/>
          </p:cNvSpPr>
          <p:nvPr>
            <p:ph type="dt" sz="half" idx="10"/>
          </p:nvPr>
        </p:nvSpPr>
        <p:spPr/>
        <p:txBody>
          <a:bodyPr/>
          <a:lstStyle>
            <a:lvl1pPr>
              <a:defRPr>
                <a:latin typeface="Times New Roman" panose="02020603050405020304" pitchFamily="18" charset="0"/>
                <a:cs typeface="Times New Roman" panose="02020603050405020304" pitchFamily="18" charset="0"/>
              </a:defRPr>
            </a:lvl1pPr>
          </a:lstStyle>
          <a:p>
            <a:fld id="{A59221BA-8CAE-4A2D-8EFC-347429C12688}" type="datetimeFigureOut">
              <a:rPr lang="zh-TW" altLang="en-US" smtClean="0"/>
              <a:pPr/>
              <a:t>2025/5/28</a:t>
            </a:fld>
            <a:endParaRPr lang="zh-TW" altLang="en-US"/>
          </a:p>
        </p:txBody>
      </p:sp>
      <p:sp>
        <p:nvSpPr>
          <p:cNvPr id="4" name="頁尾版面配置區 3">
            <a:extLst>
              <a:ext uri="{FF2B5EF4-FFF2-40B4-BE49-F238E27FC236}">
                <a16:creationId xmlns:a16="http://schemas.microsoft.com/office/drawing/2014/main" id="{E4C7DD3F-2305-1B3E-F2D1-BD1F48ADE9E0}"/>
              </a:ext>
            </a:extLst>
          </p:cNvPr>
          <p:cNvSpPr>
            <a:spLocks noGrp="1"/>
          </p:cNvSpPr>
          <p:nvPr>
            <p:ph type="ftr" sz="quarter" idx="11"/>
          </p:nvPr>
        </p:nvSpPr>
        <p:spPr/>
        <p:txBody>
          <a:bodyPr/>
          <a:lstStyle>
            <a:lvl1pPr>
              <a:defRPr>
                <a:latin typeface="Times New Roman" panose="02020603050405020304" pitchFamily="18" charset="0"/>
                <a:cs typeface="Times New Roman" panose="02020603050405020304" pitchFamily="18" charset="0"/>
              </a:defRPr>
            </a:lvl1pPr>
          </a:lstStyle>
          <a:p>
            <a:endParaRPr lang="zh-TW" altLang="en-US"/>
          </a:p>
        </p:txBody>
      </p:sp>
      <p:sp>
        <p:nvSpPr>
          <p:cNvPr id="5" name="投影片編號版面配置區 4">
            <a:extLst>
              <a:ext uri="{FF2B5EF4-FFF2-40B4-BE49-F238E27FC236}">
                <a16:creationId xmlns:a16="http://schemas.microsoft.com/office/drawing/2014/main" id="{A210893A-B810-A036-F878-3D89D2522F96}"/>
              </a:ext>
            </a:extLst>
          </p:cNvPr>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fld id="{0B0821CD-A82A-47C0-8757-A21CE5CDA19A}" type="slidenum">
              <a:rPr lang="zh-TW" altLang="en-US" smtClean="0"/>
              <a:pPr/>
              <a:t>‹#›</a:t>
            </a:fld>
            <a:endParaRPr lang="zh-TW" altLang="en-US"/>
          </a:p>
        </p:txBody>
      </p:sp>
    </p:spTree>
    <p:extLst>
      <p:ext uri="{BB962C8B-B14F-4D97-AF65-F5344CB8AC3E}">
        <p14:creationId xmlns:p14="http://schemas.microsoft.com/office/powerpoint/2010/main" val="897093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0596B6D7-1FFF-DE1A-E9AA-FFD06DBEA1E6}"/>
              </a:ext>
            </a:extLst>
          </p:cNvPr>
          <p:cNvSpPr>
            <a:spLocks noGrp="1"/>
          </p:cNvSpPr>
          <p:nvPr>
            <p:ph type="dt" sz="half" idx="10"/>
          </p:nvPr>
        </p:nvSpPr>
        <p:spPr/>
        <p:txBody>
          <a:bodyPr/>
          <a:lstStyle>
            <a:lvl1pPr>
              <a:defRPr>
                <a:latin typeface="Times New Roman" panose="02020603050405020304" pitchFamily="18" charset="0"/>
                <a:cs typeface="Times New Roman" panose="02020603050405020304" pitchFamily="18" charset="0"/>
              </a:defRPr>
            </a:lvl1pPr>
          </a:lstStyle>
          <a:p>
            <a:fld id="{A59221BA-8CAE-4A2D-8EFC-347429C12688}" type="datetimeFigureOut">
              <a:rPr lang="zh-TW" altLang="en-US" smtClean="0"/>
              <a:pPr/>
              <a:t>2025/5/28</a:t>
            </a:fld>
            <a:endParaRPr lang="zh-TW" altLang="en-US"/>
          </a:p>
        </p:txBody>
      </p:sp>
      <p:sp>
        <p:nvSpPr>
          <p:cNvPr id="3" name="頁尾版面配置區 2">
            <a:extLst>
              <a:ext uri="{FF2B5EF4-FFF2-40B4-BE49-F238E27FC236}">
                <a16:creationId xmlns:a16="http://schemas.microsoft.com/office/drawing/2014/main" id="{EEACCF45-D7A1-B9D1-E04D-C20F74B9CF07}"/>
              </a:ext>
            </a:extLst>
          </p:cNvPr>
          <p:cNvSpPr>
            <a:spLocks noGrp="1"/>
          </p:cNvSpPr>
          <p:nvPr>
            <p:ph type="ftr" sz="quarter" idx="11"/>
          </p:nvPr>
        </p:nvSpPr>
        <p:spPr/>
        <p:txBody>
          <a:bodyPr/>
          <a:lstStyle>
            <a:lvl1pPr>
              <a:defRPr>
                <a:latin typeface="Times New Roman" panose="02020603050405020304" pitchFamily="18" charset="0"/>
                <a:cs typeface="Times New Roman" panose="02020603050405020304" pitchFamily="18" charset="0"/>
              </a:defRPr>
            </a:lvl1pPr>
          </a:lstStyle>
          <a:p>
            <a:endParaRPr lang="zh-TW" altLang="en-US"/>
          </a:p>
        </p:txBody>
      </p:sp>
      <p:sp>
        <p:nvSpPr>
          <p:cNvPr id="4" name="投影片編號版面配置區 3">
            <a:extLst>
              <a:ext uri="{FF2B5EF4-FFF2-40B4-BE49-F238E27FC236}">
                <a16:creationId xmlns:a16="http://schemas.microsoft.com/office/drawing/2014/main" id="{B569A29E-7FDD-D673-9E9B-A05E6B812440}"/>
              </a:ext>
            </a:extLst>
          </p:cNvPr>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fld id="{0B0821CD-A82A-47C0-8757-A21CE5CDA19A}" type="slidenum">
              <a:rPr lang="zh-TW" altLang="en-US" smtClean="0"/>
              <a:pPr/>
              <a:t>‹#›</a:t>
            </a:fld>
            <a:endParaRPr lang="zh-TW" altLang="en-US"/>
          </a:p>
        </p:txBody>
      </p:sp>
    </p:spTree>
    <p:extLst>
      <p:ext uri="{BB962C8B-B14F-4D97-AF65-F5344CB8AC3E}">
        <p14:creationId xmlns:p14="http://schemas.microsoft.com/office/powerpoint/2010/main" val="2066324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83BBD1D-4D89-8679-58FF-ED938F569824}"/>
              </a:ext>
            </a:extLst>
          </p:cNvPr>
          <p:cNvSpPr>
            <a:spLocks noGrp="1"/>
          </p:cNvSpPr>
          <p:nvPr>
            <p:ph type="title"/>
          </p:nvPr>
        </p:nvSpPr>
        <p:spPr>
          <a:xfrm>
            <a:off x="839788" y="457200"/>
            <a:ext cx="3932237" cy="1600200"/>
          </a:xfrm>
        </p:spPr>
        <p:txBody>
          <a:bodyPr anchor="b"/>
          <a:lstStyle>
            <a:lvl1pPr>
              <a:defRPr sz="3200">
                <a:latin typeface="Times New Roman" panose="02020603050405020304" pitchFamily="18" charset="0"/>
                <a:cs typeface="Times New Roman" panose="02020603050405020304" pitchFamily="18" charset="0"/>
              </a:defRPr>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184E106E-B759-FC60-5096-062D86291319}"/>
              </a:ext>
            </a:extLst>
          </p:cNvPr>
          <p:cNvSpPr>
            <a:spLocks noGrp="1"/>
          </p:cNvSpPr>
          <p:nvPr>
            <p:ph idx="1"/>
          </p:nvPr>
        </p:nvSpPr>
        <p:spPr>
          <a:xfrm>
            <a:off x="5183188" y="987425"/>
            <a:ext cx="6172200" cy="4873625"/>
          </a:xfrm>
        </p:spPr>
        <p:txBody>
          <a:bodyPr/>
          <a:lstStyle>
            <a:lvl1pPr>
              <a:defRPr sz="3200">
                <a:latin typeface="Times New Roman" panose="02020603050405020304" pitchFamily="18" charset="0"/>
                <a:cs typeface="Times New Roman" panose="02020603050405020304" pitchFamily="18" charset="0"/>
              </a:defRPr>
            </a:lvl1pPr>
            <a:lvl2pPr>
              <a:defRPr sz="2800">
                <a:latin typeface="Times New Roman" panose="02020603050405020304" pitchFamily="18" charset="0"/>
                <a:cs typeface="Times New Roman" panose="02020603050405020304" pitchFamily="18" charset="0"/>
              </a:defRPr>
            </a:lvl2pPr>
            <a:lvl3pPr>
              <a:defRPr sz="24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3EF9C4BC-10A0-D8F7-12B8-3898264932EA}"/>
              </a:ext>
            </a:extLst>
          </p:cNvPr>
          <p:cNvSpPr>
            <a:spLocks noGrp="1"/>
          </p:cNvSpPr>
          <p:nvPr>
            <p:ph type="body" sz="half" idx="2"/>
          </p:nvPr>
        </p:nvSpPr>
        <p:spPr>
          <a:xfrm>
            <a:off x="839788" y="2057400"/>
            <a:ext cx="3932237" cy="3811588"/>
          </a:xfrm>
        </p:spPr>
        <p:txBody>
          <a:bodyPr/>
          <a:lstStyle>
            <a:lvl1pPr marL="0" indent="0">
              <a:buNone/>
              <a:defRPr sz="1600">
                <a:latin typeface="Times New Roman" panose="02020603050405020304" pitchFamily="18" charset="0"/>
                <a:cs typeface="Times New Roman" panose="0202060305040502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5ACA6E9A-5207-7436-E27E-D51C2F4BA73C}"/>
              </a:ext>
            </a:extLst>
          </p:cNvPr>
          <p:cNvSpPr>
            <a:spLocks noGrp="1"/>
          </p:cNvSpPr>
          <p:nvPr>
            <p:ph type="dt" sz="half" idx="10"/>
          </p:nvPr>
        </p:nvSpPr>
        <p:spPr/>
        <p:txBody>
          <a:bodyPr/>
          <a:lstStyle>
            <a:lvl1pPr>
              <a:defRPr>
                <a:latin typeface="Times New Roman" panose="02020603050405020304" pitchFamily="18" charset="0"/>
                <a:cs typeface="Times New Roman" panose="02020603050405020304" pitchFamily="18" charset="0"/>
              </a:defRPr>
            </a:lvl1pPr>
          </a:lstStyle>
          <a:p>
            <a:fld id="{A59221BA-8CAE-4A2D-8EFC-347429C12688}" type="datetimeFigureOut">
              <a:rPr lang="zh-TW" altLang="en-US" smtClean="0"/>
              <a:pPr/>
              <a:t>2025/5/28</a:t>
            </a:fld>
            <a:endParaRPr lang="zh-TW" altLang="en-US"/>
          </a:p>
        </p:txBody>
      </p:sp>
      <p:sp>
        <p:nvSpPr>
          <p:cNvPr id="6" name="頁尾版面配置區 5">
            <a:extLst>
              <a:ext uri="{FF2B5EF4-FFF2-40B4-BE49-F238E27FC236}">
                <a16:creationId xmlns:a16="http://schemas.microsoft.com/office/drawing/2014/main" id="{931C999E-208E-73E0-54C6-5CA5FB0136B5}"/>
              </a:ext>
            </a:extLst>
          </p:cNvPr>
          <p:cNvSpPr>
            <a:spLocks noGrp="1"/>
          </p:cNvSpPr>
          <p:nvPr>
            <p:ph type="ftr" sz="quarter" idx="11"/>
          </p:nvPr>
        </p:nvSpPr>
        <p:spPr/>
        <p:txBody>
          <a:bodyPr/>
          <a:lstStyle>
            <a:lvl1pPr>
              <a:defRPr>
                <a:latin typeface="Times New Roman" panose="02020603050405020304" pitchFamily="18" charset="0"/>
                <a:cs typeface="Times New Roman" panose="02020603050405020304" pitchFamily="18" charset="0"/>
              </a:defRPr>
            </a:lvl1pPr>
          </a:lstStyle>
          <a:p>
            <a:endParaRPr lang="zh-TW" altLang="en-US"/>
          </a:p>
        </p:txBody>
      </p:sp>
      <p:sp>
        <p:nvSpPr>
          <p:cNvPr id="7" name="投影片編號版面配置區 6">
            <a:extLst>
              <a:ext uri="{FF2B5EF4-FFF2-40B4-BE49-F238E27FC236}">
                <a16:creationId xmlns:a16="http://schemas.microsoft.com/office/drawing/2014/main" id="{E88AE98C-DB07-6282-FF5E-693C305C0CDB}"/>
              </a:ext>
            </a:extLst>
          </p:cNvPr>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fld id="{0B0821CD-A82A-47C0-8757-A21CE5CDA19A}" type="slidenum">
              <a:rPr lang="zh-TW" altLang="en-US" smtClean="0"/>
              <a:pPr/>
              <a:t>‹#›</a:t>
            </a:fld>
            <a:endParaRPr lang="zh-TW" altLang="en-US"/>
          </a:p>
        </p:txBody>
      </p:sp>
    </p:spTree>
    <p:extLst>
      <p:ext uri="{BB962C8B-B14F-4D97-AF65-F5344CB8AC3E}">
        <p14:creationId xmlns:p14="http://schemas.microsoft.com/office/powerpoint/2010/main" val="2274900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23CA93B-D0DF-4FDB-3B0E-149E63CDEC6F}"/>
              </a:ext>
            </a:extLst>
          </p:cNvPr>
          <p:cNvSpPr>
            <a:spLocks noGrp="1"/>
          </p:cNvSpPr>
          <p:nvPr>
            <p:ph type="title"/>
          </p:nvPr>
        </p:nvSpPr>
        <p:spPr>
          <a:xfrm>
            <a:off x="839788" y="457200"/>
            <a:ext cx="3932237" cy="1600200"/>
          </a:xfrm>
        </p:spPr>
        <p:txBody>
          <a:bodyPr anchor="b"/>
          <a:lstStyle>
            <a:lvl1pPr>
              <a:defRPr sz="3200">
                <a:latin typeface="Times New Roman" panose="02020603050405020304" pitchFamily="18" charset="0"/>
                <a:cs typeface="Times New Roman" panose="02020603050405020304" pitchFamily="18" charset="0"/>
              </a:defRPr>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9A914694-FBCA-A5CD-5754-D3DCD56B40E9}"/>
              </a:ext>
            </a:extLst>
          </p:cNvPr>
          <p:cNvSpPr>
            <a:spLocks noGrp="1"/>
          </p:cNvSpPr>
          <p:nvPr>
            <p:ph type="pic" idx="1"/>
          </p:nvPr>
        </p:nvSpPr>
        <p:spPr>
          <a:xfrm>
            <a:off x="5183188" y="987425"/>
            <a:ext cx="6172200" cy="4873625"/>
          </a:xfrm>
        </p:spPr>
        <p:txBody>
          <a:bodyPr/>
          <a:lstStyle>
            <a:lvl1pPr marL="0" indent="0">
              <a:buNone/>
              <a:defRPr sz="3200">
                <a:latin typeface="Times New Roman" panose="02020603050405020304" pitchFamily="18" charset="0"/>
                <a:cs typeface="Times New Roman" panose="0202060305040502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B207C42E-16CE-B499-1580-A62917DCB27B}"/>
              </a:ext>
            </a:extLst>
          </p:cNvPr>
          <p:cNvSpPr>
            <a:spLocks noGrp="1"/>
          </p:cNvSpPr>
          <p:nvPr>
            <p:ph type="body" sz="half" idx="2"/>
          </p:nvPr>
        </p:nvSpPr>
        <p:spPr>
          <a:xfrm>
            <a:off x="839788" y="2057400"/>
            <a:ext cx="3932237" cy="3811588"/>
          </a:xfrm>
        </p:spPr>
        <p:txBody>
          <a:bodyPr/>
          <a:lstStyle>
            <a:lvl1pPr marL="0" indent="0">
              <a:buNone/>
              <a:defRPr sz="1600">
                <a:latin typeface="Times New Roman" panose="02020603050405020304" pitchFamily="18" charset="0"/>
                <a:cs typeface="Times New Roman" panose="0202060305040502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537A22D7-1A5F-EC31-BF25-1072CBD54937}"/>
              </a:ext>
            </a:extLst>
          </p:cNvPr>
          <p:cNvSpPr>
            <a:spLocks noGrp="1"/>
          </p:cNvSpPr>
          <p:nvPr>
            <p:ph type="dt" sz="half" idx="10"/>
          </p:nvPr>
        </p:nvSpPr>
        <p:spPr/>
        <p:txBody>
          <a:bodyPr/>
          <a:lstStyle>
            <a:lvl1pPr>
              <a:defRPr>
                <a:latin typeface="Times New Roman" panose="02020603050405020304" pitchFamily="18" charset="0"/>
                <a:cs typeface="Times New Roman" panose="02020603050405020304" pitchFamily="18" charset="0"/>
              </a:defRPr>
            </a:lvl1pPr>
          </a:lstStyle>
          <a:p>
            <a:fld id="{A59221BA-8CAE-4A2D-8EFC-347429C12688}" type="datetimeFigureOut">
              <a:rPr lang="zh-TW" altLang="en-US" smtClean="0"/>
              <a:pPr/>
              <a:t>2025/5/28</a:t>
            </a:fld>
            <a:endParaRPr lang="zh-TW" altLang="en-US"/>
          </a:p>
        </p:txBody>
      </p:sp>
      <p:sp>
        <p:nvSpPr>
          <p:cNvPr id="6" name="頁尾版面配置區 5">
            <a:extLst>
              <a:ext uri="{FF2B5EF4-FFF2-40B4-BE49-F238E27FC236}">
                <a16:creationId xmlns:a16="http://schemas.microsoft.com/office/drawing/2014/main" id="{BBBA23A9-1D61-9EDF-65B6-FCF7FC411515}"/>
              </a:ext>
            </a:extLst>
          </p:cNvPr>
          <p:cNvSpPr>
            <a:spLocks noGrp="1"/>
          </p:cNvSpPr>
          <p:nvPr>
            <p:ph type="ftr" sz="quarter" idx="11"/>
          </p:nvPr>
        </p:nvSpPr>
        <p:spPr/>
        <p:txBody>
          <a:bodyPr/>
          <a:lstStyle>
            <a:lvl1pPr>
              <a:defRPr>
                <a:latin typeface="Times New Roman" panose="02020603050405020304" pitchFamily="18" charset="0"/>
                <a:cs typeface="Times New Roman" panose="02020603050405020304" pitchFamily="18" charset="0"/>
              </a:defRPr>
            </a:lvl1pPr>
          </a:lstStyle>
          <a:p>
            <a:endParaRPr lang="zh-TW" altLang="en-US"/>
          </a:p>
        </p:txBody>
      </p:sp>
      <p:sp>
        <p:nvSpPr>
          <p:cNvPr id="7" name="投影片編號版面配置區 6">
            <a:extLst>
              <a:ext uri="{FF2B5EF4-FFF2-40B4-BE49-F238E27FC236}">
                <a16:creationId xmlns:a16="http://schemas.microsoft.com/office/drawing/2014/main" id="{322C8965-EF74-0D95-1B9E-8B36E12014F1}"/>
              </a:ext>
            </a:extLst>
          </p:cNvPr>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fld id="{0B0821CD-A82A-47C0-8757-A21CE5CDA19A}" type="slidenum">
              <a:rPr lang="zh-TW" altLang="en-US" smtClean="0"/>
              <a:pPr/>
              <a:t>‹#›</a:t>
            </a:fld>
            <a:endParaRPr lang="zh-TW" altLang="en-US"/>
          </a:p>
        </p:txBody>
      </p:sp>
    </p:spTree>
    <p:extLst>
      <p:ext uri="{BB962C8B-B14F-4D97-AF65-F5344CB8AC3E}">
        <p14:creationId xmlns:p14="http://schemas.microsoft.com/office/powerpoint/2010/main" val="2391161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0A11AA15-DC5C-0847-5439-41AFCECA5E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EAA84E25-D178-4135-DAD5-06D7BEB49C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28C61F73-C462-2681-DFCA-47E6BB0D82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cs typeface="Times New Roman" panose="02020603050405020304" pitchFamily="18" charset="0"/>
              </a:defRPr>
            </a:lvl1pPr>
          </a:lstStyle>
          <a:p>
            <a:fld id="{A59221BA-8CAE-4A2D-8EFC-347429C12688}" type="datetimeFigureOut">
              <a:rPr lang="zh-TW" altLang="en-US" smtClean="0"/>
              <a:pPr/>
              <a:t>2025/5/28</a:t>
            </a:fld>
            <a:endParaRPr lang="zh-TW" altLang="en-US"/>
          </a:p>
        </p:txBody>
      </p:sp>
      <p:sp>
        <p:nvSpPr>
          <p:cNvPr id="5" name="頁尾版面配置區 4">
            <a:extLst>
              <a:ext uri="{FF2B5EF4-FFF2-40B4-BE49-F238E27FC236}">
                <a16:creationId xmlns:a16="http://schemas.microsoft.com/office/drawing/2014/main" id="{C6ECAB0A-8D24-DFD3-65B2-CD909E2E9C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cs typeface="Times New Roman" panose="02020603050405020304" pitchFamily="18" charset="0"/>
              </a:defRPr>
            </a:lvl1pPr>
          </a:lstStyle>
          <a:p>
            <a:endParaRPr lang="zh-TW" altLang="en-US"/>
          </a:p>
        </p:txBody>
      </p:sp>
      <p:sp>
        <p:nvSpPr>
          <p:cNvPr id="6" name="投影片編號版面配置區 5">
            <a:extLst>
              <a:ext uri="{FF2B5EF4-FFF2-40B4-BE49-F238E27FC236}">
                <a16:creationId xmlns:a16="http://schemas.microsoft.com/office/drawing/2014/main" id="{3F061A99-5F54-9E7D-6C1C-F0B6B07A50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cs typeface="Times New Roman" panose="02020603050405020304" pitchFamily="18" charset="0"/>
              </a:defRPr>
            </a:lvl1pPr>
          </a:lstStyle>
          <a:p>
            <a:fld id="{0B0821CD-A82A-47C0-8757-A21CE5CDA19A}" type="slidenum">
              <a:rPr lang="zh-TW" altLang="en-US" smtClean="0"/>
              <a:pPr/>
              <a:t>‹#›</a:t>
            </a:fld>
            <a:endParaRPr lang="zh-TW" altLang="en-US"/>
          </a:p>
        </p:txBody>
      </p:sp>
    </p:spTree>
    <p:extLst>
      <p:ext uri="{BB962C8B-B14F-4D97-AF65-F5344CB8AC3E}">
        <p14:creationId xmlns:p14="http://schemas.microsoft.com/office/powerpoint/2010/main" val="19559391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7B22A0A-EE6B-FEB7-E79C-731C897CA4EA}"/>
              </a:ext>
            </a:extLst>
          </p:cNvPr>
          <p:cNvSpPr>
            <a:spLocks noGrp="1"/>
          </p:cNvSpPr>
          <p:nvPr>
            <p:ph type="ctrTitle"/>
          </p:nvPr>
        </p:nvSpPr>
        <p:spPr>
          <a:xfrm>
            <a:off x="378691" y="1122363"/>
            <a:ext cx="11231418" cy="2387600"/>
          </a:xfrm>
        </p:spPr>
        <p:txBody>
          <a:bodyPr>
            <a:normAutofit/>
          </a:bodyPr>
          <a:lstStyle/>
          <a:p>
            <a:r>
              <a:rPr lang="en-US" altLang="zh-TW" sz="3600" dirty="0"/>
              <a:t>Sexual and Reproductive Health Outcomes Among Adolescent Females During the COVID-19 Pandemic</a:t>
            </a:r>
            <a:endParaRPr lang="zh-TW" altLang="en-US" sz="3600" dirty="0"/>
          </a:p>
        </p:txBody>
      </p:sp>
      <p:sp>
        <p:nvSpPr>
          <p:cNvPr id="3" name="副標題 2">
            <a:extLst>
              <a:ext uri="{FF2B5EF4-FFF2-40B4-BE49-F238E27FC236}">
                <a16:creationId xmlns:a16="http://schemas.microsoft.com/office/drawing/2014/main" id="{D33E32E8-705B-5815-DB6C-E8DEC5BB1B48}"/>
              </a:ext>
            </a:extLst>
          </p:cNvPr>
          <p:cNvSpPr>
            <a:spLocks noGrp="1"/>
          </p:cNvSpPr>
          <p:nvPr>
            <p:ph type="subTitle" idx="1"/>
          </p:nvPr>
        </p:nvSpPr>
        <p:spPr>
          <a:xfrm>
            <a:off x="1524000" y="3971493"/>
            <a:ext cx="9144000" cy="1655762"/>
          </a:xfrm>
        </p:spPr>
        <p:txBody>
          <a:bodyPr>
            <a:normAutofit lnSpcReduction="10000"/>
          </a:bodyPr>
          <a:lstStyle/>
          <a:p>
            <a:r>
              <a:rPr lang="en-US" altLang="zh-TW" dirty="0"/>
              <a:t>Presented by: Yen-Chun, Wang</a:t>
            </a:r>
          </a:p>
          <a:p>
            <a:r>
              <a:rPr lang="en-US" altLang="zh-TW" dirty="0"/>
              <a:t>1st Year PhD Student</a:t>
            </a:r>
          </a:p>
          <a:p>
            <a:r>
              <a:rPr lang="en-US" altLang="zh-TW" dirty="0"/>
              <a:t>Supervisor: Prof. Chung-Ying Lin</a:t>
            </a:r>
          </a:p>
          <a:p>
            <a:r>
              <a:rPr lang="en-US" altLang="zh-TW" dirty="0"/>
              <a:t>May 28, 2025</a:t>
            </a:r>
            <a:endParaRPr lang="zh-TW" altLang="en-US" dirty="0"/>
          </a:p>
        </p:txBody>
      </p:sp>
    </p:spTree>
    <p:extLst>
      <p:ext uri="{BB962C8B-B14F-4D97-AF65-F5344CB8AC3E}">
        <p14:creationId xmlns:p14="http://schemas.microsoft.com/office/powerpoint/2010/main" val="659020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D95A1A5-C0D5-515F-DBCD-951940318B50}"/>
              </a:ext>
            </a:extLst>
          </p:cNvPr>
          <p:cNvSpPr>
            <a:spLocks noGrp="1"/>
          </p:cNvSpPr>
          <p:nvPr>
            <p:ph type="title"/>
          </p:nvPr>
        </p:nvSpPr>
        <p:spPr>
          <a:xfrm>
            <a:off x="838200" y="563201"/>
            <a:ext cx="10515600" cy="1325563"/>
          </a:xfrm>
        </p:spPr>
        <p:txBody>
          <a:bodyPr/>
          <a:lstStyle/>
          <a:p>
            <a:r>
              <a:rPr lang="en-US" altLang="zh-TW" dirty="0"/>
              <a:t>Primary Outcome</a:t>
            </a:r>
            <a:endParaRPr lang="zh-TW" altLang="en-US" dirty="0"/>
          </a:p>
        </p:txBody>
      </p:sp>
      <p:sp>
        <p:nvSpPr>
          <p:cNvPr id="3" name="內容版面配置區 2">
            <a:extLst>
              <a:ext uri="{FF2B5EF4-FFF2-40B4-BE49-F238E27FC236}">
                <a16:creationId xmlns:a16="http://schemas.microsoft.com/office/drawing/2014/main" id="{5669B7A8-A7E8-859C-27F7-C1B62A25FE83}"/>
              </a:ext>
            </a:extLst>
          </p:cNvPr>
          <p:cNvSpPr>
            <a:spLocks noGrp="1"/>
          </p:cNvSpPr>
          <p:nvPr>
            <p:ph idx="1"/>
          </p:nvPr>
        </p:nvSpPr>
        <p:spPr>
          <a:xfrm>
            <a:off x="838200" y="1495742"/>
            <a:ext cx="10515600" cy="5517339"/>
          </a:xfrm>
        </p:spPr>
        <p:txBody>
          <a:bodyPr>
            <a:normAutofit/>
          </a:bodyPr>
          <a:lstStyle/>
          <a:p>
            <a:pPr>
              <a:lnSpc>
                <a:spcPct val="150000"/>
              </a:lnSpc>
            </a:pPr>
            <a:r>
              <a:rPr lang="en-US" altLang="zh-TW" b="0" i="0" dirty="0">
                <a:solidFill>
                  <a:srgbClr val="1B1B1B"/>
                </a:solidFill>
                <a:effectLst/>
              </a:rPr>
              <a:t>Adolescent pregnancy, including abortion, miscarriage, stillbirth, or livebirth</a:t>
            </a:r>
          </a:p>
          <a:p>
            <a:pPr>
              <a:lnSpc>
                <a:spcPct val="150000"/>
              </a:lnSpc>
            </a:pPr>
            <a:r>
              <a:rPr lang="en-US" altLang="zh-TW" b="0" i="0" dirty="0">
                <a:solidFill>
                  <a:srgbClr val="1B1B1B"/>
                </a:solidFill>
                <a:effectLst/>
              </a:rPr>
              <a:t>International Classification of Diseases, procedural, or OHIP diagnostic or fee codes were used, supplemented by data on health care encounters indicative of pregnancy (</a:t>
            </a:r>
            <a:r>
              <a:rPr lang="en-US" altLang="zh-TW" b="0" i="0" dirty="0" err="1">
                <a:solidFill>
                  <a:srgbClr val="1B1B1B"/>
                </a:solidFill>
                <a:effectLst/>
              </a:rPr>
              <a:t>ie</a:t>
            </a:r>
            <a:r>
              <a:rPr lang="en-US" altLang="zh-TW" b="0" i="0" dirty="0">
                <a:solidFill>
                  <a:srgbClr val="1B1B1B"/>
                </a:solidFill>
                <a:effectLst/>
              </a:rPr>
              <a:t>, prenatal ultrasounds, pregnancy-related outpatient care, pregnancy-related hospitalizations, or emergency department visits)</a:t>
            </a:r>
          </a:p>
        </p:txBody>
      </p:sp>
      <p:sp>
        <p:nvSpPr>
          <p:cNvPr id="4" name="箭號: 五邊形 3">
            <a:extLst>
              <a:ext uri="{FF2B5EF4-FFF2-40B4-BE49-F238E27FC236}">
                <a16:creationId xmlns:a16="http://schemas.microsoft.com/office/drawing/2014/main" id="{76E55A70-5A05-B6C8-9621-B16C1D81071B}"/>
              </a:ext>
            </a:extLst>
          </p:cNvPr>
          <p:cNvSpPr/>
          <p:nvPr/>
        </p:nvSpPr>
        <p:spPr>
          <a:xfrm>
            <a:off x="172703" y="3573"/>
            <a:ext cx="2482100" cy="776749"/>
          </a:xfrm>
          <a:prstGeom prst="homePlate">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Introduction</a:t>
            </a:r>
            <a:endParaRPr lang="zh-TW" altLang="en-US" dirty="0">
              <a:solidFill>
                <a:schemeClr val="tx1"/>
              </a:solidFill>
            </a:endParaRPr>
          </a:p>
        </p:txBody>
      </p:sp>
      <p:sp>
        <p:nvSpPr>
          <p:cNvPr id="5" name="箭號: ＞形 4">
            <a:extLst>
              <a:ext uri="{FF2B5EF4-FFF2-40B4-BE49-F238E27FC236}">
                <a16:creationId xmlns:a16="http://schemas.microsoft.com/office/drawing/2014/main" id="{759A2A68-3606-EBF3-94AF-53C497A79FE0}"/>
              </a:ext>
            </a:extLst>
          </p:cNvPr>
          <p:cNvSpPr/>
          <p:nvPr/>
        </p:nvSpPr>
        <p:spPr>
          <a:xfrm>
            <a:off x="2372853" y="13410"/>
            <a:ext cx="2586340" cy="776749"/>
          </a:xfrm>
          <a:prstGeom prst="chevron">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Methods</a:t>
            </a:r>
            <a:endParaRPr lang="zh-TW" altLang="en-US" dirty="0">
              <a:solidFill>
                <a:schemeClr val="tx1"/>
              </a:solidFill>
            </a:endParaRPr>
          </a:p>
        </p:txBody>
      </p:sp>
      <p:sp>
        <p:nvSpPr>
          <p:cNvPr id="6" name="箭號: ＞形 5">
            <a:extLst>
              <a:ext uri="{FF2B5EF4-FFF2-40B4-BE49-F238E27FC236}">
                <a16:creationId xmlns:a16="http://schemas.microsoft.com/office/drawing/2014/main" id="{49531EE2-E938-07B7-B9B8-BC44DD1DBEF9}"/>
              </a:ext>
            </a:extLst>
          </p:cNvPr>
          <p:cNvSpPr/>
          <p:nvPr/>
        </p:nvSpPr>
        <p:spPr>
          <a:xfrm>
            <a:off x="4663616"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Results</a:t>
            </a:r>
            <a:endParaRPr lang="zh-TW" altLang="en-US" dirty="0">
              <a:solidFill>
                <a:schemeClr val="tx1"/>
              </a:solidFill>
            </a:endParaRPr>
          </a:p>
        </p:txBody>
      </p:sp>
      <p:sp>
        <p:nvSpPr>
          <p:cNvPr id="7" name="箭號: ＞形 6">
            <a:extLst>
              <a:ext uri="{FF2B5EF4-FFF2-40B4-BE49-F238E27FC236}">
                <a16:creationId xmlns:a16="http://schemas.microsoft.com/office/drawing/2014/main" id="{578ED8C1-840E-E5A7-4B84-AF05F6306FCB}"/>
              </a:ext>
            </a:extLst>
          </p:cNvPr>
          <p:cNvSpPr/>
          <p:nvPr/>
        </p:nvSpPr>
        <p:spPr>
          <a:xfrm>
            <a:off x="6968005" y="-6264"/>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Discussion</a:t>
            </a:r>
            <a:endParaRPr lang="zh-TW" altLang="en-US" dirty="0">
              <a:solidFill>
                <a:schemeClr val="tx1"/>
              </a:solidFill>
            </a:endParaRPr>
          </a:p>
        </p:txBody>
      </p:sp>
      <p:sp>
        <p:nvSpPr>
          <p:cNvPr id="8" name="箭號: ＞形 7">
            <a:extLst>
              <a:ext uri="{FF2B5EF4-FFF2-40B4-BE49-F238E27FC236}">
                <a16:creationId xmlns:a16="http://schemas.microsoft.com/office/drawing/2014/main" id="{A3E00D2B-5AA7-6232-E99D-515868FFCEF2}"/>
              </a:ext>
            </a:extLst>
          </p:cNvPr>
          <p:cNvSpPr/>
          <p:nvPr/>
        </p:nvSpPr>
        <p:spPr>
          <a:xfrm>
            <a:off x="9245143"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Conclusion</a:t>
            </a:r>
            <a:endParaRPr lang="zh-TW" altLang="en-US" dirty="0">
              <a:solidFill>
                <a:schemeClr val="tx1"/>
              </a:solidFill>
            </a:endParaRPr>
          </a:p>
        </p:txBody>
      </p:sp>
    </p:spTree>
    <p:extLst>
      <p:ext uri="{BB962C8B-B14F-4D97-AF65-F5344CB8AC3E}">
        <p14:creationId xmlns:p14="http://schemas.microsoft.com/office/powerpoint/2010/main" val="2627131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B46C83-8955-5414-7C0C-67E4BF2ECDB6}"/>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78B17B81-042A-F119-C8BD-4C1EDA6059A4}"/>
              </a:ext>
            </a:extLst>
          </p:cNvPr>
          <p:cNvSpPr>
            <a:spLocks noGrp="1"/>
          </p:cNvSpPr>
          <p:nvPr>
            <p:ph type="title"/>
          </p:nvPr>
        </p:nvSpPr>
        <p:spPr>
          <a:xfrm>
            <a:off x="838200" y="563201"/>
            <a:ext cx="10515600" cy="1325563"/>
          </a:xfrm>
        </p:spPr>
        <p:txBody>
          <a:bodyPr/>
          <a:lstStyle/>
          <a:p>
            <a:r>
              <a:rPr lang="en-US" altLang="zh-TW" dirty="0"/>
              <a:t>Secondary Outcomes</a:t>
            </a:r>
            <a:endParaRPr lang="zh-TW" altLang="en-US" dirty="0"/>
          </a:p>
        </p:txBody>
      </p:sp>
      <p:sp>
        <p:nvSpPr>
          <p:cNvPr id="3" name="內容版面配置區 2">
            <a:extLst>
              <a:ext uri="{FF2B5EF4-FFF2-40B4-BE49-F238E27FC236}">
                <a16:creationId xmlns:a16="http://schemas.microsoft.com/office/drawing/2014/main" id="{A9F83A34-9D89-5E29-0C52-9DAB3B7DF3FA}"/>
              </a:ext>
            </a:extLst>
          </p:cNvPr>
          <p:cNvSpPr>
            <a:spLocks noGrp="1"/>
          </p:cNvSpPr>
          <p:nvPr>
            <p:ph idx="1"/>
          </p:nvPr>
        </p:nvSpPr>
        <p:spPr>
          <a:xfrm>
            <a:off x="838200" y="1738810"/>
            <a:ext cx="10515600" cy="3558019"/>
          </a:xfrm>
        </p:spPr>
        <p:txBody>
          <a:bodyPr>
            <a:normAutofit/>
          </a:bodyPr>
          <a:lstStyle/>
          <a:p>
            <a:pPr>
              <a:lnSpc>
                <a:spcPct val="150000"/>
              </a:lnSpc>
            </a:pPr>
            <a:r>
              <a:rPr lang="en-US" altLang="zh-TW" b="0" i="0" dirty="0">
                <a:solidFill>
                  <a:srgbClr val="1B1B1B"/>
                </a:solidFill>
                <a:effectLst/>
              </a:rPr>
              <a:t>Health care visits (virtual and in-person) for contraceptive management</a:t>
            </a:r>
          </a:p>
          <a:p>
            <a:pPr>
              <a:lnSpc>
                <a:spcPct val="150000"/>
              </a:lnSpc>
            </a:pPr>
            <a:r>
              <a:rPr lang="en-US" altLang="zh-TW" b="0" i="0" dirty="0">
                <a:solidFill>
                  <a:srgbClr val="1B1B1B"/>
                </a:solidFill>
                <a:effectLst/>
              </a:rPr>
              <a:t>Uptake of prescription contraception  </a:t>
            </a:r>
          </a:p>
          <a:p>
            <a:pPr>
              <a:lnSpc>
                <a:spcPct val="150000"/>
              </a:lnSpc>
            </a:pPr>
            <a:r>
              <a:rPr lang="en-US" altLang="zh-TW" dirty="0">
                <a:solidFill>
                  <a:srgbClr val="1B1B1B"/>
                </a:solidFill>
              </a:rPr>
              <a:t>H</a:t>
            </a:r>
            <a:r>
              <a:rPr lang="en-US" altLang="zh-TW" b="0" i="0" dirty="0">
                <a:solidFill>
                  <a:srgbClr val="1B1B1B"/>
                </a:solidFill>
                <a:effectLst/>
              </a:rPr>
              <a:t>ealth care visits (virtual and in-person) for sexually transmitted infection (STI) management</a:t>
            </a:r>
          </a:p>
        </p:txBody>
      </p:sp>
      <p:sp>
        <p:nvSpPr>
          <p:cNvPr id="4" name="箭號: 五邊形 3">
            <a:extLst>
              <a:ext uri="{FF2B5EF4-FFF2-40B4-BE49-F238E27FC236}">
                <a16:creationId xmlns:a16="http://schemas.microsoft.com/office/drawing/2014/main" id="{6378C092-3171-8929-EA9D-927ED71F4424}"/>
              </a:ext>
            </a:extLst>
          </p:cNvPr>
          <p:cNvSpPr/>
          <p:nvPr/>
        </p:nvSpPr>
        <p:spPr>
          <a:xfrm>
            <a:off x="172703" y="3573"/>
            <a:ext cx="2482100" cy="776749"/>
          </a:xfrm>
          <a:prstGeom prst="homePlate">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Introduction</a:t>
            </a:r>
            <a:endParaRPr lang="zh-TW" altLang="en-US" dirty="0">
              <a:solidFill>
                <a:schemeClr val="tx1"/>
              </a:solidFill>
            </a:endParaRPr>
          </a:p>
        </p:txBody>
      </p:sp>
      <p:sp>
        <p:nvSpPr>
          <p:cNvPr id="5" name="箭號: ＞形 4">
            <a:extLst>
              <a:ext uri="{FF2B5EF4-FFF2-40B4-BE49-F238E27FC236}">
                <a16:creationId xmlns:a16="http://schemas.microsoft.com/office/drawing/2014/main" id="{956175A4-CD61-5BFE-76DC-893366D6186A}"/>
              </a:ext>
            </a:extLst>
          </p:cNvPr>
          <p:cNvSpPr/>
          <p:nvPr/>
        </p:nvSpPr>
        <p:spPr>
          <a:xfrm>
            <a:off x="2372853" y="13410"/>
            <a:ext cx="2586340" cy="776749"/>
          </a:xfrm>
          <a:prstGeom prst="chevron">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Methods</a:t>
            </a:r>
            <a:endParaRPr lang="zh-TW" altLang="en-US" dirty="0">
              <a:solidFill>
                <a:schemeClr val="tx1"/>
              </a:solidFill>
            </a:endParaRPr>
          </a:p>
        </p:txBody>
      </p:sp>
      <p:sp>
        <p:nvSpPr>
          <p:cNvPr id="6" name="箭號: ＞形 5">
            <a:extLst>
              <a:ext uri="{FF2B5EF4-FFF2-40B4-BE49-F238E27FC236}">
                <a16:creationId xmlns:a16="http://schemas.microsoft.com/office/drawing/2014/main" id="{63F884A2-986C-591B-EBFA-382C325555DC}"/>
              </a:ext>
            </a:extLst>
          </p:cNvPr>
          <p:cNvSpPr/>
          <p:nvPr/>
        </p:nvSpPr>
        <p:spPr>
          <a:xfrm>
            <a:off x="4663616"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Results</a:t>
            </a:r>
            <a:endParaRPr lang="zh-TW" altLang="en-US" dirty="0">
              <a:solidFill>
                <a:schemeClr val="tx1"/>
              </a:solidFill>
            </a:endParaRPr>
          </a:p>
        </p:txBody>
      </p:sp>
      <p:sp>
        <p:nvSpPr>
          <p:cNvPr id="7" name="箭號: ＞形 6">
            <a:extLst>
              <a:ext uri="{FF2B5EF4-FFF2-40B4-BE49-F238E27FC236}">
                <a16:creationId xmlns:a16="http://schemas.microsoft.com/office/drawing/2014/main" id="{EE5C12C0-CCC8-C053-26EA-738E1D075AD1}"/>
              </a:ext>
            </a:extLst>
          </p:cNvPr>
          <p:cNvSpPr/>
          <p:nvPr/>
        </p:nvSpPr>
        <p:spPr>
          <a:xfrm>
            <a:off x="6968005" y="-6264"/>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Discussion</a:t>
            </a:r>
            <a:endParaRPr lang="zh-TW" altLang="en-US" dirty="0">
              <a:solidFill>
                <a:schemeClr val="tx1"/>
              </a:solidFill>
            </a:endParaRPr>
          </a:p>
        </p:txBody>
      </p:sp>
      <p:sp>
        <p:nvSpPr>
          <p:cNvPr id="8" name="箭號: ＞形 7">
            <a:extLst>
              <a:ext uri="{FF2B5EF4-FFF2-40B4-BE49-F238E27FC236}">
                <a16:creationId xmlns:a16="http://schemas.microsoft.com/office/drawing/2014/main" id="{7688B361-056B-D00F-C99C-DF4E33479BC9}"/>
              </a:ext>
            </a:extLst>
          </p:cNvPr>
          <p:cNvSpPr/>
          <p:nvPr/>
        </p:nvSpPr>
        <p:spPr>
          <a:xfrm>
            <a:off x="9245143"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Conclusion</a:t>
            </a:r>
            <a:endParaRPr lang="zh-TW" altLang="en-US" dirty="0">
              <a:solidFill>
                <a:schemeClr val="tx1"/>
              </a:solidFill>
            </a:endParaRPr>
          </a:p>
        </p:txBody>
      </p:sp>
    </p:spTree>
    <p:extLst>
      <p:ext uri="{BB962C8B-B14F-4D97-AF65-F5344CB8AC3E}">
        <p14:creationId xmlns:p14="http://schemas.microsoft.com/office/powerpoint/2010/main" val="2729479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F810D0E4-323E-908F-37CB-DB7BCB0F5134}"/>
              </a:ext>
            </a:extLst>
          </p:cNvPr>
          <p:cNvSpPr>
            <a:spLocks noGrp="1"/>
          </p:cNvSpPr>
          <p:nvPr>
            <p:ph idx="1"/>
          </p:nvPr>
        </p:nvSpPr>
        <p:spPr>
          <a:xfrm>
            <a:off x="838200" y="1888764"/>
            <a:ext cx="10515600" cy="4512036"/>
          </a:xfrm>
        </p:spPr>
        <p:txBody>
          <a:bodyPr>
            <a:normAutofit fontScale="92500" lnSpcReduction="20000"/>
          </a:bodyPr>
          <a:lstStyle/>
          <a:p>
            <a:pPr>
              <a:lnSpc>
                <a:spcPct val="150000"/>
              </a:lnSpc>
            </a:pPr>
            <a:r>
              <a:rPr lang="en-US" altLang="zh-TW" dirty="0">
                <a:solidFill>
                  <a:srgbClr val="1B1B1B"/>
                </a:solidFill>
              </a:rPr>
              <a:t>Conception dates were estimated by using recorded gestational age (based primarily on first-trimester ultrasound) when available or the median of non-missing values by pregnancy type.</a:t>
            </a:r>
            <a:r>
              <a:rPr lang="zh-TW" altLang="en-US" dirty="0">
                <a:solidFill>
                  <a:srgbClr val="1B1B1B"/>
                </a:solidFill>
              </a:rPr>
              <a:t> </a:t>
            </a:r>
            <a:endParaRPr lang="en-US" altLang="zh-TW" dirty="0">
              <a:solidFill>
                <a:srgbClr val="1B1B1B"/>
              </a:solidFill>
            </a:endParaRPr>
          </a:p>
          <a:p>
            <a:pPr>
              <a:lnSpc>
                <a:spcPct val="150000"/>
              </a:lnSpc>
            </a:pPr>
            <a:r>
              <a:rPr lang="en-US" altLang="zh-TW" dirty="0">
                <a:solidFill>
                  <a:srgbClr val="1B1B1B"/>
                </a:solidFill>
              </a:rPr>
              <a:t>Pregnancies were classified as pandemic-unexposed or -exposed on the basis of whether conception occurred. </a:t>
            </a:r>
          </a:p>
          <a:p>
            <a:pPr lvl="1">
              <a:lnSpc>
                <a:spcPct val="150000"/>
              </a:lnSpc>
            </a:pPr>
            <a:r>
              <a:rPr lang="en-US" altLang="zh-TW" dirty="0">
                <a:solidFill>
                  <a:srgbClr val="1B1B1B"/>
                </a:solidFill>
              </a:rPr>
              <a:t>before the COVID-19 pandemic (January 1, 2018</a:t>
            </a:r>
            <a:r>
              <a:rPr lang="zh-TW" altLang="en-US" dirty="0">
                <a:solidFill>
                  <a:srgbClr val="1B1B1B"/>
                </a:solidFill>
              </a:rPr>
              <a:t> </a:t>
            </a:r>
            <a:r>
              <a:rPr lang="en-US" altLang="zh-TW" dirty="0">
                <a:solidFill>
                  <a:srgbClr val="1B1B1B"/>
                </a:solidFill>
              </a:rPr>
              <a:t>- February 29, 2020)</a:t>
            </a:r>
          </a:p>
          <a:p>
            <a:pPr lvl="1">
              <a:lnSpc>
                <a:spcPct val="150000"/>
              </a:lnSpc>
            </a:pPr>
            <a:r>
              <a:rPr lang="en-US" altLang="zh-TW" dirty="0">
                <a:solidFill>
                  <a:srgbClr val="1B1B1B"/>
                </a:solidFill>
              </a:rPr>
              <a:t>phase 1 COVID-19 pandemic</a:t>
            </a:r>
            <a:r>
              <a:rPr lang="zh-TW" altLang="en-US" dirty="0">
                <a:solidFill>
                  <a:srgbClr val="1B1B1B"/>
                </a:solidFill>
              </a:rPr>
              <a:t> </a:t>
            </a:r>
            <a:r>
              <a:rPr lang="en-US" altLang="zh-TW" dirty="0">
                <a:solidFill>
                  <a:srgbClr val="1B1B1B"/>
                </a:solidFill>
              </a:rPr>
              <a:t>(March 1, 2020</a:t>
            </a:r>
            <a:r>
              <a:rPr lang="zh-TW" altLang="en-US" dirty="0">
                <a:solidFill>
                  <a:srgbClr val="1B1B1B"/>
                </a:solidFill>
              </a:rPr>
              <a:t> </a:t>
            </a:r>
            <a:r>
              <a:rPr lang="en-US" altLang="zh-TW" dirty="0">
                <a:solidFill>
                  <a:srgbClr val="1B1B1B"/>
                </a:solidFill>
              </a:rPr>
              <a:t>-</a:t>
            </a:r>
            <a:r>
              <a:rPr lang="zh-TW" altLang="en-US" dirty="0">
                <a:solidFill>
                  <a:srgbClr val="1B1B1B"/>
                </a:solidFill>
              </a:rPr>
              <a:t> </a:t>
            </a:r>
            <a:r>
              <a:rPr lang="en-US" altLang="zh-TW" dirty="0">
                <a:solidFill>
                  <a:srgbClr val="1B1B1B"/>
                </a:solidFill>
              </a:rPr>
              <a:t>September 30, 2021)</a:t>
            </a:r>
          </a:p>
          <a:p>
            <a:pPr lvl="1">
              <a:lnSpc>
                <a:spcPct val="150000"/>
              </a:lnSpc>
            </a:pPr>
            <a:r>
              <a:rPr lang="en-US" altLang="zh-TW" dirty="0">
                <a:solidFill>
                  <a:srgbClr val="1B1B1B"/>
                </a:solidFill>
              </a:rPr>
              <a:t>phase 2 COVID-19 pandemic</a:t>
            </a:r>
            <a:r>
              <a:rPr lang="zh-TW" altLang="en-US" dirty="0">
                <a:solidFill>
                  <a:srgbClr val="1B1B1B"/>
                </a:solidFill>
              </a:rPr>
              <a:t> </a:t>
            </a:r>
            <a:r>
              <a:rPr lang="en-US" altLang="zh-TW" dirty="0">
                <a:solidFill>
                  <a:srgbClr val="1B1B1B"/>
                </a:solidFill>
              </a:rPr>
              <a:t>(October 1, 2021 - December 31, 2022)</a:t>
            </a:r>
          </a:p>
        </p:txBody>
      </p:sp>
      <p:sp>
        <p:nvSpPr>
          <p:cNvPr id="2" name="箭號: 五邊形 1">
            <a:extLst>
              <a:ext uri="{FF2B5EF4-FFF2-40B4-BE49-F238E27FC236}">
                <a16:creationId xmlns:a16="http://schemas.microsoft.com/office/drawing/2014/main" id="{0A97A27F-EF42-4F9F-18B6-B127792637C8}"/>
              </a:ext>
            </a:extLst>
          </p:cNvPr>
          <p:cNvSpPr/>
          <p:nvPr/>
        </p:nvSpPr>
        <p:spPr>
          <a:xfrm>
            <a:off x="172703" y="3573"/>
            <a:ext cx="2482100" cy="776749"/>
          </a:xfrm>
          <a:prstGeom prst="homePlate">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Introduction</a:t>
            </a:r>
            <a:endParaRPr lang="zh-TW" altLang="en-US" dirty="0">
              <a:solidFill>
                <a:schemeClr val="tx1"/>
              </a:solidFill>
              <a:latin typeface="Times New Roman" panose="02020603050405020304" pitchFamily="18" charset="0"/>
              <a:cs typeface="Times New Roman" panose="02020603050405020304" pitchFamily="18" charset="0"/>
            </a:endParaRPr>
          </a:p>
        </p:txBody>
      </p:sp>
      <p:sp>
        <p:nvSpPr>
          <p:cNvPr id="4" name="箭號: ＞形 3">
            <a:extLst>
              <a:ext uri="{FF2B5EF4-FFF2-40B4-BE49-F238E27FC236}">
                <a16:creationId xmlns:a16="http://schemas.microsoft.com/office/drawing/2014/main" id="{7208DFAF-42BA-A077-363B-416EB1964CA7}"/>
              </a:ext>
            </a:extLst>
          </p:cNvPr>
          <p:cNvSpPr/>
          <p:nvPr/>
        </p:nvSpPr>
        <p:spPr>
          <a:xfrm>
            <a:off x="2372853" y="13410"/>
            <a:ext cx="2586340" cy="776749"/>
          </a:xfrm>
          <a:prstGeom prst="chevron">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Methods</a:t>
            </a:r>
            <a:endParaRPr lang="zh-TW" altLang="en-US" dirty="0">
              <a:solidFill>
                <a:schemeClr val="tx1"/>
              </a:solidFill>
              <a:latin typeface="Times New Roman" panose="02020603050405020304" pitchFamily="18" charset="0"/>
              <a:cs typeface="Times New Roman" panose="02020603050405020304" pitchFamily="18" charset="0"/>
            </a:endParaRPr>
          </a:p>
        </p:txBody>
      </p:sp>
      <p:sp>
        <p:nvSpPr>
          <p:cNvPr id="5" name="箭號: ＞形 4">
            <a:extLst>
              <a:ext uri="{FF2B5EF4-FFF2-40B4-BE49-F238E27FC236}">
                <a16:creationId xmlns:a16="http://schemas.microsoft.com/office/drawing/2014/main" id="{9B9059E5-04E8-6083-D6A7-1964F4E15E8B}"/>
              </a:ext>
            </a:extLst>
          </p:cNvPr>
          <p:cNvSpPr/>
          <p:nvPr/>
        </p:nvSpPr>
        <p:spPr>
          <a:xfrm>
            <a:off x="4663616"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Results</a:t>
            </a:r>
            <a:endParaRPr lang="zh-TW" altLang="en-US" dirty="0">
              <a:solidFill>
                <a:schemeClr val="tx1"/>
              </a:solidFill>
              <a:latin typeface="Times New Roman" panose="02020603050405020304" pitchFamily="18" charset="0"/>
              <a:cs typeface="Times New Roman" panose="02020603050405020304" pitchFamily="18" charset="0"/>
            </a:endParaRPr>
          </a:p>
        </p:txBody>
      </p:sp>
      <p:sp>
        <p:nvSpPr>
          <p:cNvPr id="6" name="箭號: ＞形 5">
            <a:extLst>
              <a:ext uri="{FF2B5EF4-FFF2-40B4-BE49-F238E27FC236}">
                <a16:creationId xmlns:a16="http://schemas.microsoft.com/office/drawing/2014/main" id="{13AB83A2-8B7E-13FC-8C5B-67EA25B2002B}"/>
              </a:ext>
            </a:extLst>
          </p:cNvPr>
          <p:cNvSpPr/>
          <p:nvPr/>
        </p:nvSpPr>
        <p:spPr>
          <a:xfrm>
            <a:off x="6968005" y="-6264"/>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Discussion</a:t>
            </a:r>
            <a:endParaRPr lang="zh-TW" altLang="en-US" dirty="0">
              <a:solidFill>
                <a:schemeClr val="tx1"/>
              </a:solidFill>
              <a:latin typeface="Times New Roman" panose="02020603050405020304" pitchFamily="18" charset="0"/>
              <a:cs typeface="Times New Roman" panose="02020603050405020304" pitchFamily="18" charset="0"/>
            </a:endParaRPr>
          </a:p>
        </p:txBody>
      </p:sp>
      <p:sp>
        <p:nvSpPr>
          <p:cNvPr id="7" name="箭號: ＞形 6">
            <a:extLst>
              <a:ext uri="{FF2B5EF4-FFF2-40B4-BE49-F238E27FC236}">
                <a16:creationId xmlns:a16="http://schemas.microsoft.com/office/drawing/2014/main" id="{A0791333-B35D-19E1-267C-D42F1F06CD78}"/>
              </a:ext>
            </a:extLst>
          </p:cNvPr>
          <p:cNvSpPr/>
          <p:nvPr/>
        </p:nvSpPr>
        <p:spPr>
          <a:xfrm>
            <a:off x="9245143"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Conclusion</a:t>
            </a:r>
            <a:endParaRPr lang="zh-TW" altLang="en-US" dirty="0">
              <a:solidFill>
                <a:schemeClr val="tx1"/>
              </a:solidFill>
              <a:latin typeface="Times New Roman" panose="02020603050405020304" pitchFamily="18" charset="0"/>
              <a:cs typeface="Times New Roman" panose="02020603050405020304" pitchFamily="18" charset="0"/>
            </a:endParaRPr>
          </a:p>
        </p:txBody>
      </p:sp>
      <p:sp>
        <p:nvSpPr>
          <p:cNvPr id="8" name="標題 1">
            <a:extLst>
              <a:ext uri="{FF2B5EF4-FFF2-40B4-BE49-F238E27FC236}">
                <a16:creationId xmlns:a16="http://schemas.microsoft.com/office/drawing/2014/main" id="{F2C8B916-A7D3-EDED-82D2-09662CD04DD6}"/>
              </a:ext>
            </a:extLst>
          </p:cNvPr>
          <p:cNvSpPr>
            <a:spLocks noGrp="1"/>
          </p:cNvSpPr>
          <p:nvPr>
            <p:ph type="title"/>
          </p:nvPr>
        </p:nvSpPr>
        <p:spPr>
          <a:xfrm>
            <a:off x="838200" y="563201"/>
            <a:ext cx="10515600" cy="1325563"/>
          </a:xfrm>
        </p:spPr>
        <p:txBody>
          <a:bodyPr/>
          <a:lstStyle/>
          <a:p>
            <a:r>
              <a:rPr lang="en-US" altLang="zh-TW" dirty="0"/>
              <a:t>Exposure</a:t>
            </a:r>
            <a:endParaRPr lang="zh-TW" altLang="en-US" dirty="0"/>
          </a:p>
        </p:txBody>
      </p:sp>
    </p:spTree>
    <p:extLst>
      <p:ext uri="{BB962C8B-B14F-4D97-AF65-F5344CB8AC3E}">
        <p14:creationId xmlns:p14="http://schemas.microsoft.com/office/powerpoint/2010/main" val="3080074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75C6DC-54DF-EE41-3AA1-DF173F429265}"/>
            </a:ext>
          </a:extLst>
        </p:cNvPr>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139C3177-F9D0-A02A-F594-56D99BBF38F9}"/>
              </a:ext>
            </a:extLst>
          </p:cNvPr>
          <p:cNvSpPr>
            <a:spLocks noGrp="1"/>
          </p:cNvSpPr>
          <p:nvPr>
            <p:ph idx="1"/>
          </p:nvPr>
        </p:nvSpPr>
        <p:spPr>
          <a:xfrm>
            <a:off x="838200" y="1888764"/>
            <a:ext cx="10515600" cy="4512036"/>
          </a:xfrm>
        </p:spPr>
        <p:txBody>
          <a:bodyPr>
            <a:normAutofit fontScale="92500"/>
          </a:bodyPr>
          <a:lstStyle/>
          <a:p>
            <a:pPr>
              <a:lnSpc>
                <a:spcPct val="150000"/>
              </a:lnSpc>
            </a:pPr>
            <a:r>
              <a:rPr lang="en-US" altLang="zh-TW" sz="3200" dirty="0">
                <a:solidFill>
                  <a:srgbClr val="1B1B1B"/>
                </a:solidFill>
              </a:rPr>
              <a:t>Sociodemographic characteristics</a:t>
            </a:r>
          </a:p>
          <a:p>
            <a:pPr lvl="1">
              <a:lnSpc>
                <a:spcPct val="150000"/>
              </a:lnSpc>
            </a:pPr>
            <a:r>
              <a:rPr lang="en-US" altLang="zh-TW" sz="2800" dirty="0">
                <a:solidFill>
                  <a:srgbClr val="1B1B1B"/>
                </a:solidFill>
              </a:rPr>
              <a:t>Urbanicity of residence</a:t>
            </a:r>
            <a:r>
              <a:rPr lang="zh-TW" altLang="en-US" sz="2800" dirty="0">
                <a:solidFill>
                  <a:srgbClr val="1B1B1B"/>
                </a:solidFill>
              </a:rPr>
              <a:t> </a:t>
            </a:r>
            <a:endParaRPr lang="en-US" altLang="zh-TW" sz="2800" dirty="0">
              <a:solidFill>
                <a:srgbClr val="1B1B1B"/>
              </a:solidFill>
            </a:endParaRPr>
          </a:p>
          <a:p>
            <a:pPr lvl="1">
              <a:lnSpc>
                <a:spcPct val="150000"/>
              </a:lnSpc>
            </a:pPr>
            <a:r>
              <a:rPr lang="en-US" altLang="zh-TW" sz="2800" dirty="0">
                <a:solidFill>
                  <a:srgbClr val="1B1B1B"/>
                </a:solidFill>
              </a:rPr>
              <a:t>Neighborhood income quintile (low-income: quintiles 1 and 2, vs moderate-/high-income: quintiles 3–5)</a:t>
            </a:r>
          </a:p>
          <a:p>
            <a:pPr lvl="1">
              <a:lnSpc>
                <a:spcPct val="150000"/>
              </a:lnSpc>
            </a:pPr>
            <a:r>
              <a:rPr lang="en-US" altLang="zh-TW" sz="2800" dirty="0">
                <a:solidFill>
                  <a:srgbClr val="1B1B1B"/>
                </a:solidFill>
              </a:rPr>
              <a:t>Immigration status (immigrant or refugee vs non-immigrant/non-refugee)</a:t>
            </a:r>
          </a:p>
          <a:p>
            <a:pPr lvl="1">
              <a:lnSpc>
                <a:spcPct val="150000"/>
              </a:lnSpc>
            </a:pPr>
            <a:r>
              <a:rPr lang="en-US" altLang="zh-TW" sz="2800" dirty="0">
                <a:solidFill>
                  <a:srgbClr val="1B1B1B"/>
                </a:solidFill>
              </a:rPr>
              <a:t>Geographic region of residence</a:t>
            </a:r>
            <a:endParaRPr lang="zh-TW" altLang="en-US" sz="2800" dirty="0">
              <a:solidFill>
                <a:srgbClr val="1B1B1B"/>
              </a:solidFill>
            </a:endParaRPr>
          </a:p>
        </p:txBody>
      </p:sp>
      <p:sp>
        <p:nvSpPr>
          <p:cNvPr id="2" name="箭號: 五邊形 1">
            <a:extLst>
              <a:ext uri="{FF2B5EF4-FFF2-40B4-BE49-F238E27FC236}">
                <a16:creationId xmlns:a16="http://schemas.microsoft.com/office/drawing/2014/main" id="{4BE3397B-F237-12F9-6AFA-1E54C0297DD3}"/>
              </a:ext>
            </a:extLst>
          </p:cNvPr>
          <p:cNvSpPr/>
          <p:nvPr/>
        </p:nvSpPr>
        <p:spPr>
          <a:xfrm>
            <a:off x="172703" y="3573"/>
            <a:ext cx="2482100" cy="776749"/>
          </a:xfrm>
          <a:prstGeom prst="homePlate">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Introduction</a:t>
            </a:r>
            <a:endParaRPr lang="zh-TW" altLang="en-US" dirty="0">
              <a:solidFill>
                <a:schemeClr val="tx1"/>
              </a:solidFill>
              <a:latin typeface="Times New Roman" panose="02020603050405020304" pitchFamily="18" charset="0"/>
              <a:cs typeface="Times New Roman" panose="02020603050405020304" pitchFamily="18" charset="0"/>
            </a:endParaRPr>
          </a:p>
        </p:txBody>
      </p:sp>
      <p:sp>
        <p:nvSpPr>
          <p:cNvPr id="4" name="箭號: ＞形 3">
            <a:extLst>
              <a:ext uri="{FF2B5EF4-FFF2-40B4-BE49-F238E27FC236}">
                <a16:creationId xmlns:a16="http://schemas.microsoft.com/office/drawing/2014/main" id="{FC733E07-FD46-6470-E7B2-77125ACF0884}"/>
              </a:ext>
            </a:extLst>
          </p:cNvPr>
          <p:cNvSpPr/>
          <p:nvPr/>
        </p:nvSpPr>
        <p:spPr>
          <a:xfrm>
            <a:off x="2372853" y="13410"/>
            <a:ext cx="2586340" cy="776749"/>
          </a:xfrm>
          <a:prstGeom prst="chevron">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Methods</a:t>
            </a:r>
            <a:endParaRPr lang="zh-TW" altLang="en-US" dirty="0">
              <a:solidFill>
                <a:schemeClr val="tx1"/>
              </a:solidFill>
              <a:latin typeface="Times New Roman" panose="02020603050405020304" pitchFamily="18" charset="0"/>
              <a:cs typeface="Times New Roman" panose="02020603050405020304" pitchFamily="18" charset="0"/>
            </a:endParaRPr>
          </a:p>
        </p:txBody>
      </p:sp>
      <p:sp>
        <p:nvSpPr>
          <p:cNvPr id="5" name="箭號: ＞形 4">
            <a:extLst>
              <a:ext uri="{FF2B5EF4-FFF2-40B4-BE49-F238E27FC236}">
                <a16:creationId xmlns:a16="http://schemas.microsoft.com/office/drawing/2014/main" id="{4AA56BD7-3124-D667-AD36-AEC004EC3031}"/>
              </a:ext>
            </a:extLst>
          </p:cNvPr>
          <p:cNvSpPr/>
          <p:nvPr/>
        </p:nvSpPr>
        <p:spPr>
          <a:xfrm>
            <a:off x="4663616"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Results</a:t>
            </a:r>
            <a:endParaRPr lang="zh-TW" altLang="en-US" dirty="0">
              <a:solidFill>
                <a:schemeClr val="tx1"/>
              </a:solidFill>
              <a:latin typeface="Times New Roman" panose="02020603050405020304" pitchFamily="18" charset="0"/>
              <a:cs typeface="Times New Roman" panose="02020603050405020304" pitchFamily="18" charset="0"/>
            </a:endParaRPr>
          </a:p>
        </p:txBody>
      </p:sp>
      <p:sp>
        <p:nvSpPr>
          <p:cNvPr id="6" name="箭號: ＞形 5">
            <a:extLst>
              <a:ext uri="{FF2B5EF4-FFF2-40B4-BE49-F238E27FC236}">
                <a16:creationId xmlns:a16="http://schemas.microsoft.com/office/drawing/2014/main" id="{5E547D82-AFF2-7601-8BCA-B1A585881DFF}"/>
              </a:ext>
            </a:extLst>
          </p:cNvPr>
          <p:cNvSpPr/>
          <p:nvPr/>
        </p:nvSpPr>
        <p:spPr>
          <a:xfrm>
            <a:off x="6968005" y="-6264"/>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Discussion</a:t>
            </a:r>
            <a:endParaRPr lang="zh-TW" altLang="en-US" dirty="0">
              <a:solidFill>
                <a:schemeClr val="tx1"/>
              </a:solidFill>
              <a:latin typeface="Times New Roman" panose="02020603050405020304" pitchFamily="18" charset="0"/>
              <a:cs typeface="Times New Roman" panose="02020603050405020304" pitchFamily="18" charset="0"/>
            </a:endParaRPr>
          </a:p>
        </p:txBody>
      </p:sp>
      <p:sp>
        <p:nvSpPr>
          <p:cNvPr id="7" name="箭號: ＞形 6">
            <a:extLst>
              <a:ext uri="{FF2B5EF4-FFF2-40B4-BE49-F238E27FC236}">
                <a16:creationId xmlns:a16="http://schemas.microsoft.com/office/drawing/2014/main" id="{CCED7B19-2869-D61C-C780-8BA4D2585063}"/>
              </a:ext>
            </a:extLst>
          </p:cNvPr>
          <p:cNvSpPr/>
          <p:nvPr/>
        </p:nvSpPr>
        <p:spPr>
          <a:xfrm>
            <a:off x="9245143"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Conclusion</a:t>
            </a:r>
            <a:endParaRPr lang="zh-TW" altLang="en-US" dirty="0">
              <a:solidFill>
                <a:schemeClr val="tx1"/>
              </a:solidFill>
              <a:latin typeface="Times New Roman" panose="02020603050405020304" pitchFamily="18" charset="0"/>
              <a:cs typeface="Times New Roman" panose="02020603050405020304" pitchFamily="18" charset="0"/>
            </a:endParaRPr>
          </a:p>
        </p:txBody>
      </p:sp>
      <p:sp>
        <p:nvSpPr>
          <p:cNvPr id="8" name="標題 1">
            <a:extLst>
              <a:ext uri="{FF2B5EF4-FFF2-40B4-BE49-F238E27FC236}">
                <a16:creationId xmlns:a16="http://schemas.microsoft.com/office/drawing/2014/main" id="{D4A4D6F6-C6CD-8A55-10C8-FC816292D6E8}"/>
              </a:ext>
            </a:extLst>
          </p:cNvPr>
          <p:cNvSpPr>
            <a:spLocks noGrp="1"/>
          </p:cNvSpPr>
          <p:nvPr>
            <p:ph type="title"/>
          </p:nvPr>
        </p:nvSpPr>
        <p:spPr>
          <a:xfrm>
            <a:off x="838200" y="563201"/>
            <a:ext cx="10515600" cy="1325563"/>
          </a:xfrm>
        </p:spPr>
        <p:txBody>
          <a:bodyPr/>
          <a:lstStyle/>
          <a:p>
            <a:r>
              <a:rPr lang="en-US" altLang="zh-TW" dirty="0"/>
              <a:t>Covariates</a:t>
            </a:r>
            <a:endParaRPr lang="zh-TW" altLang="en-US" dirty="0"/>
          </a:p>
        </p:txBody>
      </p:sp>
    </p:spTree>
    <p:extLst>
      <p:ext uri="{BB962C8B-B14F-4D97-AF65-F5344CB8AC3E}">
        <p14:creationId xmlns:p14="http://schemas.microsoft.com/office/powerpoint/2010/main" val="3286039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A9C2598-2334-0336-9590-2BA42578BD69}"/>
              </a:ext>
            </a:extLst>
          </p:cNvPr>
          <p:cNvSpPr>
            <a:spLocks noGrp="1"/>
          </p:cNvSpPr>
          <p:nvPr>
            <p:ph type="title"/>
          </p:nvPr>
        </p:nvSpPr>
        <p:spPr>
          <a:xfrm>
            <a:off x="838200" y="852245"/>
            <a:ext cx="10515600" cy="1325563"/>
          </a:xfrm>
        </p:spPr>
        <p:txBody>
          <a:bodyPr/>
          <a:lstStyle/>
          <a:p>
            <a:r>
              <a:rPr lang="en-US" altLang="zh-TW" b="0" i="0" dirty="0">
                <a:solidFill>
                  <a:srgbClr val="1F1F1F"/>
                </a:solidFill>
                <a:effectLst/>
              </a:rPr>
              <a:t>Statistical Analysis</a:t>
            </a:r>
            <a:endParaRPr lang="zh-TW" altLang="en-US" dirty="0"/>
          </a:p>
        </p:txBody>
      </p:sp>
      <p:sp>
        <p:nvSpPr>
          <p:cNvPr id="3" name="內容版面配置區 2">
            <a:extLst>
              <a:ext uri="{FF2B5EF4-FFF2-40B4-BE49-F238E27FC236}">
                <a16:creationId xmlns:a16="http://schemas.microsoft.com/office/drawing/2014/main" id="{C91A662B-52C0-E93B-7C05-5749E214C15D}"/>
              </a:ext>
            </a:extLst>
          </p:cNvPr>
          <p:cNvSpPr>
            <a:spLocks noGrp="1"/>
          </p:cNvSpPr>
          <p:nvPr>
            <p:ph idx="1"/>
          </p:nvPr>
        </p:nvSpPr>
        <p:spPr>
          <a:xfrm>
            <a:off x="838200" y="2158134"/>
            <a:ext cx="10515600" cy="4351338"/>
          </a:xfrm>
        </p:spPr>
        <p:txBody>
          <a:bodyPr>
            <a:normAutofit fontScale="92500"/>
          </a:bodyPr>
          <a:lstStyle/>
          <a:p>
            <a:pPr>
              <a:lnSpc>
                <a:spcPct val="150000"/>
              </a:lnSpc>
            </a:pPr>
            <a:r>
              <a:rPr lang="en-US" altLang="zh-TW" b="0" i="0" dirty="0">
                <a:solidFill>
                  <a:srgbClr val="000000"/>
                </a:solidFill>
                <a:effectLst/>
              </a:rPr>
              <a:t>quantified the monthly rates of primary and all secondary outcomes per 1000 adolescent females</a:t>
            </a:r>
          </a:p>
          <a:p>
            <a:pPr>
              <a:lnSpc>
                <a:spcPct val="150000"/>
              </a:lnSpc>
            </a:pPr>
            <a:r>
              <a:rPr lang="en-US" altLang="zh-TW" dirty="0"/>
              <a:t>Poisson models with generalized estimating equations for clustered count data with correlation structure was AR(1) autocorrelation with a lag of 1.</a:t>
            </a:r>
          </a:p>
          <a:p>
            <a:pPr>
              <a:lnSpc>
                <a:spcPct val="150000"/>
              </a:lnSpc>
            </a:pPr>
            <a:r>
              <a:rPr lang="en-US" altLang="zh-TW" dirty="0"/>
              <a:t>used the fitted models of pre-COVID-19 time trends to predict the expected outcome rates for each month from March 2020 to December 2022</a:t>
            </a:r>
            <a:endParaRPr lang="zh-TW" altLang="en-US" dirty="0"/>
          </a:p>
        </p:txBody>
      </p:sp>
      <p:sp>
        <p:nvSpPr>
          <p:cNvPr id="4" name="箭號: 五邊形 3">
            <a:extLst>
              <a:ext uri="{FF2B5EF4-FFF2-40B4-BE49-F238E27FC236}">
                <a16:creationId xmlns:a16="http://schemas.microsoft.com/office/drawing/2014/main" id="{BAB2CD4B-446E-99EB-08E2-F6A9AB2C4B17}"/>
              </a:ext>
            </a:extLst>
          </p:cNvPr>
          <p:cNvSpPr/>
          <p:nvPr/>
        </p:nvSpPr>
        <p:spPr>
          <a:xfrm>
            <a:off x="172703" y="3573"/>
            <a:ext cx="2482100" cy="776749"/>
          </a:xfrm>
          <a:prstGeom prst="homePlate">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Introduction</a:t>
            </a:r>
            <a:endParaRPr lang="zh-TW" altLang="en-US" dirty="0">
              <a:solidFill>
                <a:schemeClr val="tx1"/>
              </a:solidFill>
              <a:latin typeface="Times New Roman" panose="02020603050405020304" pitchFamily="18" charset="0"/>
              <a:cs typeface="Times New Roman" panose="02020603050405020304" pitchFamily="18" charset="0"/>
            </a:endParaRPr>
          </a:p>
        </p:txBody>
      </p:sp>
      <p:sp>
        <p:nvSpPr>
          <p:cNvPr id="5" name="箭號: ＞形 4">
            <a:extLst>
              <a:ext uri="{FF2B5EF4-FFF2-40B4-BE49-F238E27FC236}">
                <a16:creationId xmlns:a16="http://schemas.microsoft.com/office/drawing/2014/main" id="{93516B24-429C-39ED-7D6D-CF302E7DD52C}"/>
              </a:ext>
            </a:extLst>
          </p:cNvPr>
          <p:cNvSpPr/>
          <p:nvPr/>
        </p:nvSpPr>
        <p:spPr>
          <a:xfrm>
            <a:off x="2372853" y="13410"/>
            <a:ext cx="2586340" cy="776749"/>
          </a:xfrm>
          <a:prstGeom prst="chevron">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Methods</a:t>
            </a:r>
            <a:endParaRPr lang="zh-TW" altLang="en-US" dirty="0">
              <a:solidFill>
                <a:schemeClr val="tx1"/>
              </a:solidFill>
              <a:latin typeface="Times New Roman" panose="02020603050405020304" pitchFamily="18" charset="0"/>
              <a:cs typeface="Times New Roman" panose="02020603050405020304" pitchFamily="18" charset="0"/>
            </a:endParaRPr>
          </a:p>
        </p:txBody>
      </p:sp>
      <p:sp>
        <p:nvSpPr>
          <p:cNvPr id="6" name="箭號: ＞形 5">
            <a:extLst>
              <a:ext uri="{FF2B5EF4-FFF2-40B4-BE49-F238E27FC236}">
                <a16:creationId xmlns:a16="http://schemas.microsoft.com/office/drawing/2014/main" id="{93ED647E-492D-8B67-EC78-390B21934099}"/>
              </a:ext>
            </a:extLst>
          </p:cNvPr>
          <p:cNvSpPr/>
          <p:nvPr/>
        </p:nvSpPr>
        <p:spPr>
          <a:xfrm>
            <a:off x="4663616"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Results</a:t>
            </a:r>
            <a:endParaRPr lang="zh-TW" altLang="en-US" dirty="0">
              <a:solidFill>
                <a:schemeClr val="tx1"/>
              </a:solidFill>
              <a:latin typeface="Times New Roman" panose="02020603050405020304" pitchFamily="18" charset="0"/>
              <a:cs typeface="Times New Roman" panose="02020603050405020304" pitchFamily="18" charset="0"/>
            </a:endParaRPr>
          </a:p>
        </p:txBody>
      </p:sp>
      <p:sp>
        <p:nvSpPr>
          <p:cNvPr id="7" name="箭號: ＞形 6">
            <a:extLst>
              <a:ext uri="{FF2B5EF4-FFF2-40B4-BE49-F238E27FC236}">
                <a16:creationId xmlns:a16="http://schemas.microsoft.com/office/drawing/2014/main" id="{3BFC03B2-5ED1-BEC1-8422-5D33D8D2AB2B}"/>
              </a:ext>
            </a:extLst>
          </p:cNvPr>
          <p:cNvSpPr/>
          <p:nvPr/>
        </p:nvSpPr>
        <p:spPr>
          <a:xfrm>
            <a:off x="6968005" y="-6264"/>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Discussion</a:t>
            </a:r>
            <a:endParaRPr lang="zh-TW" altLang="en-US" dirty="0">
              <a:solidFill>
                <a:schemeClr val="tx1"/>
              </a:solidFill>
              <a:latin typeface="Times New Roman" panose="02020603050405020304" pitchFamily="18" charset="0"/>
              <a:cs typeface="Times New Roman" panose="02020603050405020304" pitchFamily="18" charset="0"/>
            </a:endParaRPr>
          </a:p>
        </p:txBody>
      </p:sp>
      <p:sp>
        <p:nvSpPr>
          <p:cNvPr id="8" name="箭號: ＞形 7">
            <a:extLst>
              <a:ext uri="{FF2B5EF4-FFF2-40B4-BE49-F238E27FC236}">
                <a16:creationId xmlns:a16="http://schemas.microsoft.com/office/drawing/2014/main" id="{66C59891-B8BF-7D9B-49D2-F2200F5520DD}"/>
              </a:ext>
            </a:extLst>
          </p:cNvPr>
          <p:cNvSpPr/>
          <p:nvPr/>
        </p:nvSpPr>
        <p:spPr>
          <a:xfrm>
            <a:off x="9245143"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Conclusion</a:t>
            </a:r>
            <a:endParaRPr lang="zh-TW" alt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069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02083A-84B2-7755-1238-72451C683FEB}"/>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6AAB29A2-2E4D-F944-C77E-C7F54DCE842A}"/>
              </a:ext>
            </a:extLst>
          </p:cNvPr>
          <p:cNvSpPr>
            <a:spLocks noGrp="1"/>
          </p:cNvSpPr>
          <p:nvPr>
            <p:ph type="title"/>
          </p:nvPr>
        </p:nvSpPr>
        <p:spPr>
          <a:xfrm>
            <a:off x="838200" y="852245"/>
            <a:ext cx="10515600" cy="1325563"/>
          </a:xfrm>
        </p:spPr>
        <p:txBody>
          <a:bodyPr/>
          <a:lstStyle/>
          <a:p>
            <a:r>
              <a:rPr lang="en-US" altLang="zh-TW" b="0" i="0" dirty="0">
                <a:solidFill>
                  <a:srgbClr val="1F1F1F"/>
                </a:solidFill>
                <a:effectLst/>
              </a:rPr>
              <a:t>Primary analysis</a:t>
            </a:r>
            <a:endParaRPr lang="zh-TW" altLang="en-US" dirty="0"/>
          </a:p>
        </p:txBody>
      </p:sp>
      <p:sp>
        <p:nvSpPr>
          <p:cNvPr id="3" name="內容版面配置區 2">
            <a:extLst>
              <a:ext uri="{FF2B5EF4-FFF2-40B4-BE49-F238E27FC236}">
                <a16:creationId xmlns:a16="http://schemas.microsoft.com/office/drawing/2014/main" id="{D6E381D0-C61E-2BC8-8BF7-8F8660B4E769}"/>
              </a:ext>
            </a:extLst>
          </p:cNvPr>
          <p:cNvSpPr>
            <a:spLocks noGrp="1"/>
          </p:cNvSpPr>
          <p:nvPr>
            <p:ph idx="1"/>
          </p:nvPr>
        </p:nvSpPr>
        <p:spPr>
          <a:xfrm>
            <a:off x="838200" y="2158134"/>
            <a:ext cx="10515600" cy="4351338"/>
          </a:xfrm>
        </p:spPr>
        <p:txBody>
          <a:bodyPr>
            <a:normAutofit/>
          </a:bodyPr>
          <a:lstStyle/>
          <a:p>
            <a:pPr>
              <a:lnSpc>
                <a:spcPct val="150000"/>
              </a:lnSpc>
            </a:pPr>
            <a:r>
              <a:rPr lang="en-US" altLang="zh-TW" b="0" i="0" dirty="0">
                <a:solidFill>
                  <a:srgbClr val="000000"/>
                </a:solidFill>
                <a:effectLst/>
              </a:rPr>
              <a:t>Absolute rate differences and 95% confidence intervals (CIs) between observed and expected outcome rates for each pandemic month (observed rates-expected rates) </a:t>
            </a:r>
          </a:p>
          <a:p>
            <a:pPr>
              <a:lnSpc>
                <a:spcPct val="150000"/>
              </a:lnSpc>
            </a:pPr>
            <a:r>
              <a:rPr lang="en-US" altLang="zh-TW" dirty="0"/>
              <a:t>Overall and monthly incidence rate ratios were quantified with 95% CIs</a:t>
            </a:r>
            <a:endParaRPr lang="zh-TW" altLang="en-US" dirty="0"/>
          </a:p>
        </p:txBody>
      </p:sp>
      <p:sp>
        <p:nvSpPr>
          <p:cNvPr id="4" name="箭號: 五邊形 3">
            <a:extLst>
              <a:ext uri="{FF2B5EF4-FFF2-40B4-BE49-F238E27FC236}">
                <a16:creationId xmlns:a16="http://schemas.microsoft.com/office/drawing/2014/main" id="{804AA914-8F6A-0E6C-FBE8-513B037FDFBC}"/>
              </a:ext>
            </a:extLst>
          </p:cNvPr>
          <p:cNvSpPr/>
          <p:nvPr/>
        </p:nvSpPr>
        <p:spPr>
          <a:xfrm>
            <a:off x="172703" y="3573"/>
            <a:ext cx="2482100" cy="776749"/>
          </a:xfrm>
          <a:prstGeom prst="homePlate">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Introduction</a:t>
            </a:r>
            <a:endParaRPr lang="zh-TW" altLang="en-US" dirty="0">
              <a:solidFill>
                <a:schemeClr val="tx1"/>
              </a:solidFill>
              <a:latin typeface="Times New Roman" panose="02020603050405020304" pitchFamily="18" charset="0"/>
              <a:cs typeface="Times New Roman" panose="02020603050405020304" pitchFamily="18" charset="0"/>
            </a:endParaRPr>
          </a:p>
        </p:txBody>
      </p:sp>
      <p:sp>
        <p:nvSpPr>
          <p:cNvPr id="5" name="箭號: ＞形 4">
            <a:extLst>
              <a:ext uri="{FF2B5EF4-FFF2-40B4-BE49-F238E27FC236}">
                <a16:creationId xmlns:a16="http://schemas.microsoft.com/office/drawing/2014/main" id="{0940D955-F841-92B0-3B1A-6D7DD4E122D6}"/>
              </a:ext>
            </a:extLst>
          </p:cNvPr>
          <p:cNvSpPr/>
          <p:nvPr/>
        </p:nvSpPr>
        <p:spPr>
          <a:xfrm>
            <a:off x="2372853" y="13410"/>
            <a:ext cx="2586340" cy="776749"/>
          </a:xfrm>
          <a:prstGeom prst="chevron">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Methods</a:t>
            </a:r>
            <a:endParaRPr lang="zh-TW" altLang="en-US" dirty="0">
              <a:solidFill>
                <a:schemeClr val="tx1"/>
              </a:solidFill>
              <a:latin typeface="Times New Roman" panose="02020603050405020304" pitchFamily="18" charset="0"/>
              <a:cs typeface="Times New Roman" panose="02020603050405020304" pitchFamily="18" charset="0"/>
            </a:endParaRPr>
          </a:p>
        </p:txBody>
      </p:sp>
      <p:sp>
        <p:nvSpPr>
          <p:cNvPr id="6" name="箭號: ＞形 5">
            <a:extLst>
              <a:ext uri="{FF2B5EF4-FFF2-40B4-BE49-F238E27FC236}">
                <a16:creationId xmlns:a16="http://schemas.microsoft.com/office/drawing/2014/main" id="{67DE2097-913C-26A8-5325-DA9E0F2FB048}"/>
              </a:ext>
            </a:extLst>
          </p:cNvPr>
          <p:cNvSpPr/>
          <p:nvPr/>
        </p:nvSpPr>
        <p:spPr>
          <a:xfrm>
            <a:off x="4663616"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Results</a:t>
            </a:r>
            <a:endParaRPr lang="zh-TW" altLang="en-US" dirty="0">
              <a:solidFill>
                <a:schemeClr val="tx1"/>
              </a:solidFill>
              <a:latin typeface="Times New Roman" panose="02020603050405020304" pitchFamily="18" charset="0"/>
              <a:cs typeface="Times New Roman" panose="02020603050405020304" pitchFamily="18" charset="0"/>
            </a:endParaRPr>
          </a:p>
        </p:txBody>
      </p:sp>
      <p:sp>
        <p:nvSpPr>
          <p:cNvPr id="7" name="箭號: ＞形 6">
            <a:extLst>
              <a:ext uri="{FF2B5EF4-FFF2-40B4-BE49-F238E27FC236}">
                <a16:creationId xmlns:a16="http://schemas.microsoft.com/office/drawing/2014/main" id="{DDB276A5-F562-6906-D1D4-1F60C4AF99DC}"/>
              </a:ext>
            </a:extLst>
          </p:cNvPr>
          <p:cNvSpPr/>
          <p:nvPr/>
        </p:nvSpPr>
        <p:spPr>
          <a:xfrm>
            <a:off x="6968005" y="-6264"/>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Discussion</a:t>
            </a:r>
            <a:endParaRPr lang="zh-TW" altLang="en-US" dirty="0">
              <a:solidFill>
                <a:schemeClr val="tx1"/>
              </a:solidFill>
              <a:latin typeface="Times New Roman" panose="02020603050405020304" pitchFamily="18" charset="0"/>
              <a:cs typeface="Times New Roman" panose="02020603050405020304" pitchFamily="18" charset="0"/>
            </a:endParaRPr>
          </a:p>
        </p:txBody>
      </p:sp>
      <p:sp>
        <p:nvSpPr>
          <p:cNvPr id="8" name="箭號: ＞形 7">
            <a:extLst>
              <a:ext uri="{FF2B5EF4-FFF2-40B4-BE49-F238E27FC236}">
                <a16:creationId xmlns:a16="http://schemas.microsoft.com/office/drawing/2014/main" id="{4E35BE81-B55B-BF46-E680-D34B7EF2F3EE}"/>
              </a:ext>
            </a:extLst>
          </p:cNvPr>
          <p:cNvSpPr/>
          <p:nvPr/>
        </p:nvSpPr>
        <p:spPr>
          <a:xfrm>
            <a:off x="9245143"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Conclusion</a:t>
            </a:r>
            <a:endParaRPr lang="zh-TW" alt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3314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AE54AA-D087-E1BC-0A89-6CD4E4C58702}"/>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293C5D24-FD7E-5E05-3D37-37307BE480ED}"/>
              </a:ext>
            </a:extLst>
          </p:cNvPr>
          <p:cNvSpPr>
            <a:spLocks noGrp="1"/>
          </p:cNvSpPr>
          <p:nvPr>
            <p:ph type="title"/>
          </p:nvPr>
        </p:nvSpPr>
        <p:spPr>
          <a:xfrm>
            <a:off x="838200" y="852245"/>
            <a:ext cx="10515600" cy="1325563"/>
          </a:xfrm>
        </p:spPr>
        <p:txBody>
          <a:bodyPr/>
          <a:lstStyle/>
          <a:p>
            <a:r>
              <a:rPr lang="en-US" altLang="zh-TW" dirty="0"/>
              <a:t>Secondary</a:t>
            </a:r>
            <a:r>
              <a:rPr lang="en-US" altLang="zh-TW" b="0" i="0" dirty="0">
                <a:solidFill>
                  <a:srgbClr val="1F1F1F"/>
                </a:solidFill>
                <a:effectLst/>
              </a:rPr>
              <a:t> analysis</a:t>
            </a:r>
            <a:endParaRPr lang="zh-TW" altLang="en-US" dirty="0"/>
          </a:p>
        </p:txBody>
      </p:sp>
      <p:sp>
        <p:nvSpPr>
          <p:cNvPr id="3" name="內容版面配置區 2">
            <a:extLst>
              <a:ext uri="{FF2B5EF4-FFF2-40B4-BE49-F238E27FC236}">
                <a16:creationId xmlns:a16="http://schemas.microsoft.com/office/drawing/2014/main" id="{601221AC-4480-5C8A-D935-615BF078CC9B}"/>
              </a:ext>
            </a:extLst>
          </p:cNvPr>
          <p:cNvSpPr>
            <a:spLocks noGrp="1"/>
          </p:cNvSpPr>
          <p:nvPr>
            <p:ph idx="1"/>
          </p:nvPr>
        </p:nvSpPr>
        <p:spPr>
          <a:xfrm>
            <a:off x="838200" y="2158134"/>
            <a:ext cx="10515600" cy="4351338"/>
          </a:xfrm>
        </p:spPr>
        <p:txBody>
          <a:bodyPr>
            <a:normAutofit/>
          </a:bodyPr>
          <a:lstStyle/>
          <a:p>
            <a:pPr>
              <a:lnSpc>
                <a:spcPct val="150000"/>
              </a:lnSpc>
            </a:pPr>
            <a:r>
              <a:rPr lang="en-US" altLang="zh-TW" b="0" i="0" dirty="0">
                <a:solidFill>
                  <a:srgbClr val="000000"/>
                </a:solidFill>
                <a:effectLst/>
              </a:rPr>
              <a:t>examined primary and secondary outcomes by 4 key sociodemographic characteristics</a:t>
            </a:r>
          </a:p>
          <a:p>
            <a:pPr>
              <a:lnSpc>
                <a:spcPct val="150000"/>
              </a:lnSpc>
            </a:pPr>
            <a:r>
              <a:rPr lang="en-US" altLang="zh-TW" b="0" i="0" dirty="0">
                <a:solidFill>
                  <a:srgbClr val="000000"/>
                </a:solidFill>
                <a:effectLst/>
              </a:rPr>
              <a:t>χ2 test for statistical comparison of heterogeneity of the estimated incidence rate ratios</a:t>
            </a:r>
          </a:p>
        </p:txBody>
      </p:sp>
      <p:sp>
        <p:nvSpPr>
          <p:cNvPr id="4" name="箭號: 五邊形 3">
            <a:extLst>
              <a:ext uri="{FF2B5EF4-FFF2-40B4-BE49-F238E27FC236}">
                <a16:creationId xmlns:a16="http://schemas.microsoft.com/office/drawing/2014/main" id="{0E1ECF37-329C-7EAD-29E0-602925C7A105}"/>
              </a:ext>
            </a:extLst>
          </p:cNvPr>
          <p:cNvSpPr/>
          <p:nvPr/>
        </p:nvSpPr>
        <p:spPr>
          <a:xfrm>
            <a:off x="172703" y="3573"/>
            <a:ext cx="2482100" cy="776749"/>
          </a:xfrm>
          <a:prstGeom prst="homePlate">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Introduction</a:t>
            </a:r>
            <a:endParaRPr lang="zh-TW" altLang="en-US" dirty="0">
              <a:solidFill>
                <a:schemeClr val="tx1"/>
              </a:solidFill>
              <a:latin typeface="Times New Roman" panose="02020603050405020304" pitchFamily="18" charset="0"/>
              <a:cs typeface="Times New Roman" panose="02020603050405020304" pitchFamily="18" charset="0"/>
            </a:endParaRPr>
          </a:p>
        </p:txBody>
      </p:sp>
      <p:sp>
        <p:nvSpPr>
          <p:cNvPr id="5" name="箭號: ＞形 4">
            <a:extLst>
              <a:ext uri="{FF2B5EF4-FFF2-40B4-BE49-F238E27FC236}">
                <a16:creationId xmlns:a16="http://schemas.microsoft.com/office/drawing/2014/main" id="{1380942F-56AE-A3B5-4081-9CC4E7216F09}"/>
              </a:ext>
            </a:extLst>
          </p:cNvPr>
          <p:cNvSpPr/>
          <p:nvPr/>
        </p:nvSpPr>
        <p:spPr>
          <a:xfrm>
            <a:off x="2372853" y="13410"/>
            <a:ext cx="2586340" cy="776749"/>
          </a:xfrm>
          <a:prstGeom prst="chevron">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Methods</a:t>
            </a:r>
            <a:endParaRPr lang="zh-TW" altLang="en-US" dirty="0">
              <a:solidFill>
                <a:schemeClr val="tx1"/>
              </a:solidFill>
              <a:latin typeface="Times New Roman" panose="02020603050405020304" pitchFamily="18" charset="0"/>
              <a:cs typeface="Times New Roman" panose="02020603050405020304" pitchFamily="18" charset="0"/>
            </a:endParaRPr>
          </a:p>
        </p:txBody>
      </p:sp>
      <p:sp>
        <p:nvSpPr>
          <p:cNvPr id="6" name="箭號: ＞形 5">
            <a:extLst>
              <a:ext uri="{FF2B5EF4-FFF2-40B4-BE49-F238E27FC236}">
                <a16:creationId xmlns:a16="http://schemas.microsoft.com/office/drawing/2014/main" id="{A73114A7-29C6-D53E-FEF6-5D0D7B05F2F4}"/>
              </a:ext>
            </a:extLst>
          </p:cNvPr>
          <p:cNvSpPr/>
          <p:nvPr/>
        </p:nvSpPr>
        <p:spPr>
          <a:xfrm>
            <a:off x="4663616"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Results</a:t>
            </a:r>
            <a:endParaRPr lang="zh-TW" altLang="en-US" dirty="0">
              <a:solidFill>
                <a:schemeClr val="tx1"/>
              </a:solidFill>
              <a:latin typeface="Times New Roman" panose="02020603050405020304" pitchFamily="18" charset="0"/>
              <a:cs typeface="Times New Roman" panose="02020603050405020304" pitchFamily="18" charset="0"/>
            </a:endParaRPr>
          </a:p>
        </p:txBody>
      </p:sp>
      <p:sp>
        <p:nvSpPr>
          <p:cNvPr id="7" name="箭號: ＞形 6">
            <a:extLst>
              <a:ext uri="{FF2B5EF4-FFF2-40B4-BE49-F238E27FC236}">
                <a16:creationId xmlns:a16="http://schemas.microsoft.com/office/drawing/2014/main" id="{BEA26992-B113-722E-3D29-002CDC734B8B}"/>
              </a:ext>
            </a:extLst>
          </p:cNvPr>
          <p:cNvSpPr/>
          <p:nvPr/>
        </p:nvSpPr>
        <p:spPr>
          <a:xfrm>
            <a:off x="6968005" y="-6264"/>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Discussion</a:t>
            </a:r>
            <a:endParaRPr lang="zh-TW" altLang="en-US" dirty="0">
              <a:solidFill>
                <a:schemeClr val="tx1"/>
              </a:solidFill>
              <a:latin typeface="Times New Roman" panose="02020603050405020304" pitchFamily="18" charset="0"/>
              <a:cs typeface="Times New Roman" panose="02020603050405020304" pitchFamily="18" charset="0"/>
            </a:endParaRPr>
          </a:p>
        </p:txBody>
      </p:sp>
      <p:sp>
        <p:nvSpPr>
          <p:cNvPr id="8" name="箭號: ＞形 7">
            <a:extLst>
              <a:ext uri="{FF2B5EF4-FFF2-40B4-BE49-F238E27FC236}">
                <a16:creationId xmlns:a16="http://schemas.microsoft.com/office/drawing/2014/main" id="{C28C6142-9E48-8A01-3961-85E721050626}"/>
              </a:ext>
            </a:extLst>
          </p:cNvPr>
          <p:cNvSpPr/>
          <p:nvPr/>
        </p:nvSpPr>
        <p:spPr>
          <a:xfrm>
            <a:off x="9245143"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Conclusion</a:t>
            </a:r>
            <a:endParaRPr lang="zh-TW" alt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5590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F1F549-F3F0-8692-5D6D-C4B1CA98E995}"/>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FBC6D29B-FE71-F397-E330-C062B405F514}"/>
              </a:ext>
            </a:extLst>
          </p:cNvPr>
          <p:cNvSpPr>
            <a:spLocks noGrp="1"/>
          </p:cNvSpPr>
          <p:nvPr>
            <p:ph type="title"/>
          </p:nvPr>
        </p:nvSpPr>
        <p:spPr>
          <a:xfrm>
            <a:off x="698986" y="489258"/>
            <a:ext cx="10515600" cy="1325563"/>
          </a:xfrm>
        </p:spPr>
        <p:txBody>
          <a:bodyPr>
            <a:normAutofit/>
          </a:bodyPr>
          <a:lstStyle/>
          <a:p>
            <a:r>
              <a:rPr lang="en-US" altLang="zh-TW" sz="3600" dirty="0"/>
              <a:t>Results</a:t>
            </a:r>
          </a:p>
        </p:txBody>
      </p:sp>
      <p:sp>
        <p:nvSpPr>
          <p:cNvPr id="4" name="箭號: 五邊形 3">
            <a:extLst>
              <a:ext uri="{FF2B5EF4-FFF2-40B4-BE49-F238E27FC236}">
                <a16:creationId xmlns:a16="http://schemas.microsoft.com/office/drawing/2014/main" id="{DAFB151E-52DE-247D-9CC1-B3DE13BC409E}"/>
              </a:ext>
            </a:extLst>
          </p:cNvPr>
          <p:cNvSpPr/>
          <p:nvPr/>
        </p:nvSpPr>
        <p:spPr>
          <a:xfrm>
            <a:off x="172703" y="3573"/>
            <a:ext cx="2482100" cy="776749"/>
          </a:xfrm>
          <a:prstGeom prst="homePlate">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Introduction</a:t>
            </a:r>
            <a:endParaRPr lang="zh-TW" altLang="en-US" dirty="0">
              <a:solidFill>
                <a:schemeClr val="tx1"/>
              </a:solidFill>
            </a:endParaRPr>
          </a:p>
        </p:txBody>
      </p:sp>
      <p:sp>
        <p:nvSpPr>
          <p:cNvPr id="5" name="箭號: ＞形 4">
            <a:extLst>
              <a:ext uri="{FF2B5EF4-FFF2-40B4-BE49-F238E27FC236}">
                <a16:creationId xmlns:a16="http://schemas.microsoft.com/office/drawing/2014/main" id="{43115A2A-6DDD-0765-78F0-E9612B48BBE1}"/>
              </a:ext>
            </a:extLst>
          </p:cNvPr>
          <p:cNvSpPr/>
          <p:nvPr/>
        </p:nvSpPr>
        <p:spPr>
          <a:xfrm>
            <a:off x="2372853" y="13410"/>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Methods</a:t>
            </a:r>
            <a:endParaRPr lang="zh-TW" altLang="en-US" dirty="0">
              <a:solidFill>
                <a:schemeClr val="tx1"/>
              </a:solidFill>
            </a:endParaRPr>
          </a:p>
        </p:txBody>
      </p:sp>
      <p:sp>
        <p:nvSpPr>
          <p:cNvPr id="6" name="箭號: ＞形 5">
            <a:extLst>
              <a:ext uri="{FF2B5EF4-FFF2-40B4-BE49-F238E27FC236}">
                <a16:creationId xmlns:a16="http://schemas.microsoft.com/office/drawing/2014/main" id="{9C25CDF0-495F-C000-021C-839F31B8AA91}"/>
              </a:ext>
            </a:extLst>
          </p:cNvPr>
          <p:cNvSpPr/>
          <p:nvPr/>
        </p:nvSpPr>
        <p:spPr>
          <a:xfrm>
            <a:off x="4663616" y="3573"/>
            <a:ext cx="2586340" cy="776749"/>
          </a:xfrm>
          <a:prstGeom prst="chevron">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Results</a:t>
            </a:r>
            <a:endParaRPr lang="zh-TW" altLang="en-US" dirty="0">
              <a:solidFill>
                <a:schemeClr val="tx1"/>
              </a:solidFill>
            </a:endParaRPr>
          </a:p>
        </p:txBody>
      </p:sp>
      <p:sp>
        <p:nvSpPr>
          <p:cNvPr id="7" name="箭號: ＞形 6">
            <a:extLst>
              <a:ext uri="{FF2B5EF4-FFF2-40B4-BE49-F238E27FC236}">
                <a16:creationId xmlns:a16="http://schemas.microsoft.com/office/drawing/2014/main" id="{E06D8DF5-05B3-48CD-85DE-3BF1AF86CB74}"/>
              </a:ext>
            </a:extLst>
          </p:cNvPr>
          <p:cNvSpPr/>
          <p:nvPr/>
        </p:nvSpPr>
        <p:spPr>
          <a:xfrm>
            <a:off x="6968005" y="-6264"/>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Discussion</a:t>
            </a:r>
            <a:endParaRPr lang="zh-TW" altLang="en-US" dirty="0">
              <a:solidFill>
                <a:schemeClr val="tx1"/>
              </a:solidFill>
            </a:endParaRPr>
          </a:p>
        </p:txBody>
      </p:sp>
      <p:sp>
        <p:nvSpPr>
          <p:cNvPr id="8" name="箭號: ＞形 7">
            <a:extLst>
              <a:ext uri="{FF2B5EF4-FFF2-40B4-BE49-F238E27FC236}">
                <a16:creationId xmlns:a16="http://schemas.microsoft.com/office/drawing/2014/main" id="{9D63A0FC-89AA-58E2-FB3C-5A435404C425}"/>
              </a:ext>
            </a:extLst>
          </p:cNvPr>
          <p:cNvSpPr/>
          <p:nvPr/>
        </p:nvSpPr>
        <p:spPr>
          <a:xfrm>
            <a:off x="9245143"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Conclusion</a:t>
            </a:r>
            <a:endParaRPr lang="zh-TW" altLang="en-US" dirty="0">
              <a:solidFill>
                <a:schemeClr val="tx1"/>
              </a:solidFill>
            </a:endParaRPr>
          </a:p>
        </p:txBody>
      </p:sp>
      <p:pic>
        <p:nvPicPr>
          <p:cNvPr id="12" name="圖片 11">
            <a:extLst>
              <a:ext uri="{FF2B5EF4-FFF2-40B4-BE49-F238E27FC236}">
                <a16:creationId xmlns:a16="http://schemas.microsoft.com/office/drawing/2014/main" id="{5499BE02-465A-8F4E-9881-9EDA7FE52372}"/>
              </a:ext>
            </a:extLst>
          </p:cNvPr>
          <p:cNvPicPr>
            <a:picLocks noChangeAspect="1"/>
          </p:cNvPicPr>
          <p:nvPr/>
        </p:nvPicPr>
        <p:blipFill>
          <a:blip r:embed="rId2"/>
          <a:stretch>
            <a:fillRect/>
          </a:stretch>
        </p:blipFill>
        <p:spPr>
          <a:xfrm>
            <a:off x="172703" y="2062608"/>
            <a:ext cx="11969704" cy="3691421"/>
          </a:xfrm>
          <a:prstGeom prst="rect">
            <a:avLst/>
          </a:prstGeom>
        </p:spPr>
      </p:pic>
    </p:spTree>
    <p:extLst>
      <p:ext uri="{BB962C8B-B14F-4D97-AF65-F5344CB8AC3E}">
        <p14:creationId xmlns:p14="http://schemas.microsoft.com/office/powerpoint/2010/main" val="1062017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944691-998A-BCF2-ABBF-13C269C1FD6A}"/>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179433C9-DC58-C13D-B774-BE757C1CE8CD}"/>
              </a:ext>
            </a:extLst>
          </p:cNvPr>
          <p:cNvSpPr>
            <a:spLocks noGrp="1"/>
          </p:cNvSpPr>
          <p:nvPr>
            <p:ph type="title"/>
          </p:nvPr>
        </p:nvSpPr>
        <p:spPr>
          <a:xfrm>
            <a:off x="698986" y="489258"/>
            <a:ext cx="10515600" cy="1325563"/>
          </a:xfrm>
        </p:spPr>
        <p:txBody>
          <a:bodyPr>
            <a:normAutofit/>
          </a:bodyPr>
          <a:lstStyle/>
          <a:p>
            <a:r>
              <a:rPr lang="en-US" altLang="zh-TW" sz="3600" dirty="0"/>
              <a:t>Results</a:t>
            </a:r>
          </a:p>
        </p:txBody>
      </p:sp>
      <p:sp>
        <p:nvSpPr>
          <p:cNvPr id="4" name="箭號: 五邊形 3">
            <a:extLst>
              <a:ext uri="{FF2B5EF4-FFF2-40B4-BE49-F238E27FC236}">
                <a16:creationId xmlns:a16="http://schemas.microsoft.com/office/drawing/2014/main" id="{2459D3C0-2417-52FB-B083-45B332153544}"/>
              </a:ext>
            </a:extLst>
          </p:cNvPr>
          <p:cNvSpPr/>
          <p:nvPr/>
        </p:nvSpPr>
        <p:spPr>
          <a:xfrm>
            <a:off x="172703" y="3573"/>
            <a:ext cx="2482100" cy="776749"/>
          </a:xfrm>
          <a:prstGeom prst="homePlate">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Introduction</a:t>
            </a:r>
            <a:endParaRPr lang="zh-TW" altLang="en-US" dirty="0">
              <a:solidFill>
                <a:schemeClr val="tx1"/>
              </a:solidFill>
            </a:endParaRPr>
          </a:p>
        </p:txBody>
      </p:sp>
      <p:sp>
        <p:nvSpPr>
          <p:cNvPr id="5" name="箭號: ＞形 4">
            <a:extLst>
              <a:ext uri="{FF2B5EF4-FFF2-40B4-BE49-F238E27FC236}">
                <a16:creationId xmlns:a16="http://schemas.microsoft.com/office/drawing/2014/main" id="{00791413-7A50-6053-E057-FF9C7952847F}"/>
              </a:ext>
            </a:extLst>
          </p:cNvPr>
          <p:cNvSpPr/>
          <p:nvPr/>
        </p:nvSpPr>
        <p:spPr>
          <a:xfrm>
            <a:off x="2372853" y="13410"/>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Methods</a:t>
            </a:r>
            <a:endParaRPr lang="zh-TW" altLang="en-US" dirty="0">
              <a:solidFill>
                <a:schemeClr val="tx1"/>
              </a:solidFill>
            </a:endParaRPr>
          </a:p>
        </p:txBody>
      </p:sp>
      <p:sp>
        <p:nvSpPr>
          <p:cNvPr id="6" name="箭號: ＞形 5">
            <a:extLst>
              <a:ext uri="{FF2B5EF4-FFF2-40B4-BE49-F238E27FC236}">
                <a16:creationId xmlns:a16="http://schemas.microsoft.com/office/drawing/2014/main" id="{BF3CD722-AEEF-8005-8BE8-90764B369CCB}"/>
              </a:ext>
            </a:extLst>
          </p:cNvPr>
          <p:cNvSpPr/>
          <p:nvPr/>
        </p:nvSpPr>
        <p:spPr>
          <a:xfrm>
            <a:off x="4663616" y="3573"/>
            <a:ext cx="2586340" cy="776749"/>
          </a:xfrm>
          <a:prstGeom prst="chevron">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Results</a:t>
            </a:r>
            <a:endParaRPr lang="zh-TW" altLang="en-US" dirty="0">
              <a:solidFill>
                <a:schemeClr val="tx1"/>
              </a:solidFill>
            </a:endParaRPr>
          </a:p>
        </p:txBody>
      </p:sp>
      <p:sp>
        <p:nvSpPr>
          <p:cNvPr id="7" name="箭號: ＞形 6">
            <a:extLst>
              <a:ext uri="{FF2B5EF4-FFF2-40B4-BE49-F238E27FC236}">
                <a16:creationId xmlns:a16="http://schemas.microsoft.com/office/drawing/2014/main" id="{F6512B94-9E0D-1FD1-6F90-C12DD1B8F847}"/>
              </a:ext>
            </a:extLst>
          </p:cNvPr>
          <p:cNvSpPr/>
          <p:nvPr/>
        </p:nvSpPr>
        <p:spPr>
          <a:xfrm>
            <a:off x="6968005" y="-6264"/>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Discussion</a:t>
            </a:r>
            <a:endParaRPr lang="zh-TW" altLang="en-US" dirty="0">
              <a:solidFill>
                <a:schemeClr val="tx1"/>
              </a:solidFill>
            </a:endParaRPr>
          </a:p>
        </p:txBody>
      </p:sp>
      <p:sp>
        <p:nvSpPr>
          <p:cNvPr id="8" name="箭號: ＞形 7">
            <a:extLst>
              <a:ext uri="{FF2B5EF4-FFF2-40B4-BE49-F238E27FC236}">
                <a16:creationId xmlns:a16="http://schemas.microsoft.com/office/drawing/2014/main" id="{F9F302DE-19A5-520A-838C-C0E6618EB6B1}"/>
              </a:ext>
            </a:extLst>
          </p:cNvPr>
          <p:cNvSpPr/>
          <p:nvPr/>
        </p:nvSpPr>
        <p:spPr>
          <a:xfrm>
            <a:off x="9245143"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Conclusion</a:t>
            </a:r>
            <a:endParaRPr lang="zh-TW" altLang="en-US" dirty="0">
              <a:solidFill>
                <a:schemeClr val="tx1"/>
              </a:solidFill>
            </a:endParaRPr>
          </a:p>
        </p:txBody>
      </p:sp>
      <p:pic>
        <p:nvPicPr>
          <p:cNvPr id="9" name="圖片 8">
            <a:extLst>
              <a:ext uri="{FF2B5EF4-FFF2-40B4-BE49-F238E27FC236}">
                <a16:creationId xmlns:a16="http://schemas.microsoft.com/office/drawing/2014/main" id="{1F9C1851-492C-DE84-62C1-7D24E5467086}"/>
              </a:ext>
            </a:extLst>
          </p:cNvPr>
          <p:cNvPicPr>
            <a:picLocks noChangeAspect="1"/>
          </p:cNvPicPr>
          <p:nvPr/>
        </p:nvPicPr>
        <p:blipFill>
          <a:blip r:embed="rId2"/>
          <a:stretch>
            <a:fillRect/>
          </a:stretch>
        </p:blipFill>
        <p:spPr>
          <a:xfrm>
            <a:off x="84921" y="1993240"/>
            <a:ext cx="12022157" cy="3069486"/>
          </a:xfrm>
          <a:prstGeom prst="rect">
            <a:avLst/>
          </a:prstGeom>
        </p:spPr>
      </p:pic>
    </p:spTree>
    <p:extLst>
      <p:ext uri="{BB962C8B-B14F-4D97-AF65-F5344CB8AC3E}">
        <p14:creationId xmlns:p14="http://schemas.microsoft.com/office/powerpoint/2010/main" val="31564931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9344F-B636-85C2-5302-0719B43BC90F}"/>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CE88BEAA-F1F1-7F0C-2FC7-00B80B0B9B10}"/>
              </a:ext>
            </a:extLst>
          </p:cNvPr>
          <p:cNvSpPr>
            <a:spLocks noGrp="1"/>
          </p:cNvSpPr>
          <p:nvPr>
            <p:ph type="title"/>
          </p:nvPr>
        </p:nvSpPr>
        <p:spPr>
          <a:xfrm>
            <a:off x="698986" y="489258"/>
            <a:ext cx="10515600" cy="1325563"/>
          </a:xfrm>
        </p:spPr>
        <p:txBody>
          <a:bodyPr>
            <a:normAutofit/>
          </a:bodyPr>
          <a:lstStyle/>
          <a:p>
            <a:r>
              <a:rPr lang="en-US" altLang="zh-TW" sz="3600" dirty="0"/>
              <a:t>Results</a:t>
            </a:r>
          </a:p>
        </p:txBody>
      </p:sp>
      <p:sp>
        <p:nvSpPr>
          <p:cNvPr id="4" name="箭號: 五邊形 3">
            <a:extLst>
              <a:ext uri="{FF2B5EF4-FFF2-40B4-BE49-F238E27FC236}">
                <a16:creationId xmlns:a16="http://schemas.microsoft.com/office/drawing/2014/main" id="{D1FF33BA-F4F5-3BA5-B499-E1D9F8747E71}"/>
              </a:ext>
            </a:extLst>
          </p:cNvPr>
          <p:cNvSpPr/>
          <p:nvPr/>
        </p:nvSpPr>
        <p:spPr>
          <a:xfrm>
            <a:off x="172703" y="3573"/>
            <a:ext cx="2482100" cy="776749"/>
          </a:xfrm>
          <a:prstGeom prst="homePlate">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Introduction</a:t>
            </a:r>
            <a:endParaRPr lang="zh-TW" altLang="en-US" dirty="0">
              <a:solidFill>
                <a:schemeClr val="tx1"/>
              </a:solidFill>
            </a:endParaRPr>
          </a:p>
        </p:txBody>
      </p:sp>
      <p:sp>
        <p:nvSpPr>
          <p:cNvPr id="5" name="箭號: ＞形 4">
            <a:extLst>
              <a:ext uri="{FF2B5EF4-FFF2-40B4-BE49-F238E27FC236}">
                <a16:creationId xmlns:a16="http://schemas.microsoft.com/office/drawing/2014/main" id="{FD8BF04A-655F-F182-FACF-2ACB44B7015E}"/>
              </a:ext>
            </a:extLst>
          </p:cNvPr>
          <p:cNvSpPr/>
          <p:nvPr/>
        </p:nvSpPr>
        <p:spPr>
          <a:xfrm>
            <a:off x="2372853" y="13410"/>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Methods</a:t>
            </a:r>
            <a:endParaRPr lang="zh-TW" altLang="en-US" dirty="0">
              <a:solidFill>
                <a:schemeClr val="tx1"/>
              </a:solidFill>
            </a:endParaRPr>
          </a:p>
        </p:txBody>
      </p:sp>
      <p:sp>
        <p:nvSpPr>
          <p:cNvPr id="6" name="箭號: ＞形 5">
            <a:extLst>
              <a:ext uri="{FF2B5EF4-FFF2-40B4-BE49-F238E27FC236}">
                <a16:creationId xmlns:a16="http://schemas.microsoft.com/office/drawing/2014/main" id="{6CBD49CB-05FE-8AEA-8F38-D82C9BFD0306}"/>
              </a:ext>
            </a:extLst>
          </p:cNvPr>
          <p:cNvSpPr/>
          <p:nvPr/>
        </p:nvSpPr>
        <p:spPr>
          <a:xfrm>
            <a:off x="4663616" y="3573"/>
            <a:ext cx="2586340" cy="776749"/>
          </a:xfrm>
          <a:prstGeom prst="chevron">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Results</a:t>
            </a:r>
            <a:endParaRPr lang="zh-TW" altLang="en-US" dirty="0">
              <a:solidFill>
                <a:schemeClr val="tx1"/>
              </a:solidFill>
            </a:endParaRPr>
          </a:p>
        </p:txBody>
      </p:sp>
      <p:sp>
        <p:nvSpPr>
          <p:cNvPr id="7" name="箭號: ＞形 6">
            <a:extLst>
              <a:ext uri="{FF2B5EF4-FFF2-40B4-BE49-F238E27FC236}">
                <a16:creationId xmlns:a16="http://schemas.microsoft.com/office/drawing/2014/main" id="{2B33A8B4-BA79-922B-F223-0A527081AE00}"/>
              </a:ext>
            </a:extLst>
          </p:cNvPr>
          <p:cNvSpPr/>
          <p:nvPr/>
        </p:nvSpPr>
        <p:spPr>
          <a:xfrm>
            <a:off x="6968005" y="-6264"/>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Discussion</a:t>
            </a:r>
            <a:endParaRPr lang="zh-TW" altLang="en-US" dirty="0">
              <a:solidFill>
                <a:schemeClr val="tx1"/>
              </a:solidFill>
            </a:endParaRPr>
          </a:p>
        </p:txBody>
      </p:sp>
      <p:sp>
        <p:nvSpPr>
          <p:cNvPr id="8" name="箭號: ＞形 7">
            <a:extLst>
              <a:ext uri="{FF2B5EF4-FFF2-40B4-BE49-F238E27FC236}">
                <a16:creationId xmlns:a16="http://schemas.microsoft.com/office/drawing/2014/main" id="{6B6A022B-F03C-75C9-D17E-DE79E2420D62}"/>
              </a:ext>
            </a:extLst>
          </p:cNvPr>
          <p:cNvSpPr/>
          <p:nvPr/>
        </p:nvSpPr>
        <p:spPr>
          <a:xfrm>
            <a:off x="9245143"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Conclusion</a:t>
            </a:r>
            <a:endParaRPr lang="zh-TW" altLang="en-US" dirty="0">
              <a:solidFill>
                <a:schemeClr val="tx1"/>
              </a:solidFill>
            </a:endParaRPr>
          </a:p>
        </p:txBody>
      </p:sp>
      <p:pic>
        <p:nvPicPr>
          <p:cNvPr id="10" name="圖片 9">
            <a:extLst>
              <a:ext uri="{FF2B5EF4-FFF2-40B4-BE49-F238E27FC236}">
                <a16:creationId xmlns:a16="http://schemas.microsoft.com/office/drawing/2014/main" id="{80CCDE42-3DCA-C6F1-2D79-8A154B6DB745}"/>
              </a:ext>
            </a:extLst>
          </p:cNvPr>
          <p:cNvPicPr>
            <a:picLocks noChangeAspect="1"/>
          </p:cNvPicPr>
          <p:nvPr/>
        </p:nvPicPr>
        <p:blipFill>
          <a:blip r:embed="rId2"/>
          <a:stretch>
            <a:fillRect/>
          </a:stretch>
        </p:blipFill>
        <p:spPr>
          <a:xfrm>
            <a:off x="82089" y="1532655"/>
            <a:ext cx="12016984" cy="4762830"/>
          </a:xfrm>
          <a:prstGeom prst="rect">
            <a:avLst/>
          </a:prstGeom>
        </p:spPr>
      </p:pic>
    </p:spTree>
    <p:extLst>
      <p:ext uri="{BB962C8B-B14F-4D97-AF65-F5344CB8AC3E}">
        <p14:creationId xmlns:p14="http://schemas.microsoft.com/office/powerpoint/2010/main" val="4121956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08E8A84B-7B3E-6011-D155-D3F23EE3ECD4}"/>
              </a:ext>
            </a:extLst>
          </p:cNvPr>
          <p:cNvPicPr>
            <a:picLocks noChangeAspect="1"/>
          </p:cNvPicPr>
          <p:nvPr/>
        </p:nvPicPr>
        <p:blipFill>
          <a:blip r:embed="rId2"/>
          <a:stretch>
            <a:fillRect/>
          </a:stretch>
        </p:blipFill>
        <p:spPr>
          <a:xfrm>
            <a:off x="1229489" y="526287"/>
            <a:ext cx="9320068" cy="3703641"/>
          </a:xfrm>
          <a:prstGeom prst="rect">
            <a:avLst/>
          </a:prstGeom>
        </p:spPr>
      </p:pic>
      <p:pic>
        <p:nvPicPr>
          <p:cNvPr id="5" name="圖片 4">
            <a:extLst>
              <a:ext uri="{FF2B5EF4-FFF2-40B4-BE49-F238E27FC236}">
                <a16:creationId xmlns:a16="http://schemas.microsoft.com/office/drawing/2014/main" id="{FFFD5DA1-351B-3F83-4B21-5C50E02B9969}"/>
              </a:ext>
            </a:extLst>
          </p:cNvPr>
          <p:cNvPicPr>
            <a:picLocks noChangeAspect="1"/>
          </p:cNvPicPr>
          <p:nvPr/>
        </p:nvPicPr>
        <p:blipFill>
          <a:blip r:embed="rId3"/>
          <a:stretch>
            <a:fillRect/>
          </a:stretch>
        </p:blipFill>
        <p:spPr>
          <a:xfrm>
            <a:off x="1450248" y="4365524"/>
            <a:ext cx="8490288" cy="1680136"/>
          </a:xfrm>
          <a:prstGeom prst="rect">
            <a:avLst/>
          </a:prstGeom>
        </p:spPr>
      </p:pic>
      <p:pic>
        <p:nvPicPr>
          <p:cNvPr id="8" name="圖片 7">
            <a:extLst>
              <a:ext uri="{FF2B5EF4-FFF2-40B4-BE49-F238E27FC236}">
                <a16:creationId xmlns:a16="http://schemas.microsoft.com/office/drawing/2014/main" id="{ED61D648-E651-6BA8-AE0A-A2B54E596A9D}"/>
              </a:ext>
            </a:extLst>
          </p:cNvPr>
          <p:cNvPicPr>
            <a:picLocks noChangeAspect="1"/>
          </p:cNvPicPr>
          <p:nvPr/>
        </p:nvPicPr>
        <p:blipFill>
          <a:blip r:embed="rId4"/>
          <a:stretch>
            <a:fillRect/>
          </a:stretch>
        </p:blipFill>
        <p:spPr>
          <a:xfrm>
            <a:off x="5434790" y="4365524"/>
            <a:ext cx="5471634" cy="1607959"/>
          </a:xfrm>
          <a:prstGeom prst="rect">
            <a:avLst/>
          </a:prstGeom>
        </p:spPr>
      </p:pic>
    </p:spTree>
    <p:extLst>
      <p:ext uri="{BB962C8B-B14F-4D97-AF65-F5344CB8AC3E}">
        <p14:creationId xmlns:p14="http://schemas.microsoft.com/office/powerpoint/2010/main" val="16831154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9C7E25-3389-7482-9A2C-609C113B6B78}"/>
            </a:ext>
          </a:extLst>
        </p:cNvPr>
        <p:cNvGrpSpPr/>
        <p:nvPr/>
      </p:nvGrpSpPr>
      <p:grpSpPr>
        <a:xfrm>
          <a:off x="0" y="0"/>
          <a:ext cx="0" cy="0"/>
          <a:chOff x="0" y="0"/>
          <a:chExt cx="0" cy="0"/>
        </a:xfrm>
      </p:grpSpPr>
      <p:sp>
        <p:nvSpPr>
          <p:cNvPr id="4" name="箭號: 五邊形 3">
            <a:extLst>
              <a:ext uri="{FF2B5EF4-FFF2-40B4-BE49-F238E27FC236}">
                <a16:creationId xmlns:a16="http://schemas.microsoft.com/office/drawing/2014/main" id="{BDA68E2E-0853-0114-AEA9-2D43E130C330}"/>
              </a:ext>
            </a:extLst>
          </p:cNvPr>
          <p:cNvSpPr/>
          <p:nvPr/>
        </p:nvSpPr>
        <p:spPr>
          <a:xfrm>
            <a:off x="172703" y="3573"/>
            <a:ext cx="2482100" cy="776749"/>
          </a:xfrm>
          <a:prstGeom prst="homePlate">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Introduction</a:t>
            </a:r>
            <a:endParaRPr lang="zh-TW" altLang="en-US" dirty="0">
              <a:solidFill>
                <a:schemeClr val="tx1"/>
              </a:solidFill>
            </a:endParaRPr>
          </a:p>
        </p:txBody>
      </p:sp>
      <p:sp>
        <p:nvSpPr>
          <p:cNvPr id="5" name="箭號: ＞形 4">
            <a:extLst>
              <a:ext uri="{FF2B5EF4-FFF2-40B4-BE49-F238E27FC236}">
                <a16:creationId xmlns:a16="http://schemas.microsoft.com/office/drawing/2014/main" id="{0B28E691-B5A2-ACF1-5BBE-FBAA495139A3}"/>
              </a:ext>
            </a:extLst>
          </p:cNvPr>
          <p:cNvSpPr/>
          <p:nvPr/>
        </p:nvSpPr>
        <p:spPr>
          <a:xfrm>
            <a:off x="2372853" y="13410"/>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Methods</a:t>
            </a:r>
            <a:endParaRPr lang="zh-TW" altLang="en-US" dirty="0">
              <a:solidFill>
                <a:schemeClr val="tx1"/>
              </a:solidFill>
            </a:endParaRPr>
          </a:p>
        </p:txBody>
      </p:sp>
      <p:sp>
        <p:nvSpPr>
          <p:cNvPr id="6" name="箭號: ＞形 5">
            <a:extLst>
              <a:ext uri="{FF2B5EF4-FFF2-40B4-BE49-F238E27FC236}">
                <a16:creationId xmlns:a16="http://schemas.microsoft.com/office/drawing/2014/main" id="{26A880B7-CECC-7593-E0E7-E03C96B9DC85}"/>
              </a:ext>
            </a:extLst>
          </p:cNvPr>
          <p:cNvSpPr/>
          <p:nvPr/>
        </p:nvSpPr>
        <p:spPr>
          <a:xfrm>
            <a:off x="4663616" y="3573"/>
            <a:ext cx="2586340" cy="776749"/>
          </a:xfrm>
          <a:prstGeom prst="chevron">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Results</a:t>
            </a:r>
            <a:endParaRPr lang="zh-TW" altLang="en-US" dirty="0">
              <a:solidFill>
                <a:schemeClr val="tx1"/>
              </a:solidFill>
            </a:endParaRPr>
          </a:p>
        </p:txBody>
      </p:sp>
      <p:sp>
        <p:nvSpPr>
          <p:cNvPr id="7" name="箭號: ＞形 6">
            <a:extLst>
              <a:ext uri="{FF2B5EF4-FFF2-40B4-BE49-F238E27FC236}">
                <a16:creationId xmlns:a16="http://schemas.microsoft.com/office/drawing/2014/main" id="{8605C248-9700-2FCD-B14B-42C45A1C2AE7}"/>
              </a:ext>
            </a:extLst>
          </p:cNvPr>
          <p:cNvSpPr/>
          <p:nvPr/>
        </p:nvSpPr>
        <p:spPr>
          <a:xfrm>
            <a:off x="6968005" y="-6264"/>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Discussion</a:t>
            </a:r>
            <a:endParaRPr lang="zh-TW" altLang="en-US" dirty="0">
              <a:solidFill>
                <a:schemeClr val="tx1"/>
              </a:solidFill>
            </a:endParaRPr>
          </a:p>
        </p:txBody>
      </p:sp>
      <p:sp>
        <p:nvSpPr>
          <p:cNvPr id="8" name="箭號: ＞形 7">
            <a:extLst>
              <a:ext uri="{FF2B5EF4-FFF2-40B4-BE49-F238E27FC236}">
                <a16:creationId xmlns:a16="http://schemas.microsoft.com/office/drawing/2014/main" id="{7D0D8879-F521-0E07-0FF6-8ED3BA7EF80E}"/>
              </a:ext>
            </a:extLst>
          </p:cNvPr>
          <p:cNvSpPr/>
          <p:nvPr/>
        </p:nvSpPr>
        <p:spPr>
          <a:xfrm>
            <a:off x="9245143"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Conclusion</a:t>
            </a:r>
            <a:endParaRPr lang="zh-TW" altLang="en-US" dirty="0">
              <a:solidFill>
                <a:schemeClr val="tx1"/>
              </a:solidFill>
            </a:endParaRPr>
          </a:p>
        </p:txBody>
      </p:sp>
      <p:pic>
        <p:nvPicPr>
          <p:cNvPr id="10" name="圖片 9">
            <a:extLst>
              <a:ext uri="{FF2B5EF4-FFF2-40B4-BE49-F238E27FC236}">
                <a16:creationId xmlns:a16="http://schemas.microsoft.com/office/drawing/2014/main" id="{EAB26612-FEE7-88EA-6F05-DD8BFC192C83}"/>
              </a:ext>
            </a:extLst>
          </p:cNvPr>
          <p:cNvPicPr>
            <a:picLocks noChangeAspect="1"/>
          </p:cNvPicPr>
          <p:nvPr/>
        </p:nvPicPr>
        <p:blipFill>
          <a:blip r:embed="rId2"/>
          <a:stretch>
            <a:fillRect/>
          </a:stretch>
        </p:blipFill>
        <p:spPr>
          <a:xfrm>
            <a:off x="1041024" y="1349075"/>
            <a:ext cx="9608497" cy="5478423"/>
          </a:xfrm>
          <a:prstGeom prst="rect">
            <a:avLst/>
          </a:prstGeom>
        </p:spPr>
      </p:pic>
      <p:sp>
        <p:nvSpPr>
          <p:cNvPr id="13" name="文字方塊 12">
            <a:extLst>
              <a:ext uri="{FF2B5EF4-FFF2-40B4-BE49-F238E27FC236}">
                <a16:creationId xmlns:a16="http://schemas.microsoft.com/office/drawing/2014/main" id="{3753345A-09D3-5C7C-46BE-630C6C1F0703}"/>
              </a:ext>
            </a:extLst>
          </p:cNvPr>
          <p:cNvSpPr txBox="1"/>
          <p:nvPr/>
        </p:nvSpPr>
        <p:spPr>
          <a:xfrm>
            <a:off x="172703" y="948965"/>
            <a:ext cx="11781404" cy="400110"/>
          </a:xfrm>
          <a:prstGeom prst="rect">
            <a:avLst/>
          </a:prstGeom>
          <a:noFill/>
        </p:spPr>
        <p:txBody>
          <a:bodyPr wrap="square">
            <a:spAutoFit/>
          </a:bodyPr>
          <a:lstStyle/>
          <a:p>
            <a:r>
              <a:rPr lang="en-US" altLang="zh-TW" sz="2000" dirty="0"/>
              <a:t>Observed and expected rates, rate ratios, and absolute rate differences of overall pregnancies and live births</a:t>
            </a:r>
            <a:endParaRPr lang="zh-TW" altLang="en-US" sz="2000" dirty="0"/>
          </a:p>
        </p:txBody>
      </p:sp>
    </p:spTree>
    <p:extLst>
      <p:ext uri="{BB962C8B-B14F-4D97-AF65-F5344CB8AC3E}">
        <p14:creationId xmlns:p14="http://schemas.microsoft.com/office/powerpoint/2010/main" val="665116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D15137-2DBB-0612-571E-CE30BB13A565}"/>
            </a:ext>
          </a:extLst>
        </p:cNvPr>
        <p:cNvGrpSpPr/>
        <p:nvPr/>
      </p:nvGrpSpPr>
      <p:grpSpPr>
        <a:xfrm>
          <a:off x="0" y="0"/>
          <a:ext cx="0" cy="0"/>
          <a:chOff x="0" y="0"/>
          <a:chExt cx="0" cy="0"/>
        </a:xfrm>
      </p:grpSpPr>
      <p:sp>
        <p:nvSpPr>
          <p:cNvPr id="4" name="箭號: 五邊形 3">
            <a:extLst>
              <a:ext uri="{FF2B5EF4-FFF2-40B4-BE49-F238E27FC236}">
                <a16:creationId xmlns:a16="http://schemas.microsoft.com/office/drawing/2014/main" id="{9C37C517-9BAD-2BAD-4473-2949F38DCA20}"/>
              </a:ext>
            </a:extLst>
          </p:cNvPr>
          <p:cNvSpPr/>
          <p:nvPr/>
        </p:nvSpPr>
        <p:spPr>
          <a:xfrm>
            <a:off x="172703" y="3573"/>
            <a:ext cx="2482100" cy="776749"/>
          </a:xfrm>
          <a:prstGeom prst="homePlate">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Introduction</a:t>
            </a:r>
            <a:endParaRPr lang="zh-TW" altLang="en-US" dirty="0">
              <a:solidFill>
                <a:schemeClr val="tx1"/>
              </a:solidFill>
            </a:endParaRPr>
          </a:p>
        </p:txBody>
      </p:sp>
      <p:sp>
        <p:nvSpPr>
          <p:cNvPr id="5" name="箭號: ＞形 4">
            <a:extLst>
              <a:ext uri="{FF2B5EF4-FFF2-40B4-BE49-F238E27FC236}">
                <a16:creationId xmlns:a16="http://schemas.microsoft.com/office/drawing/2014/main" id="{0ED98869-E0B8-B53E-8B77-FB35B0F7B6E7}"/>
              </a:ext>
            </a:extLst>
          </p:cNvPr>
          <p:cNvSpPr/>
          <p:nvPr/>
        </p:nvSpPr>
        <p:spPr>
          <a:xfrm>
            <a:off x="2372853" y="13410"/>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Methods</a:t>
            </a:r>
            <a:endParaRPr lang="zh-TW" altLang="en-US" dirty="0">
              <a:solidFill>
                <a:schemeClr val="tx1"/>
              </a:solidFill>
            </a:endParaRPr>
          </a:p>
        </p:txBody>
      </p:sp>
      <p:sp>
        <p:nvSpPr>
          <p:cNvPr id="6" name="箭號: ＞形 5">
            <a:extLst>
              <a:ext uri="{FF2B5EF4-FFF2-40B4-BE49-F238E27FC236}">
                <a16:creationId xmlns:a16="http://schemas.microsoft.com/office/drawing/2014/main" id="{429C6B93-1216-4EFA-9992-658B96428ED2}"/>
              </a:ext>
            </a:extLst>
          </p:cNvPr>
          <p:cNvSpPr/>
          <p:nvPr/>
        </p:nvSpPr>
        <p:spPr>
          <a:xfrm>
            <a:off x="4663616" y="3573"/>
            <a:ext cx="2586340" cy="776749"/>
          </a:xfrm>
          <a:prstGeom prst="chevron">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Results</a:t>
            </a:r>
            <a:endParaRPr lang="zh-TW" altLang="en-US" dirty="0">
              <a:solidFill>
                <a:schemeClr val="tx1"/>
              </a:solidFill>
            </a:endParaRPr>
          </a:p>
        </p:txBody>
      </p:sp>
      <p:sp>
        <p:nvSpPr>
          <p:cNvPr id="7" name="箭號: ＞形 6">
            <a:extLst>
              <a:ext uri="{FF2B5EF4-FFF2-40B4-BE49-F238E27FC236}">
                <a16:creationId xmlns:a16="http://schemas.microsoft.com/office/drawing/2014/main" id="{3538783F-B4A5-9208-3038-0A62822CC994}"/>
              </a:ext>
            </a:extLst>
          </p:cNvPr>
          <p:cNvSpPr/>
          <p:nvPr/>
        </p:nvSpPr>
        <p:spPr>
          <a:xfrm>
            <a:off x="6968005" y="-6264"/>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Discussion</a:t>
            </a:r>
            <a:endParaRPr lang="zh-TW" altLang="en-US" dirty="0">
              <a:solidFill>
                <a:schemeClr val="tx1"/>
              </a:solidFill>
            </a:endParaRPr>
          </a:p>
        </p:txBody>
      </p:sp>
      <p:sp>
        <p:nvSpPr>
          <p:cNvPr id="8" name="箭號: ＞形 7">
            <a:extLst>
              <a:ext uri="{FF2B5EF4-FFF2-40B4-BE49-F238E27FC236}">
                <a16:creationId xmlns:a16="http://schemas.microsoft.com/office/drawing/2014/main" id="{CC1A9D23-479C-0340-9527-962BBCA70AD7}"/>
              </a:ext>
            </a:extLst>
          </p:cNvPr>
          <p:cNvSpPr/>
          <p:nvPr/>
        </p:nvSpPr>
        <p:spPr>
          <a:xfrm>
            <a:off x="9245143"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Conclusion</a:t>
            </a:r>
            <a:endParaRPr lang="zh-TW" altLang="en-US" dirty="0">
              <a:solidFill>
                <a:schemeClr val="tx1"/>
              </a:solidFill>
            </a:endParaRPr>
          </a:p>
        </p:txBody>
      </p:sp>
      <p:sp>
        <p:nvSpPr>
          <p:cNvPr id="13" name="文字方塊 12">
            <a:extLst>
              <a:ext uri="{FF2B5EF4-FFF2-40B4-BE49-F238E27FC236}">
                <a16:creationId xmlns:a16="http://schemas.microsoft.com/office/drawing/2014/main" id="{F68D4154-B2D4-7D35-1776-2FAA73A55D77}"/>
              </a:ext>
            </a:extLst>
          </p:cNvPr>
          <p:cNvSpPr txBox="1"/>
          <p:nvPr/>
        </p:nvSpPr>
        <p:spPr>
          <a:xfrm>
            <a:off x="172703" y="948965"/>
            <a:ext cx="11781404" cy="400110"/>
          </a:xfrm>
          <a:prstGeom prst="rect">
            <a:avLst/>
          </a:prstGeom>
          <a:noFill/>
        </p:spPr>
        <p:txBody>
          <a:bodyPr wrap="square">
            <a:spAutoFit/>
          </a:bodyPr>
          <a:lstStyle/>
          <a:p>
            <a:r>
              <a:rPr lang="en-US" altLang="zh-TW" sz="2000" dirty="0"/>
              <a:t>Observed and expected rates, rate ratios, and absolute rate differences of overall pregnancies and live births</a:t>
            </a:r>
            <a:endParaRPr lang="zh-TW" altLang="en-US" sz="2000" dirty="0"/>
          </a:p>
        </p:txBody>
      </p:sp>
      <p:pic>
        <p:nvPicPr>
          <p:cNvPr id="3" name="圖片 2">
            <a:extLst>
              <a:ext uri="{FF2B5EF4-FFF2-40B4-BE49-F238E27FC236}">
                <a16:creationId xmlns:a16="http://schemas.microsoft.com/office/drawing/2014/main" id="{84E04644-C88C-6FCC-7A9D-699588FE34AA}"/>
              </a:ext>
            </a:extLst>
          </p:cNvPr>
          <p:cNvPicPr>
            <a:picLocks noChangeAspect="1"/>
          </p:cNvPicPr>
          <p:nvPr/>
        </p:nvPicPr>
        <p:blipFill>
          <a:blip r:embed="rId2"/>
          <a:stretch>
            <a:fillRect/>
          </a:stretch>
        </p:blipFill>
        <p:spPr>
          <a:xfrm>
            <a:off x="145658" y="1797812"/>
            <a:ext cx="11900684" cy="4011973"/>
          </a:xfrm>
          <a:prstGeom prst="rect">
            <a:avLst/>
          </a:prstGeom>
        </p:spPr>
      </p:pic>
      <p:sp>
        <p:nvSpPr>
          <p:cNvPr id="2" name="矩形 1">
            <a:extLst>
              <a:ext uri="{FF2B5EF4-FFF2-40B4-BE49-F238E27FC236}">
                <a16:creationId xmlns:a16="http://schemas.microsoft.com/office/drawing/2014/main" id="{0E206163-010A-F7EE-B708-3E9BE8C51A3D}"/>
              </a:ext>
            </a:extLst>
          </p:cNvPr>
          <p:cNvSpPr/>
          <p:nvPr/>
        </p:nvSpPr>
        <p:spPr>
          <a:xfrm>
            <a:off x="1862254" y="1661532"/>
            <a:ext cx="8441473" cy="4247503"/>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9" name="矩形 8">
            <a:extLst>
              <a:ext uri="{FF2B5EF4-FFF2-40B4-BE49-F238E27FC236}">
                <a16:creationId xmlns:a16="http://schemas.microsoft.com/office/drawing/2014/main" id="{36C60D63-93D1-F87D-B78E-FE88143D7D9D}"/>
              </a:ext>
            </a:extLst>
          </p:cNvPr>
          <p:cNvSpPr/>
          <p:nvPr/>
        </p:nvSpPr>
        <p:spPr>
          <a:xfrm>
            <a:off x="10303727" y="1661531"/>
            <a:ext cx="1742615" cy="4247503"/>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val="17235147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4D1E7B-D1F1-0D92-8165-7ADEB5D31B0A}"/>
            </a:ext>
          </a:extLst>
        </p:cNvPr>
        <p:cNvGrpSpPr/>
        <p:nvPr/>
      </p:nvGrpSpPr>
      <p:grpSpPr>
        <a:xfrm>
          <a:off x="0" y="0"/>
          <a:ext cx="0" cy="0"/>
          <a:chOff x="0" y="0"/>
          <a:chExt cx="0" cy="0"/>
        </a:xfrm>
      </p:grpSpPr>
      <p:sp>
        <p:nvSpPr>
          <p:cNvPr id="4" name="箭號: 五邊形 3">
            <a:extLst>
              <a:ext uri="{FF2B5EF4-FFF2-40B4-BE49-F238E27FC236}">
                <a16:creationId xmlns:a16="http://schemas.microsoft.com/office/drawing/2014/main" id="{9313FED6-9F29-AFB8-EACB-71F49A9A2831}"/>
              </a:ext>
            </a:extLst>
          </p:cNvPr>
          <p:cNvSpPr/>
          <p:nvPr/>
        </p:nvSpPr>
        <p:spPr>
          <a:xfrm>
            <a:off x="172703" y="3573"/>
            <a:ext cx="2482100" cy="776749"/>
          </a:xfrm>
          <a:prstGeom prst="homePlate">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Introduction</a:t>
            </a:r>
            <a:endParaRPr lang="zh-TW" altLang="en-US" dirty="0">
              <a:solidFill>
                <a:schemeClr val="tx1"/>
              </a:solidFill>
            </a:endParaRPr>
          </a:p>
        </p:txBody>
      </p:sp>
      <p:sp>
        <p:nvSpPr>
          <p:cNvPr id="5" name="箭號: ＞形 4">
            <a:extLst>
              <a:ext uri="{FF2B5EF4-FFF2-40B4-BE49-F238E27FC236}">
                <a16:creationId xmlns:a16="http://schemas.microsoft.com/office/drawing/2014/main" id="{4259C884-EF9C-6BDC-1A0C-4A3608890882}"/>
              </a:ext>
            </a:extLst>
          </p:cNvPr>
          <p:cNvSpPr/>
          <p:nvPr/>
        </p:nvSpPr>
        <p:spPr>
          <a:xfrm>
            <a:off x="2372853" y="13410"/>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Methods</a:t>
            </a:r>
            <a:endParaRPr lang="zh-TW" altLang="en-US" dirty="0">
              <a:solidFill>
                <a:schemeClr val="tx1"/>
              </a:solidFill>
            </a:endParaRPr>
          </a:p>
        </p:txBody>
      </p:sp>
      <p:sp>
        <p:nvSpPr>
          <p:cNvPr id="6" name="箭號: ＞形 5">
            <a:extLst>
              <a:ext uri="{FF2B5EF4-FFF2-40B4-BE49-F238E27FC236}">
                <a16:creationId xmlns:a16="http://schemas.microsoft.com/office/drawing/2014/main" id="{84916E3C-4CFF-83D9-6813-1F9F3319AF2C}"/>
              </a:ext>
            </a:extLst>
          </p:cNvPr>
          <p:cNvSpPr/>
          <p:nvPr/>
        </p:nvSpPr>
        <p:spPr>
          <a:xfrm>
            <a:off x="4663616" y="3573"/>
            <a:ext cx="2586340" cy="776749"/>
          </a:xfrm>
          <a:prstGeom prst="chevron">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Results</a:t>
            </a:r>
            <a:endParaRPr lang="zh-TW" altLang="en-US" dirty="0">
              <a:solidFill>
                <a:schemeClr val="tx1"/>
              </a:solidFill>
            </a:endParaRPr>
          </a:p>
        </p:txBody>
      </p:sp>
      <p:sp>
        <p:nvSpPr>
          <p:cNvPr id="7" name="箭號: ＞形 6">
            <a:extLst>
              <a:ext uri="{FF2B5EF4-FFF2-40B4-BE49-F238E27FC236}">
                <a16:creationId xmlns:a16="http://schemas.microsoft.com/office/drawing/2014/main" id="{D1121CD6-8D69-A149-E4E7-4DCC46480855}"/>
              </a:ext>
            </a:extLst>
          </p:cNvPr>
          <p:cNvSpPr/>
          <p:nvPr/>
        </p:nvSpPr>
        <p:spPr>
          <a:xfrm>
            <a:off x="6968005" y="-6264"/>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Discussion</a:t>
            </a:r>
            <a:endParaRPr lang="zh-TW" altLang="en-US" dirty="0">
              <a:solidFill>
                <a:schemeClr val="tx1"/>
              </a:solidFill>
            </a:endParaRPr>
          </a:p>
        </p:txBody>
      </p:sp>
      <p:sp>
        <p:nvSpPr>
          <p:cNvPr id="8" name="箭號: ＞形 7">
            <a:extLst>
              <a:ext uri="{FF2B5EF4-FFF2-40B4-BE49-F238E27FC236}">
                <a16:creationId xmlns:a16="http://schemas.microsoft.com/office/drawing/2014/main" id="{9FA2C488-C424-9535-0F63-217779B6A69F}"/>
              </a:ext>
            </a:extLst>
          </p:cNvPr>
          <p:cNvSpPr/>
          <p:nvPr/>
        </p:nvSpPr>
        <p:spPr>
          <a:xfrm>
            <a:off x="9245143"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Conclusion</a:t>
            </a:r>
            <a:endParaRPr lang="zh-TW" altLang="en-US" dirty="0">
              <a:solidFill>
                <a:schemeClr val="tx1"/>
              </a:solidFill>
            </a:endParaRPr>
          </a:p>
        </p:txBody>
      </p:sp>
      <p:sp>
        <p:nvSpPr>
          <p:cNvPr id="13" name="文字方塊 12">
            <a:extLst>
              <a:ext uri="{FF2B5EF4-FFF2-40B4-BE49-F238E27FC236}">
                <a16:creationId xmlns:a16="http://schemas.microsoft.com/office/drawing/2014/main" id="{FA4304DE-B465-3CC2-B0F8-E879ED8A7B19}"/>
              </a:ext>
            </a:extLst>
          </p:cNvPr>
          <p:cNvSpPr txBox="1"/>
          <p:nvPr/>
        </p:nvSpPr>
        <p:spPr>
          <a:xfrm>
            <a:off x="172703" y="948965"/>
            <a:ext cx="11781404" cy="369332"/>
          </a:xfrm>
          <a:prstGeom prst="rect">
            <a:avLst/>
          </a:prstGeom>
          <a:noFill/>
        </p:spPr>
        <p:txBody>
          <a:bodyPr wrap="square">
            <a:spAutoFit/>
          </a:bodyPr>
          <a:lstStyle/>
          <a:p>
            <a:r>
              <a:rPr lang="en-US" altLang="zh-TW" dirty="0"/>
              <a:t>Observed and expected rates, rate ratios, and absolute rate differences of abortions</a:t>
            </a:r>
            <a:r>
              <a:rPr lang="zh-TW" altLang="en-US" dirty="0"/>
              <a:t> </a:t>
            </a:r>
            <a:r>
              <a:rPr lang="en-US" altLang="zh-TW" dirty="0"/>
              <a:t>and still births/miscarriages/other</a:t>
            </a:r>
            <a:endParaRPr lang="zh-TW" altLang="en-US" dirty="0"/>
          </a:p>
        </p:txBody>
      </p:sp>
      <p:pic>
        <p:nvPicPr>
          <p:cNvPr id="3" name="圖片 2">
            <a:extLst>
              <a:ext uri="{FF2B5EF4-FFF2-40B4-BE49-F238E27FC236}">
                <a16:creationId xmlns:a16="http://schemas.microsoft.com/office/drawing/2014/main" id="{F8E36F17-4274-0299-C4AC-540BD43BFA88}"/>
              </a:ext>
            </a:extLst>
          </p:cNvPr>
          <p:cNvPicPr>
            <a:picLocks noChangeAspect="1"/>
          </p:cNvPicPr>
          <p:nvPr/>
        </p:nvPicPr>
        <p:blipFill>
          <a:blip r:embed="rId2"/>
          <a:stretch>
            <a:fillRect/>
          </a:stretch>
        </p:blipFill>
        <p:spPr>
          <a:xfrm>
            <a:off x="1103438" y="1349075"/>
            <a:ext cx="9475026" cy="5495515"/>
          </a:xfrm>
          <a:prstGeom prst="rect">
            <a:avLst/>
          </a:prstGeom>
        </p:spPr>
      </p:pic>
    </p:spTree>
    <p:extLst>
      <p:ext uri="{BB962C8B-B14F-4D97-AF65-F5344CB8AC3E}">
        <p14:creationId xmlns:p14="http://schemas.microsoft.com/office/powerpoint/2010/main" val="3477368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CFE5E8-B5B5-B598-1896-5217D615E9A7}"/>
            </a:ext>
          </a:extLst>
        </p:cNvPr>
        <p:cNvGrpSpPr/>
        <p:nvPr/>
      </p:nvGrpSpPr>
      <p:grpSpPr>
        <a:xfrm>
          <a:off x="0" y="0"/>
          <a:ext cx="0" cy="0"/>
          <a:chOff x="0" y="0"/>
          <a:chExt cx="0" cy="0"/>
        </a:xfrm>
      </p:grpSpPr>
      <p:sp>
        <p:nvSpPr>
          <p:cNvPr id="4" name="箭號: 五邊形 3">
            <a:extLst>
              <a:ext uri="{FF2B5EF4-FFF2-40B4-BE49-F238E27FC236}">
                <a16:creationId xmlns:a16="http://schemas.microsoft.com/office/drawing/2014/main" id="{ADE26A01-BACC-7E45-9B53-D9511915AF2E}"/>
              </a:ext>
            </a:extLst>
          </p:cNvPr>
          <p:cNvSpPr/>
          <p:nvPr/>
        </p:nvSpPr>
        <p:spPr>
          <a:xfrm>
            <a:off x="172703" y="3573"/>
            <a:ext cx="2482100" cy="776749"/>
          </a:xfrm>
          <a:prstGeom prst="homePlate">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Introduction</a:t>
            </a:r>
            <a:endParaRPr lang="zh-TW" altLang="en-US" dirty="0">
              <a:solidFill>
                <a:schemeClr val="tx1"/>
              </a:solidFill>
            </a:endParaRPr>
          </a:p>
        </p:txBody>
      </p:sp>
      <p:sp>
        <p:nvSpPr>
          <p:cNvPr id="5" name="箭號: ＞形 4">
            <a:extLst>
              <a:ext uri="{FF2B5EF4-FFF2-40B4-BE49-F238E27FC236}">
                <a16:creationId xmlns:a16="http://schemas.microsoft.com/office/drawing/2014/main" id="{7DF9C7F1-E2E5-5C32-6B89-29F744C9612E}"/>
              </a:ext>
            </a:extLst>
          </p:cNvPr>
          <p:cNvSpPr/>
          <p:nvPr/>
        </p:nvSpPr>
        <p:spPr>
          <a:xfrm>
            <a:off x="2372853" y="13410"/>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Methods</a:t>
            </a:r>
            <a:endParaRPr lang="zh-TW" altLang="en-US" dirty="0">
              <a:solidFill>
                <a:schemeClr val="tx1"/>
              </a:solidFill>
            </a:endParaRPr>
          </a:p>
        </p:txBody>
      </p:sp>
      <p:sp>
        <p:nvSpPr>
          <p:cNvPr id="6" name="箭號: ＞形 5">
            <a:extLst>
              <a:ext uri="{FF2B5EF4-FFF2-40B4-BE49-F238E27FC236}">
                <a16:creationId xmlns:a16="http://schemas.microsoft.com/office/drawing/2014/main" id="{A9F8DC3D-6F0B-403E-37B2-869ED4143629}"/>
              </a:ext>
            </a:extLst>
          </p:cNvPr>
          <p:cNvSpPr/>
          <p:nvPr/>
        </p:nvSpPr>
        <p:spPr>
          <a:xfrm>
            <a:off x="4663616" y="3573"/>
            <a:ext cx="2586340" cy="776749"/>
          </a:xfrm>
          <a:prstGeom prst="chevron">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Results</a:t>
            </a:r>
            <a:endParaRPr lang="zh-TW" altLang="en-US" dirty="0">
              <a:solidFill>
                <a:schemeClr val="tx1"/>
              </a:solidFill>
            </a:endParaRPr>
          </a:p>
        </p:txBody>
      </p:sp>
      <p:sp>
        <p:nvSpPr>
          <p:cNvPr id="7" name="箭號: ＞形 6">
            <a:extLst>
              <a:ext uri="{FF2B5EF4-FFF2-40B4-BE49-F238E27FC236}">
                <a16:creationId xmlns:a16="http://schemas.microsoft.com/office/drawing/2014/main" id="{3FEDB519-A5AD-2E3E-A830-BAE03484B175}"/>
              </a:ext>
            </a:extLst>
          </p:cNvPr>
          <p:cNvSpPr/>
          <p:nvPr/>
        </p:nvSpPr>
        <p:spPr>
          <a:xfrm>
            <a:off x="6968005" y="-6264"/>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Discussion</a:t>
            </a:r>
            <a:endParaRPr lang="zh-TW" altLang="en-US" dirty="0">
              <a:solidFill>
                <a:schemeClr val="tx1"/>
              </a:solidFill>
            </a:endParaRPr>
          </a:p>
        </p:txBody>
      </p:sp>
      <p:sp>
        <p:nvSpPr>
          <p:cNvPr id="8" name="箭號: ＞形 7">
            <a:extLst>
              <a:ext uri="{FF2B5EF4-FFF2-40B4-BE49-F238E27FC236}">
                <a16:creationId xmlns:a16="http://schemas.microsoft.com/office/drawing/2014/main" id="{450480D9-636B-C32A-6888-DAF2116FB8D7}"/>
              </a:ext>
            </a:extLst>
          </p:cNvPr>
          <p:cNvSpPr/>
          <p:nvPr/>
        </p:nvSpPr>
        <p:spPr>
          <a:xfrm>
            <a:off x="9245143"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Conclusion</a:t>
            </a:r>
            <a:endParaRPr lang="zh-TW" altLang="en-US" dirty="0">
              <a:solidFill>
                <a:schemeClr val="tx1"/>
              </a:solidFill>
            </a:endParaRPr>
          </a:p>
        </p:txBody>
      </p:sp>
      <p:sp>
        <p:nvSpPr>
          <p:cNvPr id="13" name="文字方塊 12">
            <a:extLst>
              <a:ext uri="{FF2B5EF4-FFF2-40B4-BE49-F238E27FC236}">
                <a16:creationId xmlns:a16="http://schemas.microsoft.com/office/drawing/2014/main" id="{1D52A45C-55D5-FD2A-480A-AF0B7D73A6E2}"/>
              </a:ext>
            </a:extLst>
          </p:cNvPr>
          <p:cNvSpPr txBox="1"/>
          <p:nvPr/>
        </p:nvSpPr>
        <p:spPr>
          <a:xfrm>
            <a:off x="256478" y="893209"/>
            <a:ext cx="12191999" cy="369332"/>
          </a:xfrm>
          <a:prstGeom prst="rect">
            <a:avLst/>
          </a:prstGeom>
          <a:noFill/>
        </p:spPr>
        <p:txBody>
          <a:bodyPr wrap="square">
            <a:spAutoFit/>
          </a:bodyPr>
          <a:lstStyle/>
          <a:p>
            <a:r>
              <a:rPr lang="en-US" altLang="zh-TW" dirty="0"/>
              <a:t>Observed and expected rates, rate ratios, and absolute rate differences of abortions</a:t>
            </a:r>
            <a:r>
              <a:rPr lang="zh-TW" altLang="en-US" dirty="0"/>
              <a:t> </a:t>
            </a:r>
            <a:r>
              <a:rPr lang="en-US" altLang="zh-TW" dirty="0"/>
              <a:t>and still births/miscarriages/other</a:t>
            </a:r>
            <a:endParaRPr lang="zh-TW" altLang="en-US" dirty="0"/>
          </a:p>
        </p:txBody>
      </p:sp>
      <p:pic>
        <p:nvPicPr>
          <p:cNvPr id="9" name="圖片 8">
            <a:extLst>
              <a:ext uri="{FF2B5EF4-FFF2-40B4-BE49-F238E27FC236}">
                <a16:creationId xmlns:a16="http://schemas.microsoft.com/office/drawing/2014/main" id="{468A0D71-AFB0-91C2-EECA-F5B55048C5C8}"/>
              </a:ext>
            </a:extLst>
          </p:cNvPr>
          <p:cNvPicPr>
            <a:picLocks noChangeAspect="1"/>
          </p:cNvPicPr>
          <p:nvPr/>
        </p:nvPicPr>
        <p:blipFill>
          <a:blip r:embed="rId2"/>
          <a:stretch>
            <a:fillRect/>
          </a:stretch>
        </p:blipFill>
        <p:spPr>
          <a:xfrm>
            <a:off x="116015" y="1669720"/>
            <a:ext cx="11959970" cy="3961646"/>
          </a:xfrm>
          <a:prstGeom prst="rect">
            <a:avLst/>
          </a:prstGeom>
        </p:spPr>
      </p:pic>
      <p:sp>
        <p:nvSpPr>
          <p:cNvPr id="2" name="矩形 1">
            <a:extLst>
              <a:ext uri="{FF2B5EF4-FFF2-40B4-BE49-F238E27FC236}">
                <a16:creationId xmlns:a16="http://schemas.microsoft.com/office/drawing/2014/main" id="{50A1644C-946F-5497-D0A0-5ADF809605EE}"/>
              </a:ext>
            </a:extLst>
          </p:cNvPr>
          <p:cNvSpPr/>
          <p:nvPr/>
        </p:nvSpPr>
        <p:spPr>
          <a:xfrm>
            <a:off x="1875263" y="1572323"/>
            <a:ext cx="8441473" cy="4247503"/>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3" name="矩形 2">
            <a:extLst>
              <a:ext uri="{FF2B5EF4-FFF2-40B4-BE49-F238E27FC236}">
                <a16:creationId xmlns:a16="http://schemas.microsoft.com/office/drawing/2014/main" id="{21C064D7-5D32-A0D3-8C99-550812442D08}"/>
              </a:ext>
            </a:extLst>
          </p:cNvPr>
          <p:cNvSpPr/>
          <p:nvPr/>
        </p:nvSpPr>
        <p:spPr>
          <a:xfrm>
            <a:off x="10316736" y="1572322"/>
            <a:ext cx="1742615" cy="4247503"/>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val="17762441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6C56EB-1249-BAEE-8461-1F9CC8211217}"/>
            </a:ext>
          </a:extLst>
        </p:cNvPr>
        <p:cNvGrpSpPr/>
        <p:nvPr/>
      </p:nvGrpSpPr>
      <p:grpSpPr>
        <a:xfrm>
          <a:off x="0" y="0"/>
          <a:ext cx="0" cy="0"/>
          <a:chOff x="0" y="0"/>
          <a:chExt cx="0" cy="0"/>
        </a:xfrm>
      </p:grpSpPr>
      <p:sp>
        <p:nvSpPr>
          <p:cNvPr id="4" name="箭號: 五邊形 3">
            <a:extLst>
              <a:ext uri="{FF2B5EF4-FFF2-40B4-BE49-F238E27FC236}">
                <a16:creationId xmlns:a16="http://schemas.microsoft.com/office/drawing/2014/main" id="{F0DCFFB8-06FE-E092-E0EE-D152239424F8}"/>
              </a:ext>
            </a:extLst>
          </p:cNvPr>
          <p:cNvSpPr/>
          <p:nvPr/>
        </p:nvSpPr>
        <p:spPr>
          <a:xfrm>
            <a:off x="172703" y="3573"/>
            <a:ext cx="2482100" cy="776749"/>
          </a:xfrm>
          <a:prstGeom prst="homePlate">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Introduction</a:t>
            </a:r>
            <a:endParaRPr lang="zh-TW" altLang="en-US" dirty="0">
              <a:solidFill>
                <a:schemeClr val="tx1"/>
              </a:solidFill>
            </a:endParaRPr>
          </a:p>
        </p:txBody>
      </p:sp>
      <p:sp>
        <p:nvSpPr>
          <p:cNvPr id="5" name="箭號: ＞形 4">
            <a:extLst>
              <a:ext uri="{FF2B5EF4-FFF2-40B4-BE49-F238E27FC236}">
                <a16:creationId xmlns:a16="http://schemas.microsoft.com/office/drawing/2014/main" id="{8EF8684B-CF51-6D3A-F251-0A9FCE3D6270}"/>
              </a:ext>
            </a:extLst>
          </p:cNvPr>
          <p:cNvSpPr/>
          <p:nvPr/>
        </p:nvSpPr>
        <p:spPr>
          <a:xfrm>
            <a:off x="2372853" y="13410"/>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Methods</a:t>
            </a:r>
            <a:endParaRPr lang="zh-TW" altLang="en-US" dirty="0">
              <a:solidFill>
                <a:schemeClr val="tx1"/>
              </a:solidFill>
            </a:endParaRPr>
          </a:p>
        </p:txBody>
      </p:sp>
      <p:sp>
        <p:nvSpPr>
          <p:cNvPr id="6" name="箭號: ＞形 5">
            <a:extLst>
              <a:ext uri="{FF2B5EF4-FFF2-40B4-BE49-F238E27FC236}">
                <a16:creationId xmlns:a16="http://schemas.microsoft.com/office/drawing/2014/main" id="{D551B0A6-3C10-3DD3-7226-477177C4FE67}"/>
              </a:ext>
            </a:extLst>
          </p:cNvPr>
          <p:cNvSpPr/>
          <p:nvPr/>
        </p:nvSpPr>
        <p:spPr>
          <a:xfrm>
            <a:off x="4663616" y="3573"/>
            <a:ext cx="2586340" cy="776749"/>
          </a:xfrm>
          <a:prstGeom prst="chevron">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Results</a:t>
            </a:r>
            <a:endParaRPr lang="zh-TW" altLang="en-US" dirty="0">
              <a:solidFill>
                <a:schemeClr val="tx1"/>
              </a:solidFill>
            </a:endParaRPr>
          </a:p>
        </p:txBody>
      </p:sp>
      <p:sp>
        <p:nvSpPr>
          <p:cNvPr id="7" name="箭號: ＞形 6">
            <a:extLst>
              <a:ext uri="{FF2B5EF4-FFF2-40B4-BE49-F238E27FC236}">
                <a16:creationId xmlns:a16="http://schemas.microsoft.com/office/drawing/2014/main" id="{55A846C3-7544-EAD5-0477-AED8ECD9CBDC}"/>
              </a:ext>
            </a:extLst>
          </p:cNvPr>
          <p:cNvSpPr/>
          <p:nvPr/>
        </p:nvSpPr>
        <p:spPr>
          <a:xfrm>
            <a:off x="6968005" y="-6264"/>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Discussion</a:t>
            </a:r>
            <a:endParaRPr lang="zh-TW" altLang="en-US" dirty="0">
              <a:solidFill>
                <a:schemeClr val="tx1"/>
              </a:solidFill>
            </a:endParaRPr>
          </a:p>
        </p:txBody>
      </p:sp>
      <p:sp>
        <p:nvSpPr>
          <p:cNvPr id="8" name="箭號: ＞形 7">
            <a:extLst>
              <a:ext uri="{FF2B5EF4-FFF2-40B4-BE49-F238E27FC236}">
                <a16:creationId xmlns:a16="http://schemas.microsoft.com/office/drawing/2014/main" id="{98A79F89-4A7D-445D-C2A1-203011804984}"/>
              </a:ext>
            </a:extLst>
          </p:cNvPr>
          <p:cNvSpPr/>
          <p:nvPr/>
        </p:nvSpPr>
        <p:spPr>
          <a:xfrm>
            <a:off x="9245143"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Conclusion</a:t>
            </a:r>
            <a:endParaRPr lang="zh-TW" altLang="en-US" dirty="0">
              <a:solidFill>
                <a:schemeClr val="tx1"/>
              </a:solidFill>
            </a:endParaRPr>
          </a:p>
        </p:txBody>
      </p:sp>
      <p:sp>
        <p:nvSpPr>
          <p:cNvPr id="13" name="文字方塊 12">
            <a:extLst>
              <a:ext uri="{FF2B5EF4-FFF2-40B4-BE49-F238E27FC236}">
                <a16:creationId xmlns:a16="http://schemas.microsoft.com/office/drawing/2014/main" id="{4CA09433-2932-77D1-A172-A178C3C3660A}"/>
              </a:ext>
            </a:extLst>
          </p:cNvPr>
          <p:cNvSpPr txBox="1"/>
          <p:nvPr/>
        </p:nvSpPr>
        <p:spPr>
          <a:xfrm>
            <a:off x="172702" y="948965"/>
            <a:ext cx="12019297" cy="400110"/>
          </a:xfrm>
          <a:prstGeom prst="rect">
            <a:avLst/>
          </a:prstGeom>
          <a:noFill/>
        </p:spPr>
        <p:txBody>
          <a:bodyPr wrap="square">
            <a:spAutoFit/>
          </a:bodyPr>
          <a:lstStyle/>
          <a:p>
            <a:r>
              <a:rPr lang="en-US" altLang="zh-TW" sz="2000" dirty="0"/>
              <a:t>Observed and expected rates, rate ratios, and absolute rate differences of contraception management encounters</a:t>
            </a:r>
            <a:endParaRPr lang="zh-TW" altLang="en-US" sz="2000" dirty="0"/>
          </a:p>
        </p:txBody>
      </p:sp>
      <p:pic>
        <p:nvPicPr>
          <p:cNvPr id="9" name="圖片 8">
            <a:extLst>
              <a:ext uri="{FF2B5EF4-FFF2-40B4-BE49-F238E27FC236}">
                <a16:creationId xmlns:a16="http://schemas.microsoft.com/office/drawing/2014/main" id="{BC87FDA4-B16E-75D4-3426-2F90C08FA937}"/>
              </a:ext>
            </a:extLst>
          </p:cNvPr>
          <p:cNvPicPr>
            <a:picLocks noChangeAspect="1"/>
          </p:cNvPicPr>
          <p:nvPr/>
        </p:nvPicPr>
        <p:blipFill>
          <a:blip r:embed="rId2"/>
          <a:stretch>
            <a:fillRect/>
          </a:stretch>
        </p:blipFill>
        <p:spPr>
          <a:xfrm>
            <a:off x="1667665" y="1349075"/>
            <a:ext cx="8791479" cy="5482930"/>
          </a:xfrm>
          <a:prstGeom prst="rect">
            <a:avLst/>
          </a:prstGeom>
        </p:spPr>
      </p:pic>
      <p:sp>
        <p:nvSpPr>
          <p:cNvPr id="2" name="矩形 1">
            <a:extLst>
              <a:ext uri="{FF2B5EF4-FFF2-40B4-BE49-F238E27FC236}">
                <a16:creationId xmlns:a16="http://schemas.microsoft.com/office/drawing/2014/main" id="{CB75372A-B9A2-9F32-241C-155A0107C34D}"/>
              </a:ext>
            </a:extLst>
          </p:cNvPr>
          <p:cNvSpPr/>
          <p:nvPr/>
        </p:nvSpPr>
        <p:spPr>
          <a:xfrm>
            <a:off x="2977375" y="5508925"/>
            <a:ext cx="4327485" cy="1271239"/>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3" name="矩形 2">
            <a:extLst>
              <a:ext uri="{FF2B5EF4-FFF2-40B4-BE49-F238E27FC236}">
                <a16:creationId xmlns:a16="http://schemas.microsoft.com/office/drawing/2014/main" id="{88AE7C13-3586-108A-2D20-8FDAE2951A51}"/>
              </a:ext>
            </a:extLst>
          </p:cNvPr>
          <p:cNvSpPr/>
          <p:nvPr/>
        </p:nvSpPr>
        <p:spPr>
          <a:xfrm>
            <a:off x="7304861" y="5508925"/>
            <a:ext cx="3154283" cy="1271239"/>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val="15320447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7546C7-0465-BD54-4B3A-6E3E563517DD}"/>
            </a:ext>
          </a:extLst>
        </p:cNvPr>
        <p:cNvGrpSpPr/>
        <p:nvPr/>
      </p:nvGrpSpPr>
      <p:grpSpPr>
        <a:xfrm>
          <a:off x="0" y="0"/>
          <a:ext cx="0" cy="0"/>
          <a:chOff x="0" y="0"/>
          <a:chExt cx="0" cy="0"/>
        </a:xfrm>
      </p:grpSpPr>
      <p:sp>
        <p:nvSpPr>
          <p:cNvPr id="4" name="箭號: 五邊形 3">
            <a:extLst>
              <a:ext uri="{FF2B5EF4-FFF2-40B4-BE49-F238E27FC236}">
                <a16:creationId xmlns:a16="http://schemas.microsoft.com/office/drawing/2014/main" id="{56C64894-8456-6E00-DF0A-935C1370FB4E}"/>
              </a:ext>
            </a:extLst>
          </p:cNvPr>
          <p:cNvSpPr/>
          <p:nvPr/>
        </p:nvSpPr>
        <p:spPr>
          <a:xfrm>
            <a:off x="172703" y="3573"/>
            <a:ext cx="2482100" cy="776749"/>
          </a:xfrm>
          <a:prstGeom prst="homePlate">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Introduction</a:t>
            </a:r>
            <a:endParaRPr lang="zh-TW" altLang="en-US" dirty="0">
              <a:solidFill>
                <a:schemeClr val="tx1"/>
              </a:solidFill>
            </a:endParaRPr>
          </a:p>
        </p:txBody>
      </p:sp>
      <p:sp>
        <p:nvSpPr>
          <p:cNvPr id="5" name="箭號: ＞形 4">
            <a:extLst>
              <a:ext uri="{FF2B5EF4-FFF2-40B4-BE49-F238E27FC236}">
                <a16:creationId xmlns:a16="http://schemas.microsoft.com/office/drawing/2014/main" id="{BAFC6067-E02E-2F6F-B8D7-82E68D75C66F}"/>
              </a:ext>
            </a:extLst>
          </p:cNvPr>
          <p:cNvSpPr/>
          <p:nvPr/>
        </p:nvSpPr>
        <p:spPr>
          <a:xfrm>
            <a:off x="2372853" y="13410"/>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Methods</a:t>
            </a:r>
            <a:endParaRPr lang="zh-TW" altLang="en-US" dirty="0">
              <a:solidFill>
                <a:schemeClr val="tx1"/>
              </a:solidFill>
            </a:endParaRPr>
          </a:p>
        </p:txBody>
      </p:sp>
      <p:sp>
        <p:nvSpPr>
          <p:cNvPr id="6" name="箭號: ＞形 5">
            <a:extLst>
              <a:ext uri="{FF2B5EF4-FFF2-40B4-BE49-F238E27FC236}">
                <a16:creationId xmlns:a16="http://schemas.microsoft.com/office/drawing/2014/main" id="{F2FDC45D-E8EE-1809-EA9D-7590685D7A11}"/>
              </a:ext>
            </a:extLst>
          </p:cNvPr>
          <p:cNvSpPr/>
          <p:nvPr/>
        </p:nvSpPr>
        <p:spPr>
          <a:xfrm>
            <a:off x="4663616" y="3573"/>
            <a:ext cx="2586340" cy="776749"/>
          </a:xfrm>
          <a:prstGeom prst="chevron">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Results</a:t>
            </a:r>
            <a:endParaRPr lang="zh-TW" altLang="en-US" dirty="0">
              <a:solidFill>
                <a:schemeClr val="tx1"/>
              </a:solidFill>
            </a:endParaRPr>
          </a:p>
        </p:txBody>
      </p:sp>
      <p:sp>
        <p:nvSpPr>
          <p:cNvPr id="7" name="箭號: ＞形 6">
            <a:extLst>
              <a:ext uri="{FF2B5EF4-FFF2-40B4-BE49-F238E27FC236}">
                <a16:creationId xmlns:a16="http://schemas.microsoft.com/office/drawing/2014/main" id="{F9ECFFBC-4E94-BB8C-EB9C-4AE652951305}"/>
              </a:ext>
            </a:extLst>
          </p:cNvPr>
          <p:cNvSpPr/>
          <p:nvPr/>
        </p:nvSpPr>
        <p:spPr>
          <a:xfrm>
            <a:off x="6968005" y="-6264"/>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Discussion</a:t>
            </a:r>
            <a:endParaRPr lang="zh-TW" altLang="en-US" dirty="0">
              <a:solidFill>
                <a:schemeClr val="tx1"/>
              </a:solidFill>
            </a:endParaRPr>
          </a:p>
        </p:txBody>
      </p:sp>
      <p:sp>
        <p:nvSpPr>
          <p:cNvPr id="8" name="箭號: ＞形 7">
            <a:extLst>
              <a:ext uri="{FF2B5EF4-FFF2-40B4-BE49-F238E27FC236}">
                <a16:creationId xmlns:a16="http://schemas.microsoft.com/office/drawing/2014/main" id="{97AD9B1D-69DA-2292-2913-A064CE612568}"/>
              </a:ext>
            </a:extLst>
          </p:cNvPr>
          <p:cNvSpPr/>
          <p:nvPr/>
        </p:nvSpPr>
        <p:spPr>
          <a:xfrm>
            <a:off x="9245143"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Conclusion</a:t>
            </a:r>
            <a:endParaRPr lang="zh-TW" altLang="en-US" dirty="0">
              <a:solidFill>
                <a:schemeClr val="tx1"/>
              </a:solidFill>
            </a:endParaRPr>
          </a:p>
        </p:txBody>
      </p:sp>
      <p:sp>
        <p:nvSpPr>
          <p:cNvPr id="13" name="文字方塊 12">
            <a:extLst>
              <a:ext uri="{FF2B5EF4-FFF2-40B4-BE49-F238E27FC236}">
                <a16:creationId xmlns:a16="http://schemas.microsoft.com/office/drawing/2014/main" id="{89FFA2D1-288F-EC51-1283-7A52E4AA5203}"/>
              </a:ext>
            </a:extLst>
          </p:cNvPr>
          <p:cNvSpPr txBox="1"/>
          <p:nvPr/>
        </p:nvSpPr>
        <p:spPr>
          <a:xfrm>
            <a:off x="3623146" y="908702"/>
            <a:ext cx="4945708" cy="400110"/>
          </a:xfrm>
          <a:prstGeom prst="rect">
            <a:avLst/>
          </a:prstGeom>
          <a:noFill/>
        </p:spPr>
        <p:txBody>
          <a:bodyPr wrap="square">
            <a:spAutoFit/>
          </a:bodyPr>
          <a:lstStyle/>
          <a:p>
            <a:r>
              <a:rPr lang="en-US" altLang="zh-TW" sz="2000" dirty="0"/>
              <a:t>Observed rates of contraceptive prescriptions</a:t>
            </a:r>
            <a:endParaRPr lang="zh-TW" altLang="en-US" sz="2000" dirty="0"/>
          </a:p>
        </p:txBody>
      </p:sp>
      <p:pic>
        <p:nvPicPr>
          <p:cNvPr id="3" name="圖片 2">
            <a:extLst>
              <a:ext uri="{FF2B5EF4-FFF2-40B4-BE49-F238E27FC236}">
                <a16:creationId xmlns:a16="http://schemas.microsoft.com/office/drawing/2014/main" id="{37D32385-332D-FB88-0819-1D6CDFA7138B}"/>
              </a:ext>
            </a:extLst>
          </p:cNvPr>
          <p:cNvPicPr>
            <a:picLocks noChangeAspect="1"/>
          </p:cNvPicPr>
          <p:nvPr/>
        </p:nvPicPr>
        <p:blipFill>
          <a:blip r:embed="rId2"/>
          <a:stretch>
            <a:fillRect/>
          </a:stretch>
        </p:blipFill>
        <p:spPr>
          <a:xfrm>
            <a:off x="1335695" y="1427356"/>
            <a:ext cx="9205193" cy="5430644"/>
          </a:xfrm>
          <a:prstGeom prst="rect">
            <a:avLst/>
          </a:prstGeom>
        </p:spPr>
      </p:pic>
    </p:spTree>
    <p:extLst>
      <p:ext uri="{BB962C8B-B14F-4D97-AF65-F5344CB8AC3E}">
        <p14:creationId xmlns:p14="http://schemas.microsoft.com/office/powerpoint/2010/main" val="23334205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D6FD6-809F-455C-D4F7-0857939CD765}"/>
            </a:ext>
          </a:extLst>
        </p:cNvPr>
        <p:cNvGrpSpPr/>
        <p:nvPr/>
      </p:nvGrpSpPr>
      <p:grpSpPr>
        <a:xfrm>
          <a:off x="0" y="0"/>
          <a:ext cx="0" cy="0"/>
          <a:chOff x="0" y="0"/>
          <a:chExt cx="0" cy="0"/>
        </a:xfrm>
      </p:grpSpPr>
      <p:sp>
        <p:nvSpPr>
          <p:cNvPr id="4" name="箭號: 五邊形 3">
            <a:extLst>
              <a:ext uri="{FF2B5EF4-FFF2-40B4-BE49-F238E27FC236}">
                <a16:creationId xmlns:a16="http://schemas.microsoft.com/office/drawing/2014/main" id="{14CDEBE2-75C0-24C1-DF56-BECF6A87F07C}"/>
              </a:ext>
            </a:extLst>
          </p:cNvPr>
          <p:cNvSpPr/>
          <p:nvPr/>
        </p:nvSpPr>
        <p:spPr>
          <a:xfrm>
            <a:off x="172703" y="3573"/>
            <a:ext cx="2482100" cy="776749"/>
          </a:xfrm>
          <a:prstGeom prst="homePlate">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Introduction</a:t>
            </a:r>
            <a:endParaRPr lang="zh-TW" altLang="en-US" dirty="0">
              <a:solidFill>
                <a:schemeClr val="tx1"/>
              </a:solidFill>
            </a:endParaRPr>
          </a:p>
        </p:txBody>
      </p:sp>
      <p:sp>
        <p:nvSpPr>
          <p:cNvPr id="5" name="箭號: ＞形 4">
            <a:extLst>
              <a:ext uri="{FF2B5EF4-FFF2-40B4-BE49-F238E27FC236}">
                <a16:creationId xmlns:a16="http://schemas.microsoft.com/office/drawing/2014/main" id="{A79A5A3E-B1ED-F428-97A1-1E5E202985E5}"/>
              </a:ext>
            </a:extLst>
          </p:cNvPr>
          <p:cNvSpPr/>
          <p:nvPr/>
        </p:nvSpPr>
        <p:spPr>
          <a:xfrm>
            <a:off x="2372853" y="13410"/>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Methods</a:t>
            </a:r>
            <a:endParaRPr lang="zh-TW" altLang="en-US" dirty="0">
              <a:solidFill>
                <a:schemeClr val="tx1"/>
              </a:solidFill>
            </a:endParaRPr>
          </a:p>
        </p:txBody>
      </p:sp>
      <p:sp>
        <p:nvSpPr>
          <p:cNvPr id="6" name="箭號: ＞形 5">
            <a:extLst>
              <a:ext uri="{FF2B5EF4-FFF2-40B4-BE49-F238E27FC236}">
                <a16:creationId xmlns:a16="http://schemas.microsoft.com/office/drawing/2014/main" id="{06ADC358-8F70-ABD3-4121-47ED02B014D9}"/>
              </a:ext>
            </a:extLst>
          </p:cNvPr>
          <p:cNvSpPr/>
          <p:nvPr/>
        </p:nvSpPr>
        <p:spPr>
          <a:xfrm>
            <a:off x="4663616" y="3573"/>
            <a:ext cx="2586340" cy="776749"/>
          </a:xfrm>
          <a:prstGeom prst="chevron">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Results</a:t>
            </a:r>
            <a:endParaRPr lang="zh-TW" altLang="en-US" dirty="0">
              <a:solidFill>
                <a:schemeClr val="tx1"/>
              </a:solidFill>
            </a:endParaRPr>
          </a:p>
        </p:txBody>
      </p:sp>
      <p:sp>
        <p:nvSpPr>
          <p:cNvPr id="7" name="箭號: ＞形 6">
            <a:extLst>
              <a:ext uri="{FF2B5EF4-FFF2-40B4-BE49-F238E27FC236}">
                <a16:creationId xmlns:a16="http://schemas.microsoft.com/office/drawing/2014/main" id="{2889EB94-52DA-9F04-9744-D6AA5E9D317C}"/>
              </a:ext>
            </a:extLst>
          </p:cNvPr>
          <p:cNvSpPr/>
          <p:nvPr/>
        </p:nvSpPr>
        <p:spPr>
          <a:xfrm>
            <a:off x="6968005" y="-6264"/>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Discussion</a:t>
            </a:r>
            <a:endParaRPr lang="zh-TW" altLang="en-US" dirty="0">
              <a:solidFill>
                <a:schemeClr val="tx1"/>
              </a:solidFill>
            </a:endParaRPr>
          </a:p>
        </p:txBody>
      </p:sp>
      <p:sp>
        <p:nvSpPr>
          <p:cNvPr id="8" name="箭號: ＞形 7">
            <a:extLst>
              <a:ext uri="{FF2B5EF4-FFF2-40B4-BE49-F238E27FC236}">
                <a16:creationId xmlns:a16="http://schemas.microsoft.com/office/drawing/2014/main" id="{E7378FE6-541F-3C06-5391-11A374D5A9C1}"/>
              </a:ext>
            </a:extLst>
          </p:cNvPr>
          <p:cNvSpPr/>
          <p:nvPr/>
        </p:nvSpPr>
        <p:spPr>
          <a:xfrm>
            <a:off x="9245143"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Conclusion</a:t>
            </a:r>
            <a:endParaRPr lang="zh-TW" altLang="en-US" dirty="0">
              <a:solidFill>
                <a:schemeClr val="tx1"/>
              </a:solidFill>
            </a:endParaRPr>
          </a:p>
        </p:txBody>
      </p:sp>
      <p:sp>
        <p:nvSpPr>
          <p:cNvPr id="13" name="文字方塊 12">
            <a:extLst>
              <a:ext uri="{FF2B5EF4-FFF2-40B4-BE49-F238E27FC236}">
                <a16:creationId xmlns:a16="http://schemas.microsoft.com/office/drawing/2014/main" id="{4BF27390-607C-3C9E-F470-C066598E4C31}"/>
              </a:ext>
            </a:extLst>
          </p:cNvPr>
          <p:cNvSpPr txBox="1"/>
          <p:nvPr/>
        </p:nvSpPr>
        <p:spPr>
          <a:xfrm>
            <a:off x="390293" y="813454"/>
            <a:ext cx="11574965" cy="400110"/>
          </a:xfrm>
          <a:prstGeom prst="rect">
            <a:avLst/>
          </a:prstGeom>
          <a:noFill/>
        </p:spPr>
        <p:txBody>
          <a:bodyPr wrap="square">
            <a:spAutoFit/>
          </a:bodyPr>
          <a:lstStyle/>
          <a:p>
            <a:r>
              <a:rPr lang="en-US" altLang="zh-TW" sz="2000" dirty="0"/>
              <a:t>Observed and expected rates, rate ratios, and absolute rate differences of STI management encounters</a:t>
            </a:r>
            <a:endParaRPr lang="zh-TW" altLang="en-US" sz="2000" dirty="0"/>
          </a:p>
        </p:txBody>
      </p:sp>
      <p:pic>
        <p:nvPicPr>
          <p:cNvPr id="9" name="圖片 8">
            <a:extLst>
              <a:ext uri="{FF2B5EF4-FFF2-40B4-BE49-F238E27FC236}">
                <a16:creationId xmlns:a16="http://schemas.microsoft.com/office/drawing/2014/main" id="{774681C5-28B1-AA85-188B-750FC51B3C50}"/>
              </a:ext>
            </a:extLst>
          </p:cNvPr>
          <p:cNvPicPr>
            <a:picLocks noChangeAspect="1"/>
          </p:cNvPicPr>
          <p:nvPr/>
        </p:nvPicPr>
        <p:blipFill>
          <a:blip r:embed="rId2"/>
          <a:stretch>
            <a:fillRect/>
          </a:stretch>
        </p:blipFill>
        <p:spPr>
          <a:xfrm>
            <a:off x="1215023" y="1213564"/>
            <a:ext cx="9761953" cy="5631026"/>
          </a:xfrm>
          <a:prstGeom prst="rect">
            <a:avLst/>
          </a:prstGeom>
        </p:spPr>
      </p:pic>
      <p:sp>
        <p:nvSpPr>
          <p:cNvPr id="2" name="矩形 1">
            <a:extLst>
              <a:ext uri="{FF2B5EF4-FFF2-40B4-BE49-F238E27FC236}">
                <a16:creationId xmlns:a16="http://schemas.microsoft.com/office/drawing/2014/main" id="{79A5F9B2-E7F6-B5EA-2A20-D6A41A7482EA}"/>
              </a:ext>
            </a:extLst>
          </p:cNvPr>
          <p:cNvSpPr/>
          <p:nvPr/>
        </p:nvSpPr>
        <p:spPr>
          <a:xfrm>
            <a:off x="2932772" y="5464097"/>
            <a:ext cx="4650058" cy="1271239"/>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3" name="矩形 2">
            <a:extLst>
              <a:ext uri="{FF2B5EF4-FFF2-40B4-BE49-F238E27FC236}">
                <a16:creationId xmlns:a16="http://schemas.microsoft.com/office/drawing/2014/main" id="{E3D13316-0C3F-7BD3-4EC3-D63F00658A99}"/>
              </a:ext>
            </a:extLst>
          </p:cNvPr>
          <p:cNvSpPr/>
          <p:nvPr/>
        </p:nvSpPr>
        <p:spPr>
          <a:xfrm>
            <a:off x="7582830" y="5464097"/>
            <a:ext cx="3394146" cy="1271239"/>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val="831110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96E8D5-7316-E771-FE08-BD448655C89E}"/>
            </a:ext>
          </a:extLst>
        </p:cNvPr>
        <p:cNvGrpSpPr/>
        <p:nvPr/>
      </p:nvGrpSpPr>
      <p:grpSpPr>
        <a:xfrm>
          <a:off x="0" y="0"/>
          <a:ext cx="0" cy="0"/>
          <a:chOff x="0" y="0"/>
          <a:chExt cx="0" cy="0"/>
        </a:xfrm>
      </p:grpSpPr>
      <p:sp>
        <p:nvSpPr>
          <p:cNvPr id="4" name="箭號: 五邊形 3">
            <a:extLst>
              <a:ext uri="{FF2B5EF4-FFF2-40B4-BE49-F238E27FC236}">
                <a16:creationId xmlns:a16="http://schemas.microsoft.com/office/drawing/2014/main" id="{D017A588-219B-8BC9-90DA-E6730E6F383C}"/>
              </a:ext>
            </a:extLst>
          </p:cNvPr>
          <p:cNvSpPr/>
          <p:nvPr/>
        </p:nvSpPr>
        <p:spPr>
          <a:xfrm>
            <a:off x="172703" y="3573"/>
            <a:ext cx="2482100" cy="776749"/>
          </a:xfrm>
          <a:prstGeom prst="homePlate">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Introduction</a:t>
            </a:r>
            <a:endParaRPr lang="zh-TW" altLang="en-US" dirty="0">
              <a:solidFill>
                <a:schemeClr val="tx1"/>
              </a:solidFill>
            </a:endParaRPr>
          </a:p>
        </p:txBody>
      </p:sp>
      <p:sp>
        <p:nvSpPr>
          <p:cNvPr id="5" name="箭號: ＞形 4">
            <a:extLst>
              <a:ext uri="{FF2B5EF4-FFF2-40B4-BE49-F238E27FC236}">
                <a16:creationId xmlns:a16="http://schemas.microsoft.com/office/drawing/2014/main" id="{8962114A-DE34-E1A2-1DEE-082867BDA427}"/>
              </a:ext>
            </a:extLst>
          </p:cNvPr>
          <p:cNvSpPr/>
          <p:nvPr/>
        </p:nvSpPr>
        <p:spPr>
          <a:xfrm>
            <a:off x="2372853" y="13410"/>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Methods</a:t>
            </a:r>
            <a:endParaRPr lang="zh-TW" altLang="en-US" dirty="0">
              <a:solidFill>
                <a:schemeClr val="tx1"/>
              </a:solidFill>
            </a:endParaRPr>
          </a:p>
        </p:txBody>
      </p:sp>
      <p:sp>
        <p:nvSpPr>
          <p:cNvPr id="6" name="箭號: ＞形 5">
            <a:extLst>
              <a:ext uri="{FF2B5EF4-FFF2-40B4-BE49-F238E27FC236}">
                <a16:creationId xmlns:a16="http://schemas.microsoft.com/office/drawing/2014/main" id="{B5A80BF9-0EBF-4AD5-FB01-8CB27E5A4E3F}"/>
              </a:ext>
            </a:extLst>
          </p:cNvPr>
          <p:cNvSpPr/>
          <p:nvPr/>
        </p:nvSpPr>
        <p:spPr>
          <a:xfrm>
            <a:off x="4663616" y="3573"/>
            <a:ext cx="2586340" cy="776749"/>
          </a:xfrm>
          <a:prstGeom prst="chevron">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Results</a:t>
            </a:r>
            <a:endParaRPr lang="zh-TW" altLang="en-US" dirty="0">
              <a:solidFill>
                <a:schemeClr val="tx1"/>
              </a:solidFill>
            </a:endParaRPr>
          </a:p>
        </p:txBody>
      </p:sp>
      <p:sp>
        <p:nvSpPr>
          <p:cNvPr id="7" name="箭號: ＞形 6">
            <a:extLst>
              <a:ext uri="{FF2B5EF4-FFF2-40B4-BE49-F238E27FC236}">
                <a16:creationId xmlns:a16="http://schemas.microsoft.com/office/drawing/2014/main" id="{4C62E753-27DE-F846-88FD-10FBF18536AB}"/>
              </a:ext>
            </a:extLst>
          </p:cNvPr>
          <p:cNvSpPr/>
          <p:nvPr/>
        </p:nvSpPr>
        <p:spPr>
          <a:xfrm>
            <a:off x="6968005" y="-6264"/>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Discussion</a:t>
            </a:r>
            <a:endParaRPr lang="zh-TW" altLang="en-US" dirty="0">
              <a:solidFill>
                <a:schemeClr val="tx1"/>
              </a:solidFill>
            </a:endParaRPr>
          </a:p>
        </p:txBody>
      </p:sp>
      <p:sp>
        <p:nvSpPr>
          <p:cNvPr id="8" name="箭號: ＞形 7">
            <a:extLst>
              <a:ext uri="{FF2B5EF4-FFF2-40B4-BE49-F238E27FC236}">
                <a16:creationId xmlns:a16="http://schemas.microsoft.com/office/drawing/2014/main" id="{2B806725-EEE4-CF33-CDBE-28B5EC61D239}"/>
              </a:ext>
            </a:extLst>
          </p:cNvPr>
          <p:cNvSpPr/>
          <p:nvPr/>
        </p:nvSpPr>
        <p:spPr>
          <a:xfrm>
            <a:off x="9245143"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Conclusion</a:t>
            </a:r>
            <a:endParaRPr lang="zh-TW" altLang="en-US" dirty="0">
              <a:solidFill>
                <a:schemeClr val="tx1"/>
              </a:solidFill>
            </a:endParaRPr>
          </a:p>
        </p:txBody>
      </p:sp>
      <p:sp>
        <p:nvSpPr>
          <p:cNvPr id="13" name="文字方塊 12">
            <a:extLst>
              <a:ext uri="{FF2B5EF4-FFF2-40B4-BE49-F238E27FC236}">
                <a16:creationId xmlns:a16="http://schemas.microsoft.com/office/drawing/2014/main" id="{2E8D249B-6684-15B7-AEBF-42DD93A21226}"/>
              </a:ext>
            </a:extLst>
          </p:cNvPr>
          <p:cNvSpPr txBox="1"/>
          <p:nvPr/>
        </p:nvSpPr>
        <p:spPr>
          <a:xfrm>
            <a:off x="3021982" y="799996"/>
            <a:ext cx="6311590" cy="400110"/>
          </a:xfrm>
          <a:prstGeom prst="rect">
            <a:avLst/>
          </a:prstGeom>
          <a:noFill/>
        </p:spPr>
        <p:txBody>
          <a:bodyPr wrap="square">
            <a:spAutoFit/>
          </a:bodyPr>
          <a:lstStyle/>
          <a:p>
            <a:r>
              <a:rPr lang="en-US" altLang="zh-TW" sz="2000" dirty="0"/>
              <a:t>Adjusted overall rate ratio of ASRH outcomes</a:t>
            </a:r>
            <a:r>
              <a:rPr lang="zh-TW" altLang="en-US" sz="2000" dirty="0"/>
              <a:t> </a:t>
            </a:r>
            <a:r>
              <a:rPr lang="en-US" altLang="zh-TW" sz="2000" dirty="0"/>
              <a:t>for pregnancy</a:t>
            </a:r>
            <a:endParaRPr lang="zh-TW" altLang="en-US" sz="2000" dirty="0"/>
          </a:p>
        </p:txBody>
      </p:sp>
      <p:pic>
        <p:nvPicPr>
          <p:cNvPr id="11" name="圖片 10">
            <a:extLst>
              <a:ext uri="{FF2B5EF4-FFF2-40B4-BE49-F238E27FC236}">
                <a16:creationId xmlns:a16="http://schemas.microsoft.com/office/drawing/2014/main" id="{D2077493-2C3E-E52D-F1DF-12F247A45F69}"/>
              </a:ext>
            </a:extLst>
          </p:cNvPr>
          <p:cNvPicPr>
            <a:picLocks noChangeAspect="1"/>
          </p:cNvPicPr>
          <p:nvPr/>
        </p:nvPicPr>
        <p:blipFill>
          <a:blip r:embed="rId2"/>
          <a:stretch>
            <a:fillRect/>
          </a:stretch>
        </p:blipFill>
        <p:spPr>
          <a:xfrm>
            <a:off x="2203185" y="1170510"/>
            <a:ext cx="7507201" cy="5687490"/>
          </a:xfrm>
          <a:prstGeom prst="rect">
            <a:avLst/>
          </a:prstGeom>
        </p:spPr>
      </p:pic>
    </p:spTree>
    <p:extLst>
      <p:ext uri="{BB962C8B-B14F-4D97-AF65-F5344CB8AC3E}">
        <p14:creationId xmlns:p14="http://schemas.microsoft.com/office/powerpoint/2010/main" val="35625307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45876A-606C-852F-DE15-FAB2720F3CA2}"/>
            </a:ext>
          </a:extLst>
        </p:cNvPr>
        <p:cNvGrpSpPr/>
        <p:nvPr/>
      </p:nvGrpSpPr>
      <p:grpSpPr>
        <a:xfrm>
          <a:off x="0" y="0"/>
          <a:ext cx="0" cy="0"/>
          <a:chOff x="0" y="0"/>
          <a:chExt cx="0" cy="0"/>
        </a:xfrm>
      </p:grpSpPr>
      <p:pic>
        <p:nvPicPr>
          <p:cNvPr id="2" name="圖片 1">
            <a:extLst>
              <a:ext uri="{FF2B5EF4-FFF2-40B4-BE49-F238E27FC236}">
                <a16:creationId xmlns:a16="http://schemas.microsoft.com/office/drawing/2014/main" id="{A83DCBFF-20E4-F9CE-DEA0-DEF06879A25C}"/>
              </a:ext>
            </a:extLst>
          </p:cNvPr>
          <p:cNvPicPr>
            <a:picLocks noChangeAspect="1"/>
          </p:cNvPicPr>
          <p:nvPr/>
        </p:nvPicPr>
        <p:blipFill>
          <a:blip r:embed="rId2"/>
          <a:stretch>
            <a:fillRect/>
          </a:stretch>
        </p:blipFill>
        <p:spPr>
          <a:xfrm>
            <a:off x="2519933" y="1076208"/>
            <a:ext cx="7326594" cy="5768382"/>
          </a:xfrm>
          <a:prstGeom prst="rect">
            <a:avLst/>
          </a:prstGeom>
        </p:spPr>
      </p:pic>
      <p:sp>
        <p:nvSpPr>
          <p:cNvPr id="4" name="箭號: 五邊形 3">
            <a:extLst>
              <a:ext uri="{FF2B5EF4-FFF2-40B4-BE49-F238E27FC236}">
                <a16:creationId xmlns:a16="http://schemas.microsoft.com/office/drawing/2014/main" id="{1E414BC1-9333-06FA-D0FC-B19A751F99D5}"/>
              </a:ext>
            </a:extLst>
          </p:cNvPr>
          <p:cNvSpPr/>
          <p:nvPr/>
        </p:nvSpPr>
        <p:spPr>
          <a:xfrm>
            <a:off x="172703" y="3573"/>
            <a:ext cx="2482100" cy="776749"/>
          </a:xfrm>
          <a:prstGeom prst="homePlate">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Introduction</a:t>
            </a:r>
            <a:endParaRPr lang="zh-TW" altLang="en-US" dirty="0">
              <a:solidFill>
                <a:schemeClr val="tx1"/>
              </a:solidFill>
            </a:endParaRPr>
          </a:p>
        </p:txBody>
      </p:sp>
      <p:sp>
        <p:nvSpPr>
          <p:cNvPr id="5" name="箭號: ＞形 4">
            <a:extLst>
              <a:ext uri="{FF2B5EF4-FFF2-40B4-BE49-F238E27FC236}">
                <a16:creationId xmlns:a16="http://schemas.microsoft.com/office/drawing/2014/main" id="{38ABEB2C-E87F-6872-75C5-C45CA0B6FF32}"/>
              </a:ext>
            </a:extLst>
          </p:cNvPr>
          <p:cNvSpPr/>
          <p:nvPr/>
        </p:nvSpPr>
        <p:spPr>
          <a:xfrm>
            <a:off x="2372853" y="13410"/>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Methods</a:t>
            </a:r>
            <a:endParaRPr lang="zh-TW" altLang="en-US" dirty="0">
              <a:solidFill>
                <a:schemeClr val="tx1"/>
              </a:solidFill>
            </a:endParaRPr>
          </a:p>
        </p:txBody>
      </p:sp>
      <p:sp>
        <p:nvSpPr>
          <p:cNvPr id="6" name="箭號: ＞形 5">
            <a:extLst>
              <a:ext uri="{FF2B5EF4-FFF2-40B4-BE49-F238E27FC236}">
                <a16:creationId xmlns:a16="http://schemas.microsoft.com/office/drawing/2014/main" id="{B970E0A4-D9C5-2D1C-6649-AC04405AE8F3}"/>
              </a:ext>
            </a:extLst>
          </p:cNvPr>
          <p:cNvSpPr/>
          <p:nvPr/>
        </p:nvSpPr>
        <p:spPr>
          <a:xfrm>
            <a:off x="4663616" y="3573"/>
            <a:ext cx="2586340" cy="776749"/>
          </a:xfrm>
          <a:prstGeom prst="chevron">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Results</a:t>
            </a:r>
            <a:endParaRPr lang="zh-TW" altLang="en-US" dirty="0">
              <a:solidFill>
                <a:schemeClr val="tx1"/>
              </a:solidFill>
            </a:endParaRPr>
          </a:p>
        </p:txBody>
      </p:sp>
      <p:sp>
        <p:nvSpPr>
          <p:cNvPr id="7" name="箭號: ＞形 6">
            <a:extLst>
              <a:ext uri="{FF2B5EF4-FFF2-40B4-BE49-F238E27FC236}">
                <a16:creationId xmlns:a16="http://schemas.microsoft.com/office/drawing/2014/main" id="{F26AC3E3-AF3F-6E4C-1A29-C7D8D790ED23}"/>
              </a:ext>
            </a:extLst>
          </p:cNvPr>
          <p:cNvSpPr/>
          <p:nvPr/>
        </p:nvSpPr>
        <p:spPr>
          <a:xfrm>
            <a:off x="6968005" y="-6264"/>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Discussion</a:t>
            </a:r>
            <a:endParaRPr lang="zh-TW" altLang="en-US" dirty="0">
              <a:solidFill>
                <a:schemeClr val="tx1"/>
              </a:solidFill>
            </a:endParaRPr>
          </a:p>
        </p:txBody>
      </p:sp>
      <p:sp>
        <p:nvSpPr>
          <p:cNvPr id="8" name="箭號: ＞形 7">
            <a:extLst>
              <a:ext uri="{FF2B5EF4-FFF2-40B4-BE49-F238E27FC236}">
                <a16:creationId xmlns:a16="http://schemas.microsoft.com/office/drawing/2014/main" id="{2E359147-93B9-1B84-6534-144A49028E70}"/>
              </a:ext>
            </a:extLst>
          </p:cNvPr>
          <p:cNvSpPr/>
          <p:nvPr/>
        </p:nvSpPr>
        <p:spPr>
          <a:xfrm>
            <a:off x="9245143"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Conclusion</a:t>
            </a:r>
            <a:endParaRPr lang="zh-TW" altLang="en-US" dirty="0">
              <a:solidFill>
                <a:schemeClr val="tx1"/>
              </a:solidFill>
            </a:endParaRPr>
          </a:p>
        </p:txBody>
      </p:sp>
      <p:sp>
        <p:nvSpPr>
          <p:cNvPr id="13" name="文字方塊 12">
            <a:extLst>
              <a:ext uri="{FF2B5EF4-FFF2-40B4-BE49-F238E27FC236}">
                <a16:creationId xmlns:a16="http://schemas.microsoft.com/office/drawing/2014/main" id="{4FD84C22-0581-133A-4DC4-D198BD030E49}"/>
              </a:ext>
            </a:extLst>
          </p:cNvPr>
          <p:cNvSpPr txBox="1"/>
          <p:nvPr/>
        </p:nvSpPr>
        <p:spPr>
          <a:xfrm>
            <a:off x="1413753" y="770485"/>
            <a:ext cx="10013795" cy="400110"/>
          </a:xfrm>
          <a:prstGeom prst="rect">
            <a:avLst/>
          </a:prstGeom>
          <a:noFill/>
        </p:spPr>
        <p:txBody>
          <a:bodyPr wrap="square">
            <a:spAutoFit/>
          </a:bodyPr>
          <a:lstStyle/>
          <a:p>
            <a:r>
              <a:rPr lang="en-US" altLang="zh-TW" sz="2000" dirty="0"/>
              <a:t>Adjusted overall rate ratio of ASRH outcomes</a:t>
            </a:r>
            <a:r>
              <a:rPr lang="zh-TW" altLang="en-US" sz="2000" dirty="0"/>
              <a:t> </a:t>
            </a:r>
            <a:r>
              <a:rPr lang="en-US" altLang="zh-TW" sz="2000" dirty="0"/>
              <a:t>for contraception management encounters</a:t>
            </a:r>
            <a:endParaRPr lang="zh-TW" altLang="en-US" sz="2000" dirty="0"/>
          </a:p>
        </p:txBody>
      </p:sp>
    </p:spTree>
    <p:extLst>
      <p:ext uri="{BB962C8B-B14F-4D97-AF65-F5344CB8AC3E}">
        <p14:creationId xmlns:p14="http://schemas.microsoft.com/office/powerpoint/2010/main" val="14396885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D14A0E-0E35-5E69-4F09-454F045ED343}"/>
            </a:ext>
          </a:extLst>
        </p:cNvPr>
        <p:cNvGrpSpPr/>
        <p:nvPr/>
      </p:nvGrpSpPr>
      <p:grpSpPr>
        <a:xfrm>
          <a:off x="0" y="0"/>
          <a:ext cx="0" cy="0"/>
          <a:chOff x="0" y="0"/>
          <a:chExt cx="0" cy="0"/>
        </a:xfrm>
      </p:grpSpPr>
      <p:sp>
        <p:nvSpPr>
          <p:cNvPr id="4" name="箭號: 五邊形 3">
            <a:extLst>
              <a:ext uri="{FF2B5EF4-FFF2-40B4-BE49-F238E27FC236}">
                <a16:creationId xmlns:a16="http://schemas.microsoft.com/office/drawing/2014/main" id="{7DB46EC9-DA5B-E7A9-4B8F-7009DFCFACEE}"/>
              </a:ext>
            </a:extLst>
          </p:cNvPr>
          <p:cNvSpPr/>
          <p:nvPr/>
        </p:nvSpPr>
        <p:spPr>
          <a:xfrm>
            <a:off x="172703" y="3573"/>
            <a:ext cx="2482100" cy="776749"/>
          </a:xfrm>
          <a:prstGeom prst="homePlate">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Introduction</a:t>
            </a:r>
            <a:endParaRPr lang="zh-TW" altLang="en-US" dirty="0">
              <a:solidFill>
                <a:schemeClr val="tx1"/>
              </a:solidFill>
            </a:endParaRPr>
          </a:p>
        </p:txBody>
      </p:sp>
      <p:sp>
        <p:nvSpPr>
          <p:cNvPr id="5" name="箭號: ＞形 4">
            <a:extLst>
              <a:ext uri="{FF2B5EF4-FFF2-40B4-BE49-F238E27FC236}">
                <a16:creationId xmlns:a16="http://schemas.microsoft.com/office/drawing/2014/main" id="{6AC43722-1751-DB9F-9743-56366AF955EA}"/>
              </a:ext>
            </a:extLst>
          </p:cNvPr>
          <p:cNvSpPr/>
          <p:nvPr/>
        </p:nvSpPr>
        <p:spPr>
          <a:xfrm>
            <a:off x="2372853" y="13410"/>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Methods</a:t>
            </a:r>
            <a:endParaRPr lang="zh-TW" altLang="en-US" dirty="0">
              <a:solidFill>
                <a:schemeClr val="tx1"/>
              </a:solidFill>
            </a:endParaRPr>
          </a:p>
        </p:txBody>
      </p:sp>
      <p:sp>
        <p:nvSpPr>
          <p:cNvPr id="6" name="箭號: ＞形 5">
            <a:extLst>
              <a:ext uri="{FF2B5EF4-FFF2-40B4-BE49-F238E27FC236}">
                <a16:creationId xmlns:a16="http://schemas.microsoft.com/office/drawing/2014/main" id="{6DB19A48-74E8-3060-4B81-EE943FFFEA24}"/>
              </a:ext>
            </a:extLst>
          </p:cNvPr>
          <p:cNvSpPr/>
          <p:nvPr/>
        </p:nvSpPr>
        <p:spPr>
          <a:xfrm>
            <a:off x="4663616" y="3573"/>
            <a:ext cx="2586340" cy="776749"/>
          </a:xfrm>
          <a:prstGeom prst="chevron">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Results</a:t>
            </a:r>
            <a:endParaRPr lang="zh-TW" altLang="en-US" dirty="0">
              <a:solidFill>
                <a:schemeClr val="tx1"/>
              </a:solidFill>
            </a:endParaRPr>
          </a:p>
        </p:txBody>
      </p:sp>
      <p:sp>
        <p:nvSpPr>
          <p:cNvPr id="7" name="箭號: ＞形 6">
            <a:extLst>
              <a:ext uri="{FF2B5EF4-FFF2-40B4-BE49-F238E27FC236}">
                <a16:creationId xmlns:a16="http://schemas.microsoft.com/office/drawing/2014/main" id="{4B4C6E7E-A01E-3251-B9CA-BD02BDA3C437}"/>
              </a:ext>
            </a:extLst>
          </p:cNvPr>
          <p:cNvSpPr/>
          <p:nvPr/>
        </p:nvSpPr>
        <p:spPr>
          <a:xfrm>
            <a:off x="6968005" y="-6264"/>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Discussion</a:t>
            </a:r>
            <a:endParaRPr lang="zh-TW" altLang="en-US" dirty="0">
              <a:solidFill>
                <a:schemeClr val="tx1"/>
              </a:solidFill>
            </a:endParaRPr>
          </a:p>
        </p:txBody>
      </p:sp>
      <p:sp>
        <p:nvSpPr>
          <p:cNvPr id="8" name="箭號: ＞形 7">
            <a:extLst>
              <a:ext uri="{FF2B5EF4-FFF2-40B4-BE49-F238E27FC236}">
                <a16:creationId xmlns:a16="http://schemas.microsoft.com/office/drawing/2014/main" id="{6CA8DF96-E39D-AF33-07EF-E2D8C507E255}"/>
              </a:ext>
            </a:extLst>
          </p:cNvPr>
          <p:cNvSpPr/>
          <p:nvPr/>
        </p:nvSpPr>
        <p:spPr>
          <a:xfrm>
            <a:off x="9245143"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Conclusion</a:t>
            </a:r>
            <a:endParaRPr lang="zh-TW" altLang="en-US" dirty="0">
              <a:solidFill>
                <a:schemeClr val="tx1"/>
              </a:solidFill>
            </a:endParaRPr>
          </a:p>
        </p:txBody>
      </p:sp>
      <p:sp>
        <p:nvSpPr>
          <p:cNvPr id="13" name="文字方塊 12">
            <a:extLst>
              <a:ext uri="{FF2B5EF4-FFF2-40B4-BE49-F238E27FC236}">
                <a16:creationId xmlns:a16="http://schemas.microsoft.com/office/drawing/2014/main" id="{2CADC9F2-19DE-398A-5818-E8411FB1B8E9}"/>
              </a:ext>
            </a:extLst>
          </p:cNvPr>
          <p:cNvSpPr txBox="1"/>
          <p:nvPr/>
        </p:nvSpPr>
        <p:spPr>
          <a:xfrm>
            <a:off x="1413753" y="770485"/>
            <a:ext cx="10013795" cy="400110"/>
          </a:xfrm>
          <a:prstGeom prst="rect">
            <a:avLst/>
          </a:prstGeom>
          <a:noFill/>
        </p:spPr>
        <p:txBody>
          <a:bodyPr wrap="square">
            <a:spAutoFit/>
          </a:bodyPr>
          <a:lstStyle/>
          <a:p>
            <a:r>
              <a:rPr lang="en-US" altLang="zh-TW" sz="2000" dirty="0"/>
              <a:t>Adjusted overall rate ratio of ASRH outcomes</a:t>
            </a:r>
            <a:r>
              <a:rPr lang="zh-TW" altLang="en-US" sz="2000" dirty="0"/>
              <a:t> </a:t>
            </a:r>
            <a:r>
              <a:rPr lang="en-US" altLang="zh-TW" sz="2000" dirty="0"/>
              <a:t>for STI management encounters</a:t>
            </a:r>
            <a:endParaRPr lang="zh-TW" altLang="en-US" sz="2000" dirty="0"/>
          </a:p>
        </p:txBody>
      </p:sp>
      <p:pic>
        <p:nvPicPr>
          <p:cNvPr id="9" name="圖片 8">
            <a:extLst>
              <a:ext uri="{FF2B5EF4-FFF2-40B4-BE49-F238E27FC236}">
                <a16:creationId xmlns:a16="http://schemas.microsoft.com/office/drawing/2014/main" id="{B0A89CD4-8AFA-6FFE-AD89-3D30494C9FC7}"/>
              </a:ext>
            </a:extLst>
          </p:cNvPr>
          <p:cNvPicPr>
            <a:picLocks noChangeAspect="1"/>
          </p:cNvPicPr>
          <p:nvPr/>
        </p:nvPicPr>
        <p:blipFill>
          <a:blip r:embed="rId2"/>
          <a:stretch>
            <a:fillRect/>
          </a:stretch>
        </p:blipFill>
        <p:spPr>
          <a:xfrm>
            <a:off x="1654380" y="1093114"/>
            <a:ext cx="7467318" cy="5764886"/>
          </a:xfrm>
          <a:prstGeom prst="rect">
            <a:avLst/>
          </a:prstGeom>
        </p:spPr>
      </p:pic>
    </p:spTree>
    <p:extLst>
      <p:ext uri="{BB962C8B-B14F-4D97-AF65-F5344CB8AC3E}">
        <p14:creationId xmlns:p14="http://schemas.microsoft.com/office/powerpoint/2010/main" val="3385688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4F2F9C8-6D6B-53A6-8425-976A58C675A3}"/>
              </a:ext>
            </a:extLst>
          </p:cNvPr>
          <p:cNvSpPr>
            <a:spLocks noGrp="1"/>
          </p:cNvSpPr>
          <p:nvPr>
            <p:ph type="title"/>
          </p:nvPr>
        </p:nvSpPr>
        <p:spPr>
          <a:xfrm>
            <a:off x="838200" y="996574"/>
            <a:ext cx="10515600" cy="1325563"/>
          </a:xfrm>
        </p:spPr>
        <p:txBody>
          <a:bodyPr/>
          <a:lstStyle/>
          <a:p>
            <a:r>
              <a:rPr lang="en-US" altLang="zh-TW" dirty="0"/>
              <a:t>First A</a:t>
            </a:r>
            <a:r>
              <a:rPr lang="en-US" altLang="zh-TW" sz="4400" dirty="0"/>
              <a:t>uthor</a:t>
            </a:r>
            <a:endParaRPr lang="zh-TW" altLang="en-US" dirty="0"/>
          </a:p>
        </p:txBody>
      </p:sp>
      <p:sp>
        <p:nvSpPr>
          <p:cNvPr id="3" name="內容版面配置區 2">
            <a:extLst>
              <a:ext uri="{FF2B5EF4-FFF2-40B4-BE49-F238E27FC236}">
                <a16:creationId xmlns:a16="http://schemas.microsoft.com/office/drawing/2014/main" id="{F8A1419B-9CDD-4189-CC61-F27540E8CCC0}"/>
              </a:ext>
            </a:extLst>
          </p:cNvPr>
          <p:cNvSpPr>
            <a:spLocks noGrp="1"/>
          </p:cNvSpPr>
          <p:nvPr>
            <p:ph idx="1"/>
          </p:nvPr>
        </p:nvSpPr>
        <p:spPr>
          <a:xfrm>
            <a:off x="824475" y="2252807"/>
            <a:ext cx="10515600" cy="4351338"/>
          </a:xfrm>
        </p:spPr>
        <p:txBody>
          <a:bodyPr>
            <a:normAutofit/>
          </a:bodyPr>
          <a:lstStyle/>
          <a:p>
            <a:r>
              <a:rPr lang="en-US" altLang="zh-TW" sz="3200" dirty="0"/>
              <a:t>Ashley </a:t>
            </a:r>
            <a:r>
              <a:rPr lang="en-US" altLang="zh-TW" sz="3200" dirty="0" err="1"/>
              <a:t>Vandermorris</a:t>
            </a:r>
            <a:endParaRPr lang="en-US" altLang="zh-TW" sz="3200" dirty="0"/>
          </a:p>
          <a:p>
            <a:r>
              <a:rPr lang="en-US" altLang="zh-TW" sz="3200" dirty="0"/>
              <a:t>Assistant Professor, Department of Pediatrics, </a:t>
            </a:r>
            <a:br>
              <a:rPr lang="en-US" altLang="zh-TW" sz="3200" dirty="0"/>
            </a:br>
            <a:r>
              <a:rPr lang="en-US" altLang="zh-TW" sz="3200" dirty="0"/>
              <a:t>University of Toronto</a:t>
            </a:r>
          </a:p>
          <a:p>
            <a:r>
              <a:rPr lang="en-US" altLang="zh-TW" sz="3200" dirty="0"/>
              <a:t>The Hospital for Sick Children (SickKids), Toronto, Ontario, Canada</a:t>
            </a:r>
          </a:p>
          <a:p>
            <a:r>
              <a:rPr lang="en-US" altLang="zh-TW" sz="3200" dirty="0"/>
              <a:t>Focus on</a:t>
            </a:r>
            <a:r>
              <a:rPr lang="zh-TW" altLang="en-US" sz="3200" dirty="0"/>
              <a:t> </a:t>
            </a:r>
            <a:r>
              <a:rPr lang="en-US" altLang="zh-TW" sz="3200" dirty="0"/>
              <a:t>supporting youth navigating the intersections of structural and social determinants of health to achieve healthy developmental trajectories.</a:t>
            </a:r>
            <a:endParaRPr lang="zh-TW" altLang="en-US" sz="3200" dirty="0"/>
          </a:p>
        </p:txBody>
      </p:sp>
      <p:sp>
        <p:nvSpPr>
          <p:cNvPr id="5" name="箭號: 五邊形 4">
            <a:extLst>
              <a:ext uri="{FF2B5EF4-FFF2-40B4-BE49-F238E27FC236}">
                <a16:creationId xmlns:a16="http://schemas.microsoft.com/office/drawing/2014/main" id="{91F2FB8D-E5E1-00F4-AB4F-8F34DC6AF67A}"/>
              </a:ext>
            </a:extLst>
          </p:cNvPr>
          <p:cNvSpPr/>
          <p:nvPr/>
        </p:nvSpPr>
        <p:spPr>
          <a:xfrm>
            <a:off x="172703" y="3573"/>
            <a:ext cx="2482100" cy="776749"/>
          </a:xfrm>
          <a:prstGeom prst="homePlate">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Introduction</a:t>
            </a:r>
            <a:endParaRPr lang="zh-TW" altLang="en-US" dirty="0">
              <a:solidFill>
                <a:schemeClr val="tx1"/>
              </a:solidFill>
            </a:endParaRPr>
          </a:p>
        </p:txBody>
      </p:sp>
      <p:sp>
        <p:nvSpPr>
          <p:cNvPr id="6" name="箭號: ＞形 5">
            <a:extLst>
              <a:ext uri="{FF2B5EF4-FFF2-40B4-BE49-F238E27FC236}">
                <a16:creationId xmlns:a16="http://schemas.microsoft.com/office/drawing/2014/main" id="{6E44101D-E2B5-2030-F2E7-587421C94A08}"/>
              </a:ext>
            </a:extLst>
          </p:cNvPr>
          <p:cNvSpPr/>
          <p:nvPr/>
        </p:nvSpPr>
        <p:spPr>
          <a:xfrm>
            <a:off x="2372853" y="13410"/>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Methods</a:t>
            </a:r>
            <a:endParaRPr lang="zh-TW" altLang="en-US" dirty="0">
              <a:solidFill>
                <a:schemeClr val="tx1"/>
              </a:solidFill>
            </a:endParaRPr>
          </a:p>
        </p:txBody>
      </p:sp>
      <p:sp>
        <p:nvSpPr>
          <p:cNvPr id="7" name="箭號: ＞形 6">
            <a:extLst>
              <a:ext uri="{FF2B5EF4-FFF2-40B4-BE49-F238E27FC236}">
                <a16:creationId xmlns:a16="http://schemas.microsoft.com/office/drawing/2014/main" id="{07CB653D-5409-A883-8B2D-65BCC74523DE}"/>
              </a:ext>
            </a:extLst>
          </p:cNvPr>
          <p:cNvSpPr/>
          <p:nvPr/>
        </p:nvSpPr>
        <p:spPr>
          <a:xfrm>
            <a:off x="4663616"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Results</a:t>
            </a:r>
            <a:endParaRPr lang="zh-TW" altLang="en-US" dirty="0">
              <a:solidFill>
                <a:schemeClr val="tx1"/>
              </a:solidFill>
            </a:endParaRPr>
          </a:p>
        </p:txBody>
      </p:sp>
      <p:sp>
        <p:nvSpPr>
          <p:cNvPr id="8" name="箭號: ＞形 7">
            <a:extLst>
              <a:ext uri="{FF2B5EF4-FFF2-40B4-BE49-F238E27FC236}">
                <a16:creationId xmlns:a16="http://schemas.microsoft.com/office/drawing/2014/main" id="{8167425B-5404-1341-0B1B-1A7A80497379}"/>
              </a:ext>
            </a:extLst>
          </p:cNvPr>
          <p:cNvSpPr/>
          <p:nvPr/>
        </p:nvSpPr>
        <p:spPr>
          <a:xfrm>
            <a:off x="6968005" y="-6264"/>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Discussion</a:t>
            </a:r>
            <a:endParaRPr lang="zh-TW" altLang="en-US" dirty="0">
              <a:solidFill>
                <a:schemeClr val="tx1"/>
              </a:solidFill>
            </a:endParaRPr>
          </a:p>
        </p:txBody>
      </p:sp>
      <p:sp>
        <p:nvSpPr>
          <p:cNvPr id="9" name="箭號: ＞形 8">
            <a:extLst>
              <a:ext uri="{FF2B5EF4-FFF2-40B4-BE49-F238E27FC236}">
                <a16:creationId xmlns:a16="http://schemas.microsoft.com/office/drawing/2014/main" id="{C0630B0E-A2B9-382C-6D45-8E60BA5D0AEB}"/>
              </a:ext>
            </a:extLst>
          </p:cNvPr>
          <p:cNvSpPr/>
          <p:nvPr/>
        </p:nvSpPr>
        <p:spPr>
          <a:xfrm>
            <a:off x="9245143"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Conclusion</a:t>
            </a:r>
            <a:endParaRPr lang="zh-TW" altLang="en-US" dirty="0">
              <a:solidFill>
                <a:schemeClr val="tx1"/>
              </a:solidFill>
            </a:endParaRPr>
          </a:p>
        </p:txBody>
      </p:sp>
      <p:pic>
        <p:nvPicPr>
          <p:cNvPr id="11" name="圖片 10">
            <a:extLst>
              <a:ext uri="{FF2B5EF4-FFF2-40B4-BE49-F238E27FC236}">
                <a16:creationId xmlns:a16="http://schemas.microsoft.com/office/drawing/2014/main" id="{14C8EB10-4B55-8CB2-D232-9DD35854002B}"/>
              </a:ext>
            </a:extLst>
          </p:cNvPr>
          <p:cNvPicPr>
            <a:picLocks noChangeAspect="1"/>
          </p:cNvPicPr>
          <p:nvPr/>
        </p:nvPicPr>
        <p:blipFill>
          <a:blip r:embed="rId2"/>
          <a:stretch>
            <a:fillRect/>
          </a:stretch>
        </p:blipFill>
        <p:spPr>
          <a:xfrm>
            <a:off x="9444908" y="996574"/>
            <a:ext cx="1820401" cy="2730602"/>
          </a:xfrm>
          <a:prstGeom prst="rect">
            <a:avLst/>
          </a:prstGeom>
        </p:spPr>
      </p:pic>
    </p:spTree>
    <p:extLst>
      <p:ext uri="{BB962C8B-B14F-4D97-AF65-F5344CB8AC3E}">
        <p14:creationId xmlns:p14="http://schemas.microsoft.com/office/powerpoint/2010/main" val="29893884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1DD05-09DE-BD4D-47A2-7BEE7F45B64B}"/>
            </a:ext>
          </a:extLst>
        </p:cNvPr>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C4F9A593-5A26-2CD6-2627-68CD8257B23B}"/>
              </a:ext>
            </a:extLst>
          </p:cNvPr>
          <p:cNvSpPr>
            <a:spLocks noGrp="1"/>
          </p:cNvSpPr>
          <p:nvPr>
            <p:ph idx="1"/>
          </p:nvPr>
        </p:nvSpPr>
        <p:spPr>
          <a:xfrm>
            <a:off x="838200" y="900419"/>
            <a:ext cx="10515600" cy="5533835"/>
          </a:xfrm>
        </p:spPr>
        <p:txBody>
          <a:bodyPr>
            <a:normAutofit fontScale="85000" lnSpcReduction="10000"/>
          </a:bodyPr>
          <a:lstStyle/>
          <a:p>
            <a:pPr>
              <a:lnSpc>
                <a:spcPct val="150000"/>
              </a:lnSpc>
            </a:pPr>
            <a:r>
              <a:rPr lang="en-US" altLang="zh-TW" dirty="0"/>
              <a:t>Lower-than-expected rates of adolescent pregnancy and health care encounters for contraceptive and STI management during the COVID-19 pandemic. </a:t>
            </a:r>
          </a:p>
          <a:p>
            <a:pPr>
              <a:lnSpc>
                <a:spcPct val="150000"/>
              </a:lnSpc>
            </a:pPr>
            <a:r>
              <a:rPr lang="en-US" altLang="zh-TW" dirty="0"/>
              <a:t>The rates of pregnancy for adolescents living in contexts associated with higher pre-pandemic pregnancy rates revealed less of a decline, suggesting a further exacerbation of preexisting inequities.</a:t>
            </a:r>
          </a:p>
          <a:p>
            <a:pPr>
              <a:lnSpc>
                <a:spcPct val="150000"/>
              </a:lnSpc>
            </a:pPr>
            <a:r>
              <a:rPr lang="en-US" altLang="zh-TW" dirty="0"/>
              <a:t>A key study finding is that visits for contraception management had not returned to pre-pandemic levels at the end of the study period. This exposes a potentially concerning gap in coverage, particularly as public health restrictions eased, and sexual behaviors may have shifted back toward pre-pandemic patterns.</a:t>
            </a:r>
          </a:p>
        </p:txBody>
      </p:sp>
      <p:sp>
        <p:nvSpPr>
          <p:cNvPr id="4" name="箭號: 五邊形 3">
            <a:extLst>
              <a:ext uri="{FF2B5EF4-FFF2-40B4-BE49-F238E27FC236}">
                <a16:creationId xmlns:a16="http://schemas.microsoft.com/office/drawing/2014/main" id="{4456E7CA-D066-CA7A-2347-D3B5ECC779E7}"/>
              </a:ext>
            </a:extLst>
          </p:cNvPr>
          <p:cNvSpPr/>
          <p:nvPr/>
        </p:nvSpPr>
        <p:spPr>
          <a:xfrm>
            <a:off x="172703" y="3573"/>
            <a:ext cx="2482100" cy="776749"/>
          </a:xfrm>
          <a:prstGeom prst="homePlate">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Introduction</a:t>
            </a:r>
            <a:endParaRPr lang="zh-TW" altLang="en-US" dirty="0">
              <a:solidFill>
                <a:schemeClr val="tx1"/>
              </a:solidFill>
            </a:endParaRPr>
          </a:p>
        </p:txBody>
      </p:sp>
      <p:sp>
        <p:nvSpPr>
          <p:cNvPr id="5" name="箭號: ＞形 4">
            <a:extLst>
              <a:ext uri="{FF2B5EF4-FFF2-40B4-BE49-F238E27FC236}">
                <a16:creationId xmlns:a16="http://schemas.microsoft.com/office/drawing/2014/main" id="{6AA499D6-F67D-B3B1-CCA6-945E25993739}"/>
              </a:ext>
            </a:extLst>
          </p:cNvPr>
          <p:cNvSpPr/>
          <p:nvPr/>
        </p:nvSpPr>
        <p:spPr>
          <a:xfrm>
            <a:off x="2372853" y="13410"/>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Methods</a:t>
            </a:r>
            <a:endParaRPr lang="zh-TW" altLang="en-US" dirty="0">
              <a:solidFill>
                <a:schemeClr val="tx1"/>
              </a:solidFill>
            </a:endParaRPr>
          </a:p>
        </p:txBody>
      </p:sp>
      <p:sp>
        <p:nvSpPr>
          <p:cNvPr id="6" name="箭號: ＞形 5">
            <a:extLst>
              <a:ext uri="{FF2B5EF4-FFF2-40B4-BE49-F238E27FC236}">
                <a16:creationId xmlns:a16="http://schemas.microsoft.com/office/drawing/2014/main" id="{7D10733B-6C30-A982-6C4F-BB00DFD35B31}"/>
              </a:ext>
            </a:extLst>
          </p:cNvPr>
          <p:cNvSpPr/>
          <p:nvPr/>
        </p:nvSpPr>
        <p:spPr>
          <a:xfrm>
            <a:off x="4663616"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Results</a:t>
            </a:r>
            <a:endParaRPr lang="zh-TW" altLang="en-US" dirty="0">
              <a:solidFill>
                <a:schemeClr val="tx1"/>
              </a:solidFill>
            </a:endParaRPr>
          </a:p>
        </p:txBody>
      </p:sp>
      <p:sp>
        <p:nvSpPr>
          <p:cNvPr id="7" name="箭號: ＞形 6">
            <a:extLst>
              <a:ext uri="{FF2B5EF4-FFF2-40B4-BE49-F238E27FC236}">
                <a16:creationId xmlns:a16="http://schemas.microsoft.com/office/drawing/2014/main" id="{0644DF84-B306-37ED-627E-DF1BB41CA9C5}"/>
              </a:ext>
            </a:extLst>
          </p:cNvPr>
          <p:cNvSpPr/>
          <p:nvPr/>
        </p:nvSpPr>
        <p:spPr>
          <a:xfrm>
            <a:off x="6968005" y="-6264"/>
            <a:ext cx="2586340" cy="776749"/>
          </a:xfrm>
          <a:prstGeom prst="chevron">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Discussion</a:t>
            </a:r>
            <a:endParaRPr lang="zh-TW" altLang="en-US" dirty="0">
              <a:solidFill>
                <a:schemeClr val="tx1"/>
              </a:solidFill>
            </a:endParaRPr>
          </a:p>
        </p:txBody>
      </p:sp>
      <p:sp>
        <p:nvSpPr>
          <p:cNvPr id="8" name="箭號: ＞形 7">
            <a:extLst>
              <a:ext uri="{FF2B5EF4-FFF2-40B4-BE49-F238E27FC236}">
                <a16:creationId xmlns:a16="http://schemas.microsoft.com/office/drawing/2014/main" id="{813534CC-73F4-EF8B-0FBB-1E184C5D0319}"/>
              </a:ext>
            </a:extLst>
          </p:cNvPr>
          <p:cNvSpPr/>
          <p:nvPr/>
        </p:nvSpPr>
        <p:spPr>
          <a:xfrm>
            <a:off x="9245143"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Conclusion</a:t>
            </a:r>
            <a:endParaRPr lang="zh-TW" altLang="en-US" dirty="0">
              <a:solidFill>
                <a:schemeClr val="tx1"/>
              </a:solidFill>
            </a:endParaRPr>
          </a:p>
        </p:txBody>
      </p:sp>
    </p:spTree>
    <p:extLst>
      <p:ext uri="{BB962C8B-B14F-4D97-AF65-F5344CB8AC3E}">
        <p14:creationId xmlns:p14="http://schemas.microsoft.com/office/powerpoint/2010/main" val="28964134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F1A11C-51ED-3FDC-6CD5-C469B1DD3D6B}"/>
            </a:ext>
          </a:extLst>
        </p:cNvPr>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E2BDF3C4-01F6-B40F-5F22-30C37817B587}"/>
              </a:ext>
            </a:extLst>
          </p:cNvPr>
          <p:cNvSpPr>
            <a:spLocks noGrp="1"/>
          </p:cNvSpPr>
          <p:nvPr>
            <p:ph idx="1"/>
          </p:nvPr>
        </p:nvSpPr>
        <p:spPr>
          <a:xfrm>
            <a:off x="838200" y="900419"/>
            <a:ext cx="10515600" cy="5533835"/>
          </a:xfrm>
        </p:spPr>
        <p:txBody>
          <a:bodyPr>
            <a:normAutofit lnSpcReduction="10000"/>
          </a:bodyPr>
          <a:lstStyle/>
          <a:p>
            <a:pPr>
              <a:lnSpc>
                <a:spcPct val="150000"/>
              </a:lnSpc>
            </a:pPr>
            <a:r>
              <a:rPr lang="en-US" altLang="zh-TW" dirty="0"/>
              <a:t>In this paper, data cannot offer insight into whether this pattern results from decreased desire or need for contraception or decreased access to services.</a:t>
            </a:r>
          </a:p>
          <a:p>
            <a:pPr>
              <a:lnSpc>
                <a:spcPct val="150000"/>
              </a:lnSpc>
            </a:pPr>
            <a:r>
              <a:rPr lang="en-US" altLang="zh-TW" dirty="0"/>
              <a:t>It is unclear whether this trend represents a decreased need for services, decreased access to services, an increase in care-seeking through alternate access points (</a:t>
            </a:r>
            <a:r>
              <a:rPr lang="en-US" altLang="zh-TW" dirty="0" err="1"/>
              <a:t>eg</a:t>
            </a:r>
            <a:r>
              <a:rPr lang="en-US" altLang="zh-TW" dirty="0"/>
              <a:t>, clinics that do not bill OHIP), or deferred care-seeking (either for routine asymptomatic screening or for the assessment or treatment of symptoms) with an associated increase in unidentified or untreated STIs.</a:t>
            </a:r>
          </a:p>
        </p:txBody>
      </p:sp>
      <p:sp>
        <p:nvSpPr>
          <p:cNvPr id="4" name="箭號: 五邊形 3">
            <a:extLst>
              <a:ext uri="{FF2B5EF4-FFF2-40B4-BE49-F238E27FC236}">
                <a16:creationId xmlns:a16="http://schemas.microsoft.com/office/drawing/2014/main" id="{42D83CDF-B6EF-1761-47A8-C99A39CABF0E}"/>
              </a:ext>
            </a:extLst>
          </p:cNvPr>
          <p:cNvSpPr/>
          <p:nvPr/>
        </p:nvSpPr>
        <p:spPr>
          <a:xfrm>
            <a:off x="172703" y="3573"/>
            <a:ext cx="2482100" cy="776749"/>
          </a:xfrm>
          <a:prstGeom prst="homePlate">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Introduction</a:t>
            </a:r>
            <a:endParaRPr lang="zh-TW" altLang="en-US" dirty="0">
              <a:solidFill>
                <a:schemeClr val="tx1"/>
              </a:solidFill>
            </a:endParaRPr>
          </a:p>
        </p:txBody>
      </p:sp>
      <p:sp>
        <p:nvSpPr>
          <p:cNvPr id="5" name="箭號: ＞形 4">
            <a:extLst>
              <a:ext uri="{FF2B5EF4-FFF2-40B4-BE49-F238E27FC236}">
                <a16:creationId xmlns:a16="http://schemas.microsoft.com/office/drawing/2014/main" id="{6009D01A-53D6-459A-E2F9-D6249634C9C2}"/>
              </a:ext>
            </a:extLst>
          </p:cNvPr>
          <p:cNvSpPr/>
          <p:nvPr/>
        </p:nvSpPr>
        <p:spPr>
          <a:xfrm>
            <a:off x="2372853" y="13410"/>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Methods</a:t>
            </a:r>
            <a:endParaRPr lang="zh-TW" altLang="en-US" dirty="0">
              <a:solidFill>
                <a:schemeClr val="tx1"/>
              </a:solidFill>
            </a:endParaRPr>
          </a:p>
        </p:txBody>
      </p:sp>
      <p:sp>
        <p:nvSpPr>
          <p:cNvPr id="6" name="箭號: ＞形 5">
            <a:extLst>
              <a:ext uri="{FF2B5EF4-FFF2-40B4-BE49-F238E27FC236}">
                <a16:creationId xmlns:a16="http://schemas.microsoft.com/office/drawing/2014/main" id="{76D21AD4-AFD1-4B4A-6B49-540DDD179627}"/>
              </a:ext>
            </a:extLst>
          </p:cNvPr>
          <p:cNvSpPr/>
          <p:nvPr/>
        </p:nvSpPr>
        <p:spPr>
          <a:xfrm>
            <a:off x="4663616"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Results</a:t>
            </a:r>
            <a:endParaRPr lang="zh-TW" altLang="en-US" dirty="0">
              <a:solidFill>
                <a:schemeClr val="tx1"/>
              </a:solidFill>
            </a:endParaRPr>
          </a:p>
        </p:txBody>
      </p:sp>
      <p:sp>
        <p:nvSpPr>
          <p:cNvPr id="7" name="箭號: ＞形 6">
            <a:extLst>
              <a:ext uri="{FF2B5EF4-FFF2-40B4-BE49-F238E27FC236}">
                <a16:creationId xmlns:a16="http://schemas.microsoft.com/office/drawing/2014/main" id="{18EDC09F-6360-392A-ED3B-27036DDE9A21}"/>
              </a:ext>
            </a:extLst>
          </p:cNvPr>
          <p:cNvSpPr/>
          <p:nvPr/>
        </p:nvSpPr>
        <p:spPr>
          <a:xfrm>
            <a:off x="6968005" y="-6264"/>
            <a:ext cx="2586340" cy="776749"/>
          </a:xfrm>
          <a:prstGeom prst="chevron">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Discussion</a:t>
            </a:r>
            <a:endParaRPr lang="zh-TW" altLang="en-US" dirty="0">
              <a:solidFill>
                <a:schemeClr val="tx1"/>
              </a:solidFill>
            </a:endParaRPr>
          </a:p>
        </p:txBody>
      </p:sp>
      <p:sp>
        <p:nvSpPr>
          <p:cNvPr id="8" name="箭號: ＞形 7">
            <a:extLst>
              <a:ext uri="{FF2B5EF4-FFF2-40B4-BE49-F238E27FC236}">
                <a16:creationId xmlns:a16="http://schemas.microsoft.com/office/drawing/2014/main" id="{461B6643-CBEB-CF7E-5BCA-6D97A72854BA}"/>
              </a:ext>
            </a:extLst>
          </p:cNvPr>
          <p:cNvSpPr/>
          <p:nvPr/>
        </p:nvSpPr>
        <p:spPr>
          <a:xfrm>
            <a:off x="9245143"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Conclusion</a:t>
            </a:r>
            <a:endParaRPr lang="zh-TW" altLang="en-US" dirty="0">
              <a:solidFill>
                <a:schemeClr val="tx1"/>
              </a:solidFill>
            </a:endParaRPr>
          </a:p>
        </p:txBody>
      </p:sp>
    </p:spTree>
    <p:extLst>
      <p:ext uri="{BB962C8B-B14F-4D97-AF65-F5344CB8AC3E}">
        <p14:creationId xmlns:p14="http://schemas.microsoft.com/office/powerpoint/2010/main" val="31684280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69A12D-F049-1DFF-3833-27976F090108}"/>
            </a:ext>
          </a:extLst>
        </p:cNvPr>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4F44AF80-8049-D7D0-D784-6DC4F09E0A39}"/>
              </a:ext>
            </a:extLst>
          </p:cNvPr>
          <p:cNvSpPr>
            <a:spLocks noGrp="1"/>
          </p:cNvSpPr>
          <p:nvPr>
            <p:ph idx="1"/>
          </p:nvPr>
        </p:nvSpPr>
        <p:spPr>
          <a:xfrm>
            <a:off x="838200" y="1542322"/>
            <a:ext cx="10515600" cy="4891932"/>
          </a:xfrm>
        </p:spPr>
        <p:txBody>
          <a:bodyPr>
            <a:normAutofit/>
          </a:bodyPr>
          <a:lstStyle/>
          <a:p>
            <a:pPr>
              <a:lnSpc>
                <a:spcPct val="150000"/>
              </a:lnSpc>
            </a:pPr>
            <a:r>
              <a:rPr lang="en-US" altLang="zh-TW" dirty="0"/>
              <a:t>Study design (generalizability): Implications of the pandemic may differ among high-income countries with different health care landscapes (</a:t>
            </a:r>
            <a:r>
              <a:rPr lang="en-US" altLang="zh-TW" dirty="0" err="1"/>
              <a:t>eg</a:t>
            </a:r>
            <a:r>
              <a:rPr lang="en-US" altLang="zh-TW" dirty="0"/>
              <a:t>, private vs publicly financed) or differing pandemic-associated restrictions and in low-and-middle-income countries with different ASRH considerations.</a:t>
            </a:r>
          </a:p>
          <a:p>
            <a:pPr>
              <a:lnSpc>
                <a:spcPct val="150000"/>
              </a:lnSpc>
            </a:pPr>
            <a:r>
              <a:rPr lang="en-US" altLang="zh-TW" dirty="0"/>
              <a:t>Unaccounted Confounders: Racial or ethnic identities, gender identities, or others.  </a:t>
            </a:r>
          </a:p>
        </p:txBody>
      </p:sp>
      <p:sp>
        <p:nvSpPr>
          <p:cNvPr id="4" name="標題 1">
            <a:extLst>
              <a:ext uri="{FF2B5EF4-FFF2-40B4-BE49-F238E27FC236}">
                <a16:creationId xmlns:a16="http://schemas.microsoft.com/office/drawing/2014/main" id="{B5C62303-B550-B6B4-175A-E9660943D1E6}"/>
              </a:ext>
            </a:extLst>
          </p:cNvPr>
          <p:cNvSpPr>
            <a:spLocks noGrp="1"/>
          </p:cNvSpPr>
          <p:nvPr>
            <p:ph type="title"/>
          </p:nvPr>
        </p:nvSpPr>
        <p:spPr>
          <a:xfrm>
            <a:off x="838200" y="565957"/>
            <a:ext cx="10515600" cy="1325563"/>
          </a:xfrm>
        </p:spPr>
        <p:txBody>
          <a:bodyPr/>
          <a:lstStyle/>
          <a:p>
            <a:r>
              <a:rPr lang="en-US" altLang="zh-TW" dirty="0">
                <a:solidFill>
                  <a:schemeClr val="tx1"/>
                </a:solidFill>
              </a:rPr>
              <a:t>Limitation</a:t>
            </a:r>
            <a:endParaRPr lang="zh-TW" altLang="en-US" dirty="0"/>
          </a:p>
        </p:txBody>
      </p:sp>
      <p:sp>
        <p:nvSpPr>
          <p:cNvPr id="5" name="箭號: 五邊形 4">
            <a:extLst>
              <a:ext uri="{FF2B5EF4-FFF2-40B4-BE49-F238E27FC236}">
                <a16:creationId xmlns:a16="http://schemas.microsoft.com/office/drawing/2014/main" id="{7CF6F11A-7A9A-8BC3-B166-307656C1944D}"/>
              </a:ext>
            </a:extLst>
          </p:cNvPr>
          <p:cNvSpPr/>
          <p:nvPr/>
        </p:nvSpPr>
        <p:spPr>
          <a:xfrm>
            <a:off x="172703" y="3573"/>
            <a:ext cx="2482100" cy="776749"/>
          </a:xfrm>
          <a:prstGeom prst="homePlate">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Introduction</a:t>
            </a:r>
            <a:endParaRPr lang="zh-TW" altLang="en-US" dirty="0">
              <a:solidFill>
                <a:schemeClr val="tx1"/>
              </a:solidFill>
            </a:endParaRPr>
          </a:p>
        </p:txBody>
      </p:sp>
      <p:sp>
        <p:nvSpPr>
          <p:cNvPr id="6" name="箭號: ＞形 5">
            <a:extLst>
              <a:ext uri="{FF2B5EF4-FFF2-40B4-BE49-F238E27FC236}">
                <a16:creationId xmlns:a16="http://schemas.microsoft.com/office/drawing/2014/main" id="{ECC4B507-AC2F-C34F-6B92-CC8987255546}"/>
              </a:ext>
            </a:extLst>
          </p:cNvPr>
          <p:cNvSpPr/>
          <p:nvPr/>
        </p:nvSpPr>
        <p:spPr>
          <a:xfrm>
            <a:off x="2372853" y="13410"/>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Methods</a:t>
            </a:r>
            <a:endParaRPr lang="zh-TW" altLang="en-US" dirty="0">
              <a:solidFill>
                <a:schemeClr val="tx1"/>
              </a:solidFill>
            </a:endParaRPr>
          </a:p>
        </p:txBody>
      </p:sp>
      <p:sp>
        <p:nvSpPr>
          <p:cNvPr id="7" name="箭號: ＞形 6">
            <a:extLst>
              <a:ext uri="{FF2B5EF4-FFF2-40B4-BE49-F238E27FC236}">
                <a16:creationId xmlns:a16="http://schemas.microsoft.com/office/drawing/2014/main" id="{FC456EEC-CCB5-4488-F153-8C4F57414865}"/>
              </a:ext>
            </a:extLst>
          </p:cNvPr>
          <p:cNvSpPr/>
          <p:nvPr/>
        </p:nvSpPr>
        <p:spPr>
          <a:xfrm>
            <a:off x="4663616"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Results</a:t>
            </a:r>
            <a:endParaRPr lang="zh-TW" altLang="en-US" dirty="0">
              <a:solidFill>
                <a:schemeClr val="tx1"/>
              </a:solidFill>
            </a:endParaRPr>
          </a:p>
        </p:txBody>
      </p:sp>
      <p:sp>
        <p:nvSpPr>
          <p:cNvPr id="8" name="箭號: ＞形 7">
            <a:extLst>
              <a:ext uri="{FF2B5EF4-FFF2-40B4-BE49-F238E27FC236}">
                <a16:creationId xmlns:a16="http://schemas.microsoft.com/office/drawing/2014/main" id="{13EB55E0-669C-4F6C-4CB0-05C5254020DA}"/>
              </a:ext>
            </a:extLst>
          </p:cNvPr>
          <p:cNvSpPr/>
          <p:nvPr/>
        </p:nvSpPr>
        <p:spPr>
          <a:xfrm>
            <a:off x="6968005" y="-6264"/>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Discussion</a:t>
            </a:r>
            <a:endParaRPr lang="zh-TW" altLang="en-US" dirty="0">
              <a:solidFill>
                <a:schemeClr val="tx1"/>
              </a:solidFill>
            </a:endParaRPr>
          </a:p>
        </p:txBody>
      </p:sp>
      <p:sp>
        <p:nvSpPr>
          <p:cNvPr id="10" name="箭號: ＞形 9">
            <a:extLst>
              <a:ext uri="{FF2B5EF4-FFF2-40B4-BE49-F238E27FC236}">
                <a16:creationId xmlns:a16="http://schemas.microsoft.com/office/drawing/2014/main" id="{75B783C6-EB3F-C429-C658-342E6E42235D}"/>
              </a:ext>
            </a:extLst>
          </p:cNvPr>
          <p:cNvSpPr/>
          <p:nvPr/>
        </p:nvSpPr>
        <p:spPr>
          <a:xfrm>
            <a:off x="9245143" y="3573"/>
            <a:ext cx="2586340" cy="776749"/>
          </a:xfrm>
          <a:prstGeom prst="chevron">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a:solidFill>
                  <a:schemeClr val="tx1"/>
                </a:solidFill>
              </a:rPr>
              <a:t>Conclusion</a:t>
            </a:r>
            <a:endParaRPr lang="en-US" altLang="zh-TW" dirty="0">
              <a:solidFill>
                <a:schemeClr val="tx1"/>
              </a:solidFill>
            </a:endParaRPr>
          </a:p>
        </p:txBody>
      </p:sp>
    </p:spTree>
    <p:extLst>
      <p:ext uri="{BB962C8B-B14F-4D97-AF65-F5344CB8AC3E}">
        <p14:creationId xmlns:p14="http://schemas.microsoft.com/office/powerpoint/2010/main" val="4746080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B66913-1CEF-3EA0-D2AD-4A12BE78E78C}"/>
            </a:ext>
          </a:extLst>
        </p:cNvPr>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65FBE648-8AA2-BBE6-A7F6-711A1F552106}"/>
              </a:ext>
            </a:extLst>
          </p:cNvPr>
          <p:cNvSpPr>
            <a:spLocks noGrp="1"/>
          </p:cNvSpPr>
          <p:nvPr>
            <p:ph idx="1"/>
          </p:nvPr>
        </p:nvSpPr>
        <p:spPr>
          <a:xfrm>
            <a:off x="838200" y="1560945"/>
            <a:ext cx="10515600" cy="5033820"/>
          </a:xfrm>
        </p:spPr>
        <p:txBody>
          <a:bodyPr>
            <a:normAutofit lnSpcReduction="10000"/>
          </a:bodyPr>
          <a:lstStyle/>
          <a:p>
            <a:pPr>
              <a:lnSpc>
                <a:spcPct val="150000"/>
              </a:lnSpc>
            </a:pPr>
            <a:r>
              <a:rPr lang="en-US" altLang="zh-TW" dirty="0"/>
              <a:t>The rates of adolescent pregnancy and visits for contraceptive and STI management decreased in Ontario, Canada during the pandemic, compared with pre-pandemic trends, and preexisting inequities were amplified. Adolescents are early in their reproductive life</a:t>
            </a:r>
            <a:r>
              <a:rPr lang="zh-TW" altLang="en-US" dirty="0"/>
              <a:t> </a:t>
            </a:r>
            <a:r>
              <a:rPr lang="en-US" altLang="zh-TW" dirty="0"/>
              <a:t>course, and the pandemic may have SRH implications that have not yet become evident; such impacts must be identified and attended to in a responsive, adolescent-centered, and rights-based manner that promotes optimal outcomes for all.</a:t>
            </a:r>
          </a:p>
        </p:txBody>
      </p:sp>
      <p:sp>
        <p:nvSpPr>
          <p:cNvPr id="4" name="箭號: 五邊形 3">
            <a:extLst>
              <a:ext uri="{FF2B5EF4-FFF2-40B4-BE49-F238E27FC236}">
                <a16:creationId xmlns:a16="http://schemas.microsoft.com/office/drawing/2014/main" id="{F248EB44-749A-6085-19AB-64EC68FFCD5C}"/>
              </a:ext>
            </a:extLst>
          </p:cNvPr>
          <p:cNvSpPr/>
          <p:nvPr/>
        </p:nvSpPr>
        <p:spPr>
          <a:xfrm>
            <a:off x="172703" y="3573"/>
            <a:ext cx="2482100" cy="776749"/>
          </a:xfrm>
          <a:prstGeom prst="homePlate">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Introduction</a:t>
            </a:r>
            <a:endParaRPr lang="zh-TW" altLang="en-US" dirty="0">
              <a:solidFill>
                <a:schemeClr val="tx1"/>
              </a:solidFill>
            </a:endParaRPr>
          </a:p>
        </p:txBody>
      </p:sp>
      <p:sp>
        <p:nvSpPr>
          <p:cNvPr id="5" name="箭號: ＞形 4">
            <a:extLst>
              <a:ext uri="{FF2B5EF4-FFF2-40B4-BE49-F238E27FC236}">
                <a16:creationId xmlns:a16="http://schemas.microsoft.com/office/drawing/2014/main" id="{0325BA74-3547-573D-7C99-D01A68FFC14C}"/>
              </a:ext>
            </a:extLst>
          </p:cNvPr>
          <p:cNvSpPr/>
          <p:nvPr/>
        </p:nvSpPr>
        <p:spPr>
          <a:xfrm>
            <a:off x="2372853" y="13410"/>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Methods</a:t>
            </a:r>
            <a:endParaRPr lang="zh-TW" altLang="en-US" dirty="0">
              <a:solidFill>
                <a:schemeClr val="tx1"/>
              </a:solidFill>
            </a:endParaRPr>
          </a:p>
        </p:txBody>
      </p:sp>
      <p:sp>
        <p:nvSpPr>
          <p:cNvPr id="6" name="箭號: ＞形 5">
            <a:extLst>
              <a:ext uri="{FF2B5EF4-FFF2-40B4-BE49-F238E27FC236}">
                <a16:creationId xmlns:a16="http://schemas.microsoft.com/office/drawing/2014/main" id="{72974010-48A6-8C40-C152-62446C9595CA}"/>
              </a:ext>
            </a:extLst>
          </p:cNvPr>
          <p:cNvSpPr/>
          <p:nvPr/>
        </p:nvSpPr>
        <p:spPr>
          <a:xfrm>
            <a:off x="4663616"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Results</a:t>
            </a:r>
            <a:endParaRPr lang="zh-TW" altLang="en-US" dirty="0">
              <a:solidFill>
                <a:schemeClr val="tx1"/>
              </a:solidFill>
            </a:endParaRPr>
          </a:p>
        </p:txBody>
      </p:sp>
      <p:sp>
        <p:nvSpPr>
          <p:cNvPr id="7" name="箭號: ＞形 6">
            <a:extLst>
              <a:ext uri="{FF2B5EF4-FFF2-40B4-BE49-F238E27FC236}">
                <a16:creationId xmlns:a16="http://schemas.microsoft.com/office/drawing/2014/main" id="{2D3F43B8-726E-4D2F-83FD-E2D775E6C8AE}"/>
              </a:ext>
            </a:extLst>
          </p:cNvPr>
          <p:cNvSpPr/>
          <p:nvPr/>
        </p:nvSpPr>
        <p:spPr>
          <a:xfrm>
            <a:off x="6968005" y="-6264"/>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Discussion</a:t>
            </a:r>
            <a:endParaRPr lang="zh-TW" altLang="en-US" dirty="0">
              <a:solidFill>
                <a:schemeClr val="tx1"/>
              </a:solidFill>
            </a:endParaRPr>
          </a:p>
        </p:txBody>
      </p:sp>
      <p:sp>
        <p:nvSpPr>
          <p:cNvPr id="8" name="箭號: ＞形 7">
            <a:extLst>
              <a:ext uri="{FF2B5EF4-FFF2-40B4-BE49-F238E27FC236}">
                <a16:creationId xmlns:a16="http://schemas.microsoft.com/office/drawing/2014/main" id="{F6536A37-F430-1008-FEC9-99ADAA8D23FA}"/>
              </a:ext>
            </a:extLst>
          </p:cNvPr>
          <p:cNvSpPr/>
          <p:nvPr/>
        </p:nvSpPr>
        <p:spPr>
          <a:xfrm>
            <a:off x="9245143" y="3573"/>
            <a:ext cx="2586340" cy="776749"/>
          </a:xfrm>
          <a:prstGeom prst="chevron">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a:solidFill>
                  <a:schemeClr val="tx1"/>
                </a:solidFill>
              </a:rPr>
              <a:t>Conclusion</a:t>
            </a:r>
            <a:endParaRPr lang="en-US" altLang="zh-TW" dirty="0">
              <a:solidFill>
                <a:schemeClr val="tx1"/>
              </a:solidFill>
            </a:endParaRPr>
          </a:p>
        </p:txBody>
      </p:sp>
      <p:sp>
        <p:nvSpPr>
          <p:cNvPr id="2" name="標題 1">
            <a:extLst>
              <a:ext uri="{FF2B5EF4-FFF2-40B4-BE49-F238E27FC236}">
                <a16:creationId xmlns:a16="http://schemas.microsoft.com/office/drawing/2014/main" id="{C90273E0-B6D5-5D54-7636-CA5793F0EC2B}"/>
              </a:ext>
            </a:extLst>
          </p:cNvPr>
          <p:cNvSpPr>
            <a:spLocks noGrp="1"/>
          </p:cNvSpPr>
          <p:nvPr>
            <p:ph type="title"/>
          </p:nvPr>
        </p:nvSpPr>
        <p:spPr>
          <a:xfrm>
            <a:off x="838200" y="565957"/>
            <a:ext cx="10515600" cy="1325563"/>
          </a:xfrm>
        </p:spPr>
        <p:txBody>
          <a:bodyPr/>
          <a:lstStyle/>
          <a:p>
            <a:r>
              <a:rPr lang="en-US" altLang="zh-TW" dirty="0">
                <a:solidFill>
                  <a:schemeClr val="tx1"/>
                </a:solidFill>
              </a:rPr>
              <a:t>Conclusion</a:t>
            </a:r>
            <a:endParaRPr lang="zh-TW" altLang="en-US" dirty="0"/>
          </a:p>
        </p:txBody>
      </p:sp>
    </p:spTree>
    <p:extLst>
      <p:ext uri="{BB962C8B-B14F-4D97-AF65-F5344CB8AC3E}">
        <p14:creationId xmlns:p14="http://schemas.microsoft.com/office/powerpoint/2010/main" val="24944066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850AB5-8F27-9F9F-EB8C-3B160B34FB1A}"/>
            </a:ext>
          </a:extLst>
        </p:cNvPr>
        <p:cNvGrpSpPr/>
        <p:nvPr/>
      </p:nvGrpSpPr>
      <p:grpSpPr>
        <a:xfrm>
          <a:off x="0" y="0"/>
          <a:ext cx="0" cy="0"/>
          <a:chOff x="0" y="0"/>
          <a:chExt cx="0" cy="0"/>
        </a:xfrm>
      </p:grpSpPr>
      <p:sp>
        <p:nvSpPr>
          <p:cNvPr id="2" name="箭號: 五邊形 1">
            <a:extLst>
              <a:ext uri="{FF2B5EF4-FFF2-40B4-BE49-F238E27FC236}">
                <a16:creationId xmlns:a16="http://schemas.microsoft.com/office/drawing/2014/main" id="{A7D4121A-C0C5-79F1-079D-B7433B5EC76B}"/>
              </a:ext>
            </a:extLst>
          </p:cNvPr>
          <p:cNvSpPr/>
          <p:nvPr/>
        </p:nvSpPr>
        <p:spPr>
          <a:xfrm>
            <a:off x="172702" y="3573"/>
            <a:ext cx="6024897" cy="776749"/>
          </a:xfrm>
          <a:prstGeom prst="homePlat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Limitation</a:t>
            </a:r>
            <a:endParaRPr lang="zh-TW" altLang="en-US" dirty="0">
              <a:solidFill>
                <a:schemeClr val="tx1"/>
              </a:solidFill>
            </a:endParaRPr>
          </a:p>
        </p:txBody>
      </p:sp>
      <p:sp>
        <p:nvSpPr>
          <p:cNvPr id="9" name="箭號: ＞形 8">
            <a:extLst>
              <a:ext uri="{FF2B5EF4-FFF2-40B4-BE49-F238E27FC236}">
                <a16:creationId xmlns:a16="http://schemas.microsoft.com/office/drawing/2014/main" id="{A6922CA7-3B23-242C-0745-A2943E6FDF9B}"/>
              </a:ext>
            </a:extLst>
          </p:cNvPr>
          <p:cNvSpPr/>
          <p:nvPr/>
        </p:nvSpPr>
        <p:spPr>
          <a:xfrm>
            <a:off x="5966690" y="3573"/>
            <a:ext cx="6024897" cy="776749"/>
          </a:xfrm>
          <a:prstGeom prst="chevron">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Comment</a:t>
            </a:r>
            <a:endParaRPr lang="zh-TW" altLang="en-US" dirty="0">
              <a:solidFill>
                <a:schemeClr val="tx1"/>
              </a:solidFill>
            </a:endParaRPr>
          </a:p>
        </p:txBody>
      </p:sp>
      <p:graphicFrame>
        <p:nvGraphicFramePr>
          <p:cNvPr id="10" name="內容版面配置區 9">
            <a:extLst>
              <a:ext uri="{FF2B5EF4-FFF2-40B4-BE49-F238E27FC236}">
                <a16:creationId xmlns:a16="http://schemas.microsoft.com/office/drawing/2014/main" id="{8C1F98FD-F79E-65AF-C407-60281C69B90D}"/>
              </a:ext>
            </a:extLst>
          </p:cNvPr>
          <p:cNvGraphicFramePr>
            <a:graphicFrameLocks noGrp="1"/>
          </p:cNvGraphicFramePr>
          <p:nvPr>
            <p:ph idx="1"/>
            <p:extLst>
              <p:ext uri="{D42A27DB-BD31-4B8C-83A1-F6EECF244321}">
                <p14:modId xmlns:p14="http://schemas.microsoft.com/office/powerpoint/2010/main" val="2896624341"/>
              </p:ext>
            </p:extLst>
          </p:nvPr>
        </p:nvGraphicFramePr>
        <p:xfrm>
          <a:off x="257265" y="1023660"/>
          <a:ext cx="11418850" cy="2826126"/>
        </p:xfrm>
        <a:graphic>
          <a:graphicData uri="http://schemas.openxmlformats.org/drawingml/2006/table">
            <a:tbl>
              <a:tblPr firstRow="1" bandRow="1">
                <a:tableStyleId>{5A111915-BE36-4E01-A7E5-04B1672EAD32}</a:tableStyleId>
              </a:tblPr>
              <a:tblGrid>
                <a:gridCol w="5709425">
                  <a:extLst>
                    <a:ext uri="{9D8B030D-6E8A-4147-A177-3AD203B41FA5}">
                      <a16:colId xmlns:a16="http://schemas.microsoft.com/office/drawing/2014/main" val="1128280845"/>
                    </a:ext>
                  </a:extLst>
                </a:gridCol>
                <a:gridCol w="5709425">
                  <a:extLst>
                    <a:ext uri="{9D8B030D-6E8A-4147-A177-3AD203B41FA5}">
                      <a16:colId xmlns:a16="http://schemas.microsoft.com/office/drawing/2014/main" val="1930459206"/>
                    </a:ext>
                  </a:extLst>
                </a:gridCol>
              </a:tblGrid>
              <a:tr h="667722">
                <a:tc>
                  <a:txBody>
                    <a:bodyPr/>
                    <a:lstStyle/>
                    <a:p>
                      <a:r>
                        <a:rPr lang="en-US" altLang="zh-TW" sz="2400" dirty="0">
                          <a:latin typeface="Times New Roman" panose="02020603050405020304" pitchFamily="18" charset="0"/>
                          <a:cs typeface="Times New Roman" panose="02020603050405020304" pitchFamily="18" charset="0"/>
                        </a:rPr>
                        <a:t>Population-based, repeated cross-sectional study</a:t>
                      </a:r>
                    </a:p>
                  </a:txBody>
                  <a:tcPr/>
                </a:tc>
                <a:tc>
                  <a:txBody>
                    <a:bodyPr/>
                    <a:lstStyle/>
                    <a:p>
                      <a:r>
                        <a:rPr lang="en-US" altLang="zh-TW" sz="2400" b="1" kern="1200" dirty="0">
                          <a:solidFill>
                            <a:schemeClr val="bg1"/>
                          </a:solidFill>
                          <a:latin typeface="Times New Roman" panose="02020603050405020304" pitchFamily="18" charset="0"/>
                          <a:ea typeface="+mn-ea"/>
                          <a:cs typeface="Times New Roman" panose="02020603050405020304" pitchFamily="18" charset="0"/>
                        </a:rPr>
                        <a:t>Advantage/Disadvantage</a:t>
                      </a:r>
                      <a:endParaRPr lang="zh-TW" altLang="en-US" sz="2400" b="1" kern="1200" dirty="0">
                        <a:solidFill>
                          <a:schemeClr val="bg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2082767915"/>
                  </a:ext>
                </a:extLst>
              </a:tr>
              <a:tr h="667722">
                <a:tc>
                  <a:txBody>
                    <a:bodyPr/>
                    <a:lstStyle/>
                    <a:p>
                      <a:r>
                        <a:rPr lang="en-US" altLang="zh-TW" dirty="0">
                          <a:latin typeface="Times New Roman" panose="02020603050405020304" pitchFamily="18" charset="0"/>
                          <a:cs typeface="Times New Roman" panose="02020603050405020304" pitchFamily="18" charset="0"/>
                        </a:rPr>
                        <a:t>General cross-sectional study</a:t>
                      </a:r>
                      <a:endParaRPr lang="zh-TW" altLang="en-US" dirty="0">
                        <a:latin typeface="Times New Roman" panose="02020603050405020304" pitchFamily="18" charset="0"/>
                        <a:cs typeface="Times New Roman" panose="02020603050405020304" pitchFamily="18" charset="0"/>
                      </a:endParaRPr>
                    </a:p>
                  </a:txBody>
                  <a:tcPr/>
                </a:tc>
                <a:tc>
                  <a:txBody>
                    <a:bodyPr/>
                    <a:lstStyle/>
                    <a:p>
                      <a:r>
                        <a:rPr lang="en-US" altLang="zh-TW" dirty="0">
                          <a:latin typeface="Times New Roman" panose="02020603050405020304" pitchFamily="18" charset="0"/>
                          <a:cs typeface="Times New Roman" panose="02020603050405020304" pitchFamily="18" charset="0"/>
                        </a:rPr>
                        <a:t>This study can explore the trend of outcomes.</a:t>
                      </a:r>
                      <a:endParaRPr lang="zh-TW" alt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17536411"/>
                  </a:ext>
                </a:extLst>
              </a:tr>
              <a:tr h="667722">
                <a:tc>
                  <a:txBody>
                    <a:bodyPr/>
                    <a:lstStyle/>
                    <a:p>
                      <a:r>
                        <a:rPr lang="en-US" altLang="zh-TW" dirty="0">
                          <a:latin typeface="Times New Roman" panose="02020603050405020304" pitchFamily="18" charset="0"/>
                          <a:cs typeface="Times New Roman" panose="02020603050405020304" pitchFamily="18" charset="0"/>
                        </a:rPr>
                        <a:t>Longitudinal study</a:t>
                      </a:r>
                      <a:endParaRPr lang="zh-TW" altLang="en-US" dirty="0">
                        <a:latin typeface="Times New Roman" panose="02020603050405020304" pitchFamily="18" charset="0"/>
                        <a:cs typeface="Times New Roman" panose="02020603050405020304" pitchFamily="18" charset="0"/>
                      </a:endParaRPr>
                    </a:p>
                  </a:txBody>
                  <a:tcPr/>
                </a:tc>
                <a:tc>
                  <a:txBody>
                    <a:bodyPr/>
                    <a:lstStyle/>
                    <a:p>
                      <a:r>
                        <a:rPr lang="en-US" altLang="zh-TW" dirty="0">
                          <a:latin typeface="Times New Roman" panose="02020603050405020304" pitchFamily="18" charset="0"/>
                          <a:cs typeface="Times New Roman" panose="02020603050405020304" pitchFamily="18" charset="0"/>
                        </a:rPr>
                        <a:t>There is no temporality. </a:t>
                      </a:r>
                      <a:endParaRPr lang="zh-TW" alt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14933273"/>
                  </a:ext>
                </a:extLst>
              </a:tr>
              <a:tr h="667722">
                <a:tc>
                  <a:txBody>
                    <a:bodyPr/>
                    <a:lstStyle/>
                    <a:p>
                      <a:r>
                        <a:rPr lang="en-US" altLang="zh-TW" dirty="0">
                          <a:latin typeface="Times New Roman" panose="02020603050405020304" pitchFamily="18" charset="0"/>
                          <a:cs typeface="Times New Roman" panose="02020603050405020304" pitchFamily="18" charset="0"/>
                        </a:rPr>
                        <a:t>Ecological study</a:t>
                      </a:r>
                      <a:endParaRPr lang="zh-TW" altLang="en-US" dirty="0">
                        <a:latin typeface="Times New Roman" panose="02020603050405020304" pitchFamily="18" charset="0"/>
                        <a:cs typeface="Times New Roman" panose="02020603050405020304" pitchFamily="18" charset="0"/>
                      </a:endParaRPr>
                    </a:p>
                  </a:txBody>
                  <a:tcPr/>
                </a:tc>
                <a:tc>
                  <a:txBody>
                    <a:bodyPr/>
                    <a:lstStyle/>
                    <a:p>
                      <a:r>
                        <a:rPr lang="en-US" altLang="zh-TW" dirty="0">
                          <a:latin typeface="Times New Roman" panose="02020603050405020304" pitchFamily="18" charset="0"/>
                          <a:cs typeface="Times New Roman" panose="02020603050405020304" pitchFamily="18" charset="0"/>
                        </a:rPr>
                        <a:t>This study uses the population level data, so it can prevent the ecological fallacy</a:t>
                      </a:r>
                      <a:endParaRPr lang="zh-TW" alt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855836421"/>
                  </a:ext>
                </a:extLst>
              </a:tr>
            </a:tbl>
          </a:graphicData>
        </a:graphic>
      </p:graphicFrame>
      <p:graphicFrame>
        <p:nvGraphicFramePr>
          <p:cNvPr id="3" name="內容版面配置區 9">
            <a:extLst>
              <a:ext uri="{FF2B5EF4-FFF2-40B4-BE49-F238E27FC236}">
                <a16:creationId xmlns:a16="http://schemas.microsoft.com/office/drawing/2014/main" id="{27B50117-DA16-8770-59CE-15D41DF971A4}"/>
              </a:ext>
            </a:extLst>
          </p:cNvPr>
          <p:cNvGraphicFramePr>
            <a:graphicFrameLocks/>
          </p:cNvGraphicFramePr>
          <p:nvPr>
            <p:extLst>
              <p:ext uri="{D42A27DB-BD31-4B8C-83A1-F6EECF244321}">
                <p14:modId xmlns:p14="http://schemas.microsoft.com/office/powerpoint/2010/main" val="2960889477"/>
              </p:ext>
            </p:extLst>
          </p:nvPr>
        </p:nvGraphicFramePr>
        <p:xfrm>
          <a:off x="257265" y="3951586"/>
          <a:ext cx="11418850" cy="2670888"/>
        </p:xfrm>
        <a:graphic>
          <a:graphicData uri="http://schemas.openxmlformats.org/drawingml/2006/table">
            <a:tbl>
              <a:tblPr firstRow="1" bandRow="1">
                <a:tableStyleId>{5A111915-BE36-4E01-A7E5-04B1672EAD32}</a:tableStyleId>
              </a:tblPr>
              <a:tblGrid>
                <a:gridCol w="5709425">
                  <a:extLst>
                    <a:ext uri="{9D8B030D-6E8A-4147-A177-3AD203B41FA5}">
                      <a16:colId xmlns:a16="http://schemas.microsoft.com/office/drawing/2014/main" val="1128280845"/>
                    </a:ext>
                  </a:extLst>
                </a:gridCol>
                <a:gridCol w="5709425">
                  <a:extLst>
                    <a:ext uri="{9D8B030D-6E8A-4147-A177-3AD203B41FA5}">
                      <a16:colId xmlns:a16="http://schemas.microsoft.com/office/drawing/2014/main" val="1930459206"/>
                    </a:ext>
                  </a:extLst>
                </a:gridCol>
              </a:tblGrid>
              <a:tr h="667722">
                <a:tc>
                  <a:txBody>
                    <a:bodyPr/>
                    <a:lstStyle/>
                    <a:p>
                      <a:r>
                        <a:rPr lang="en-US" altLang="zh-TW" sz="2400" dirty="0">
                          <a:latin typeface="Times New Roman" panose="02020603050405020304" pitchFamily="18" charset="0"/>
                          <a:cs typeface="Times New Roman" panose="02020603050405020304" pitchFamily="18" charset="0"/>
                        </a:rPr>
                        <a:t>Bias</a:t>
                      </a:r>
                    </a:p>
                  </a:txBody>
                  <a:tcPr/>
                </a:tc>
                <a:tc>
                  <a:txBody>
                    <a:bodyPr/>
                    <a:lstStyle/>
                    <a:p>
                      <a:r>
                        <a:rPr lang="en-US" altLang="zh-TW" sz="2400" b="1" kern="1200">
                          <a:solidFill>
                            <a:schemeClr val="bg1"/>
                          </a:solidFill>
                          <a:latin typeface="Times New Roman" panose="02020603050405020304" pitchFamily="18" charset="0"/>
                          <a:ea typeface="+mn-ea"/>
                          <a:cs typeface="Times New Roman" panose="02020603050405020304" pitchFamily="18" charset="0"/>
                        </a:rPr>
                        <a:t>Comment</a:t>
                      </a:r>
                      <a:endParaRPr lang="en-US" altLang="zh-TW" sz="2400" b="1" kern="1200" dirty="0">
                        <a:solidFill>
                          <a:schemeClr val="bg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2082767915"/>
                  </a:ext>
                </a:extLst>
              </a:tr>
              <a:tr h="667722">
                <a:tc>
                  <a:txBody>
                    <a:bodyPr/>
                    <a:lstStyle/>
                    <a:p>
                      <a:r>
                        <a:rPr lang="en-US" altLang="zh-TW">
                          <a:latin typeface="Times New Roman" panose="02020603050405020304" pitchFamily="18" charset="0"/>
                          <a:cs typeface="Times New Roman" panose="02020603050405020304" pitchFamily="18" charset="0"/>
                        </a:rPr>
                        <a:t>Information bias (misclassification)</a:t>
                      </a:r>
                      <a:endParaRPr lang="en-US" altLang="zh-TW" dirty="0">
                        <a:latin typeface="Times New Roman" panose="02020603050405020304" pitchFamily="18" charset="0"/>
                        <a:cs typeface="Times New Roman" panose="02020603050405020304" pitchFamily="18" charset="0"/>
                      </a:endParaRPr>
                    </a:p>
                  </a:txBody>
                  <a:tcPr/>
                </a:tc>
                <a:tc>
                  <a:txBody>
                    <a:bodyPr/>
                    <a:lstStyle/>
                    <a:p>
                      <a:r>
                        <a:rPr lang="en-US" altLang="zh-TW" dirty="0">
                          <a:latin typeface="Times New Roman" panose="02020603050405020304" pitchFamily="18" charset="0"/>
                          <a:cs typeface="Times New Roman" panose="02020603050405020304" pitchFamily="18" charset="0"/>
                        </a:rPr>
                        <a:t>Potential bias, missing was imputed by median of non-missing values by pregnancy type.</a:t>
                      </a:r>
                      <a:endParaRPr lang="zh-TW" alt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17536411"/>
                  </a:ext>
                </a:extLst>
              </a:tr>
              <a:tr h="667722">
                <a:tc>
                  <a:txBody>
                    <a:bodyPr/>
                    <a:lstStyle/>
                    <a:p>
                      <a:r>
                        <a:rPr lang="en-US" altLang="zh-TW">
                          <a:latin typeface="Times New Roman" panose="02020603050405020304" pitchFamily="18" charset="0"/>
                          <a:cs typeface="Times New Roman" panose="02020603050405020304" pitchFamily="18" charset="0"/>
                        </a:rPr>
                        <a:t>Selection Bias</a:t>
                      </a:r>
                      <a:endParaRPr lang="zh-TW" altLang="en-US" dirty="0">
                        <a:latin typeface="Times New Roman" panose="02020603050405020304" pitchFamily="18" charset="0"/>
                        <a:cs typeface="Times New Roman" panose="02020603050405020304" pitchFamily="18" charset="0"/>
                      </a:endParaRPr>
                    </a:p>
                  </a:txBody>
                  <a:tcPr/>
                </a:tc>
                <a:tc>
                  <a:txBody>
                    <a:bodyPr/>
                    <a:lstStyle/>
                    <a:p>
                      <a:r>
                        <a:rPr lang="en-US" altLang="zh-TW" dirty="0">
                          <a:latin typeface="Times New Roman" panose="02020603050405020304" pitchFamily="18" charset="0"/>
                          <a:cs typeface="Times New Roman" panose="02020603050405020304" pitchFamily="18" charset="0"/>
                        </a:rPr>
                        <a:t>Potential bias, some cases were missed, the probability for cases selected into the study was unknown.</a:t>
                      </a:r>
                      <a:endParaRPr lang="zh-TW" alt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14933273"/>
                  </a:ext>
                </a:extLst>
              </a:tr>
              <a:tr h="667722">
                <a:tc>
                  <a:txBody>
                    <a:bodyPr/>
                    <a:lstStyle/>
                    <a:p>
                      <a:r>
                        <a:rPr lang="en-US" altLang="zh-TW">
                          <a:latin typeface="Times New Roman" panose="02020603050405020304" pitchFamily="18" charset="0"/>
                          <a:cs typeface="Times New Roman" panose="02020603050405020304" pitchFamily="18" charset="0"/>
                        </a:rPr>
                        <a:t>Unmeasured Confounders</a:t>
                      </a:r>
                      <a:endParaRPr lang="zh-TW" altLang="en-US"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Times New Roman" panose="02020603050405020304" pitchFamily="18" charset="0"/>
                          <a:cs typeface="Times New Roman" panose="02020603050405020304" pitchFamily="18" charset="0"/>
                        </a:rPr>
                        <a:t>No bias, I think that there were no unmeasured confounders in this paper for the research objective.</a:t>
                      </a:r>
                      <a:endParaRPr lang="zh-TW" alt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855836421"/>
                  </a:ext>
                </a:extLst>
              </a:tr>
            </a:tbl>
          </a:graphicData>
        </a:graphic>
      </p:graphicFrame>
    </p:spTree>
    <p:extLst>
      <p:ext uri="{BB962C8B-B14F-4D97-AF65-F5344CB8AC3E}">
        <p14:creationId xmlns:p14="http://schemas.microsoft.com/office/powerpoint/2010/main" val="14884876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FB757-DF76-7359-C0DB-9F24C17FEF44}"/>
            </a:ext>
          </a:extLst>
        </p:cNvPr>
        <p:cNvGrpSpPr/>
        <p:nvPr/>
      </p:nvGrpSpPr>
      <p:grpSpPr>
        <a:xfrm>
          <a:off x="0" y="0"/>
          <a:ext cx="0" cy="0"/>
          <a:chOff x="0" y="0"/>
          <a:chExt cx="0" cy="0"/>
        </a:xfrm>
      </p:grpSpPr>
      <p:sp>
        <p:nvSpPr>
          <p:cNvPr id="2" name="箭號: 五邊形 1">
            <a:extLst>
              <a:ext uri="{FF2B5EF4-FFF2-40B4-BE49-F238E27FC236}">
                <a16:creationId xmlns:a16="http://schemas.microsoft.com/office/drawing/2014/main" id="{0EFD09F7-36C3-188F-C648-CFC1587CCF27}"/>
              </a:ext>
            </a:extLst>
          </p:cNvPr>
          <p:cNvSpPr/>
          <p:nvPr/>
        </p:nvSpPr>
        <p:spPr>
          <a:xfrm>
            <a:off x="172702" y="3573"/>
            <a:ext cx="6024897" cy="776749"/>
          </a:xfrm>
          <a:prstGeom prst="homePlat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Limitation</a:t>
            </a:r>
            <a:endParaRPr lang="zh-TW" altLang="en-US" dirty="0">
              <a:solidFill>
                <a:schemeClr val="tx1"/>
              </a:solidFill>
            </a:endParaRPr>
          </a:p>
        </p:txBody>
      </p:sp>
      <p:sp>
        <p:nvSpPr>
          <p:cNvPr id="9" name="箭號: ＞形 8">
            <a:extLst>
              <a:ext uri="{FF2B5EF4-FFF2-40B4-BE49-F238E27FC236}">
                <a16:creationId xmlns:a16="http://schemas.microsoft.com/office/drawing/2014/main" id="{D29A6339-C9FB-16FD-8DD5-51EF276FD993}"/>
              </a:ext>
            </a:extLst>
          </p:cNvPr>
          <p:cNvSpPr/>
          <p:nvPr/>
        </p:nvSpPr>
        <p:spPr>
          <a:xfrm>
            <a:off x="5966690" y="3573"/>
            <a:ext cx="6024897" cy="776749"/>
          </a:xfrm>
          <a:prstGeom prst="chevron">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Comment</a:t>
            </a:r>
            <a:endParaRPr lang="zh-TW" altLang="en-US" dirty="0">
              <a:solidFill>
                <a:schemeClr val="tx1"/>
              </a:solidFill>
            </a:endParaRPr>
          </a:p>
        </p:txBody>
      </p:sp>
      <p:sp>
        <p:nvSpPr>
          <p:cNvPr id="13" name="內容版面配置區 2">
            <a:extLst>
              <a:ext uri="{FF2B5EF4-FFF2-40B4-BE49-F238E27FC236}">
                <a16:creationId xmlns:a16="http://schemas.microsoft.com/office/drawing/2014/main" id="{E1ACB3AF-3E06-B3B9-D941-76CE7FCD693F}"/>
              </a:ext>
            </a:extLst>
          </p:cNvPr>
          <p:cNvSpPr>
            <a:spLocks noGrp="1"/>
          </p:cNvSpPr>
          <p:nvPr>
            <p:ph idx="1"/>
          </p:nvPr>
        </p:nvSpPr>
        <p:spPr>
          <a:xfrm>
            <a:off x="378691" y="921025"/>
            <a:ext cx="11434618" cy="5451389"/>
          </a:xfrm>
        </p:spPr>
        <p:txBody>
          <a:bodyPr>
            <a:normAutofit/>
          </a:bodyPr>
          <a:lstStyle/>
          <a:p>
            <a:pPr>
              <a:lnSpc>
                <a:spcPct val="150000"/>
              </a:lnSpc>
            </a:pPr>
            <a:r>
              <a:rPr lang="en-US" altLang="zh-TW" sz="3200" dirty="0"/>
              <a:t>Generalizability</a:t>
            </a:r>
          </a:p>
          <a:p>
            <a:pPr lvl="1">
              <a:lnSpc>
                <a:spcPct val="150000"/>
              </a:lnSpc>
            </a:pPr>
            <a:r>
              <a:rPr lang="en-US" altLang="zh-TW" sz="2800" dirty="0"/>
              <a:t>This is the </a:t>
            </a:r>
            <a:r>
              <a:rPr lang="en-US" altLang="zh-TW" sz="2800" dirty="0">
                <a:latin typeface="Times New Roman" panose="02020603050405020304" pitchFamily="18" charset="0"/>
                <a:cs typeface="Times New Roman" panose="02020603050405020304" pitchFamily="18" charset="0"/>
              </a:rPr>
              <a:t>repeated survey in one region and it only collects a few sociodemographic characteristics. There is low generalizability.</a:t>
            </a:r>
          </a:p>
          <a:p>
            <a:pPr>
              <a:lnSpc>
                <a:spcPct val="150000"/>
              </a:lnSpc>
            </a:pPr>
            <a:endParaRPr lang="en-US" altLang="zh-TW" sz="3200" dirty="0"/>
          </a:p>
          <a:p>
            <a:pPr>
              <a:lnSpc>
                <a:spcPct val="150000"/>
              </a:lnSpc>
            </a:pPr>
            <a:r>
              <a:rPr lang="en-US" altLang="zh-TW" sz="3200" dirty="0"/>
              <a:t>Despite the limited results, this study still provides an insight to explore the health issue. It is important to the further study and policy making. </a:t>
            </a:r>
          </a:p>
        </p:txBody>
      </p:sp>
    </p:spTree>
    <p:extLst>
      <p:ext uri="{BB962C8B-B14F-4D97-AF65-F5344CB8AC3E}">
        <p14:creationId xmlns:p14="http://schemas.microsoft.com/office/powerpoint/2010/main" val="40302015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ormAutofit/>
          </a:bodyPr>
          <a:lstStyle/>
          <a:p>
            <a:r>
              <a:rPr lang="en-US" altLang="zh-TW" dirty="0"/>
              <a:t>Comments </a:t>
            </a:r>
            <a:r>
              <a:rPr lang="en-US" altLang="zh-TW"/>
              <a:t>on Paper </a:t>
            </a:r>
            <a:r>
              <a:rPr lang="en-US" altLang="zh-TW" dirty="0"/>
              <a:t>of Yen-Chun</a:t>
            </a:r>
            <a:endParaRPr lang="zh-TW" altLang="en-US" dirty="0"/>
          </a:p>
        </p:txBody>
      </p:sp>
      <p:sp>
        <p:nvSpPr>
          <p:cNvPr id="3" name="副標題 2"/>
          <p:cNvSpPr>
            <a:spLocks noGrp="1"/>
          </p:cNvSpPr>
          <p:nvPr>
            <p:ph type="subTitle" idx="1"/>
          </p:nvPr>
        </p:nvSpPr>
        <p:spPr/>
        <p:txBody>
          <a:bodyPr>
            <a:normAutofit/>
          </a:bodyPr>
          <a:lstStyle/>
          <a:p>
            <a:r>
              <a:rPr lang="en-US" altLang="zh-TW" dirty="0"/>
              <a:t>T88121057 Jheng-Yan, Wu</a:t>
            </a:r>
          </a:p>
          <a:p>
            <a:r>
              <a:rPr lang="en-US" altLang="zh-TW" dirty="0"/>
              <a:t>PhD 2</a:t>
            </a:r>
            <a:r>
              <a:rPr lang="en-US" altLang="zh-TW" baseline="30000" dirty="0"/>
              <a:t>nd</a:t>
            </a:r>
            <a:r>
              <a:rPr lang="en-US" altLang="zh-TW" dirty="0"/>
              <a:t>  Year Student </a:t>
            </a:r>
          </a:p>
          <a:p>
            <a:endParaRPr lang="en-US" altLang="zh-TW" dirty="0"/>
          </a:p>
          <a:p>
            <a:endParaRPr lang="zh-TW" altLang="en-US" dirty="0"/>
          </a:p>
        </p:txBody>
      </p:sp>
    </p:spTree>
    <p:extLst>
      <p:ext uri="{BB962C8B-B14F-4D97-AF65-F5344CB8AC3E}">
        <p14:creationId xmlns:p14="http://schemas.microsoft.com/office/powerpoint/2010/main" val="27657964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EFA79-FEDA-8168-FCA6-E7DF5A29AF87}"/>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027CDF34-D91E-FCC7-9A5D-6DF8329649B5}"/>
              </a:ext>
            </a:extLst>
          </p:cNvPr>
          <p:cNvSpPr>
            <a:spLocks noGrp="1"/>
          </p:cNvSpPr>
          <p:nvPr>
            <p:ph type="title"/>
          </p:nvPr>
        </p:nvSpPr>
        <p:spPr>
          <a:xfrm>
            <a:off x="609600" y="3639"/>
            <a:ext cx="10972800" cy="1143000"/>
          </a:xfrm>
        </p:spPr>
        <p:txBody>
          <a:bodyPr>
            <a:normAutofit/>
          </a:bodyPr>
          <a:lstStyle/>
          <a:p>
            <a:r>
              <a:rPr lang="en-US" altLang="zh-TW" sz="4267" b="1" dirty="0">
                <a:latin typeface="Arial" panose="020B0604020202020204" pitchFamily="34" charset="0"/>
                <a:cs typeface="Arial" panose="020B0604020202020204" pitchFamily="34" charset="0"/>
              </a:rPr>
              <a:t>Comment 1</a:t>
            </a:r>
            <a:endParaRPr lang="zh-TW" altLang="en-US" sz="4267" b="1" dirty="0">
              <a:latin typeface="Arial" panose="020B0604020202020204" pitchFamily="34" charset="0"/>
              <a:cs typeface="Arial" panose="020B0604020202020204" pitchFamily="34" charset="0"/>
            </a:endParaRPr>
          </a:p>
        </p:txBody>
      </p:sp>
      <p:sp>
        <p:nvSpPr>
          <p:cNvPr id="7" name="內容版面配置區 2">
            <a:extLst>
              <a:ext uri="{FF2B5EF4-FFF2-40B4-BE49-F238E27FC236}">
                <a16:creationId xmlns:a16="http://schemas.microsoft.com/office/drawing/2014/main" id="{5BF2E90E-DF3A-2CD4-8C54-EFDD0CC8D224}"/>
              </a:ext>
            </a:extLst>
          </p:cNvPr>
          <p:cNvSpPr>
            <a:spLocks noGrp="1"/>
          </p:cNvSpPr>
          <p:nvPr>
            <p:ph idx="1"/>
          </p:nvPr>
        </p:nvSpPr>
        <p:spPr>
          <a:xfrm>
            <a:off x="143339" y="1028734"/>
            <a:ext cx="11905323" cy="5135765"/>
          </a:xfrm>
        </p:spPr>
        <p:txBody>
          <a:bodyPr wrap="square">
            <a:spAutoFit/>
          </a:bodyPr>
          <a:lstStyle/>
          <a:p>
            <a:pPr marL="0" indent="0" algn="just">
              <a:lnSpc>
                <a:spcPct val="120000"/>
              </a:lnSpc>
              <a:spcBef>
                <a:spcPts val="0"/>
              </a:spcBef>
              <a:buNone/>
            </a:pPr>
            <a:r>
              <a:rPr lang="en-US" altLang="zh-TW" sz="2667" kern="100" dirty="0">
                <a:latin typeface="Calibri" panose="020F0502020204030204" pitchFamily="34" charset="0"/>
                <a:ea typeface="新細明體" panose="02020500000000000000" pitchFamily="18" charset="-120"/>
              </a:rPr>
              <a:t>In the discussion section, the authors mention that about </a:t>
            </a:r>
            <a:r>
              <a:rPr lang="en-US" altLang="zh-TW" sz="2667" kern="100" dirty="0">
                <a:solidFill>
                  <a:srgbClr val="C00000"/>
                </a:solidFill>
                <a:latin typeface="Calibri" panose="020F0502020204030204" pitchFamily="34" charset="0"/>
                <a:ea typeface="新細明體" panose="02020500000000000000" pitchFamily="18" charset="-120"/>
              </a:rPr>
              <a:t>70% of adolescent pregnancies are unintended</a:t>
            </a:r>
            <a:r>
              <a:rPr lang="en-US" altLang="zh-TW" sz="2667" kern="100" dirty="0">
                <a:latin typeface="Calibri" panose="020F0502020204030204" pitchFamily="34" charset="0"/>
                <a:ea typeface="新細明體" panose="02020500000000000000" pitchFamily="18" charset="-120"/>
              </a:rPr>
              <a:t>, and that the pandemic was associated with a significant decline in pregnancy rates</a:t>
            </a:r>
          </a:p>
          <a:p>
            <a:pPr marL="0" indent="0" algn="just">
              <a:lnSpc>
                <a:spcPct val="120000"/>
              </a:lnSpc>
              <a:spcBef>
                <a:spcPts val="0"/>
              </a:spcBef>
              <a:buNone/>
            </a:pPr>
            <a:endParaRPr lang="en-US" altLang="zh-TW" sz="400" kern="100" dirty="0">
              <a:latin typeface="Calibri" panose="020F0502020204030204" pitchFamily="34" charset="0"/>
              <a:ea typeface="新細明體" panose="02020500000000000000" pitchFamily="18" charset="-120"/>
            </a:endParaRPr>
          </a:p>
          <a:p>
            <a:pPr marL="0" indent="0" algn="just">
              <a:lnSpc>
                <a:spcPct val="120000"/>
              </a:lnSpc>
              <a:spcBef>
                <a:spcPts val="0"/>
              </a:spcBef>
              <a:buNone/>
            </a:pPr>
            <a:r>
              <a:rPr lang="en-US" altLang="zh-TW" sz="2667" kern="100" dirty="0">
                <a:latin typeface="Calibri" panose="020F0502020204030204" pitchFamily="34" charset="0"/>
                <a:ea typeface="新細明體" panose="02020500000000000000" pitchFamily="18" charset="-120"/>
              </a:rPr>
              <a:t>However, since pregnancy typically involves mutual consent, I’m curious about did the study specifically analyze whether </a:t>
            </a:r>
            <a:r>
              <a:rPr lang="en-US" altLang="zh-TW" sz="2667" kern="100" dirty="0">
                <a:solidFill>
                  <a:srgbClr val="C00000"/>
                </a:solidFill>
                <a:latin typeface="Calibri" panose="020F0502020204030204" pitchFamily="34" charset="0"/>
                <a:ea typeface="新細明體" panose="02020500000000000000" pitchFamily="18" charset="-120"/>
              </a:rPr>
              <a:t>pregnancies were unintended or intended</a:t>
            </a:r>
            <a:r>
              <a:rPr lang="en-US" altLang="zh-TW" sz="2667" kern="100" dirty="0">
                <a:latin typeface="Calibri" panose="020F0502020204030204" pitchFamily="34" charset="0"/>
                <a:ea typeface="新細明體" panose="02020500000000000000" pitchFamily="18" charset="-120"/>
              </a:rPr>
              <a:t>? Such an analysis could help clarify whether the pandemic primarily impacted unintended pregnancies</a:t>
            </a:r>
          </a:p>
          <a:p>
            <a:pPr marL="0" indent="0" algn="just">
              <a:lnSpc>
                <a:spcPct val="120000"/>
              </a:lnSpc>
              <a:spcBef>
                <a:spcPts val="0"/>
              </a:spcBef>
              <a:buNone/>
            </a:pPr>
            <a:endParaRPr lang="en-US" altLang="zh-TW" sz="400" kern="100" dirty="0">
              <a:latin typeface="Calibri" panose="020F0502020204030204" pitchFamily="34" charset="0"/>
              <a:ea typeface="新細明體" panose="02020500000000000000" pitchFamily="18" charset="-120"/>
            </a:endParaRPr>
          </a:p>
          <a:p>
            <a:pPr marL="0" indent="0" algn="just">
              <a:lnSpc>
                <a:spcPct val="120000"/>
              </a:lnSpc>
              <a:spcBef>
                <a:spcPts val="0"/>
              </a:spcBef>
              <a:buNone/>
            </a:pPr>
            <a:r>
              <a:rPr lang="en-US" altLang="zh-TW" sz="2667" kern="100" dirty="0">
                <a:latin typeface="Calibri" panose="020F0502020204030204" pitchFamily="34" charset="0"/>
                <a:ea typeface="新細明體" panose="02020500000000000000" pitchFamily="18" charset="-120"/>
              </a:rPr>
              <a:t>Alternatively, </a:t>
            </a:r>
            <a:r>
              <a:rPr lang="en-US" altLang="zh-TW" sz="2667" kern="100" dirty="0">
                <a:solidFill>
                  <a:srgbClr val="C00000"/>
                </a:solidFill>
                <a:latin typeface="Calibri" panose="020F0502020204030204" pitchFamily="34" charset="0"/>
                <a:ea typeface="新細明體" panose="02020500000000000000" pitchFamily="18" charset="-120"/>
              </a:rPr>
              <a:t>could abortion be used as a surrogate outcome for unintended pregnancy? </a:t>
            </a:r>
            <a:r>
              <a:rPr lang="en-US" altLang="zh-TW" sz="2667" kern="100" dirty="0">
                <a:latin typeface="Calibri" panose="020F0502020204030204" pitchFamily="34" charset="0"/>
                <a:ea typeface="新細明體" panose="02020500000000000000" pitchFamily="18" charset="-120"/>
              </a:rPr>
              <a:t>If so, might the observed decline in pregnancies and abortions suggest that the pandemic mainly reduced unintended conceptions?</a:t>
            </a:r>
            <a:endParaRPr lang="zh-TW" altLang="zh-TW" sz="2667" kern="100" dirty="0">
              <a:latin typeface="Aptos" panose="020B0004020202020204" pitchFamily="34" charset="0"/>
              <a:ea typeface="新細明體" panose="02020500000000000000" pitchFamily="18" charset="-120"/>
            </a:endParaRPr>
          </a:p>
        </p:txBody>
      </p:sp>
    </p:spTree>
    <p:extLst>
      <p:ext uri="{BB962C8B-B14F-4D97-AF65-F5344CB8AC3E}">
        <p14:creationId xmlns:p14="http://schemas.microsoft.com/office/powerpoint/2010/main" val="14270332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85897C-8D49-37DC-1DBC-18031348A11D}"/>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619EE967-2B16-72DC-4966-1611611F22AE}"/>
              </a:ext>
            </a:extLst>
          </p:cNvPr>
          <p:cNvSpPr>
            <a:spLocks noGrp="1"/>
          </p:cNvSpPr>
          <p:nvPr>
            <p:ph type="title"/>
          </p:nvPr>
        </p:nvSpPr>
        <p:spPr>
          <a:xfrm>
            <a:off x="609600" y="3639"/>
            <a:ext cx="10972800" cy="1143000"/>
          </a:xfrm>
        </p:spPr>
        <p:txBody>
          <a:bodyPr>
            <a:normAutofit/>
          </a:bodyPr>
          <a:lstStyle/>
          <a:p>
            <a:r>
              <a:rPr lang="en-US" altLang="zh-TW" sz="4267" b="1" dirty="0">
                <a:latin typeface="Arial" panose="020B0604020202020204" pitchFamily="34" charset="0"/>
                <a:cs typeface="Arial" panose="020B0604020202020204" pitchFamily="34" charset="0"/>
              </a:rPr>
              <a:t>Response to Comment 1</a:t>
            </a:r>
            <a:endParaRPr lang="zh-TW" altLang="en-US" sz="4267" b="1" dirty="0">
              <a:latin typeface="Arial" panose="020B0604020202020204" pitchFamily="34" charset="0"/>
              <a:cs typeface="Arial" panose="020B0604020202020204" pitchFamily="34" charset="0"/>
            </a:endParaRPr>
          </a:p>
        </p:txBody>
      </p:sp>
      <p:sp>
        <p:nvSpPr>
          <p:cNvPr id="7" name="內容版面配置區 2">
            <a:extLst>
              <a:ext uri="{FF2B5EF4-FFF2-40B4-BE49-F238E27FC236}">
                <a16:creationId xmlns:a16="http://schemas.microsoft.com/office/drawing/2014/main" id="{FB25FF5B-7E4D-BD20-F831-3E0792F15CAD}"/>
              </a:ext>
            </a:extLst>
          </p:cNvPr>
          <p:cNvSpPr>
            <a:spLocks noGrp="1"/>
          </p:cNvSpPr>
          <p:nvPr>
            <p:ph idx="1"/>
          </p:nvPr>
        </p:nvSpPr>
        <p:spPr>
          <a:xfrm>
            <a:off x="143338" y="767498"/>
            <a:ext cx="11905323" cy="5481565"/>
          </a:xfrm>
        </p:spPr>
        <p:txBody>
          <a:bodyPr wrap="square">
            <a:spAutoFit/>
          </a:bodyPr>
          <a:lstStyle/>
          <a:p>
            <a:pPr marL="0" indent="0" algn="just">
              <a:lnSpc>
                <a:spcPct val="120000"/>
              </a:lnSpc>
              <a:spcBef>
                <a:spcPts val="0"/>
              </a:spcBef>
              <a:buNone/>
            </a:pPr>
            <a:r>
              <a:rPr lang="en-US" altLang="zh-TW" sz="2667" kern="100" dirty="0">
                <a:latin typeface="Aptos" panose="020B0004020202020204" pitchFamily="34" charset="0"/>
                <a:ea typeface="新細明體" panose="02020500000000000000" pitchFamily="18" charset="-120"/>
              </a:rPr>
              <a:t>The study did not measure whether the pregnancies were unintended or intended, so it cannot be further analyzed.</a:t>
            </a:r>
          </a:p>
          <a:p>
            <a:pPr marL="0" indent="0" algn="just">
              <a:lnSpc>
                <a:spcPct val="120000"/>
              </a:lnSpc>
              <a:spcBef>
                <a:spcPts val="0"/>
              </a:spcBef>
              <a:buNone/>
            </a:pPr>
            <a:r>
              <a:rPr lang="en-US" altLang="zh-TW" sz="2667" kern="100" dirty="0">
                <a:latin typeface="Aptos" panose="020B0004020202020204" pitchFamily="34" charset="0"/>
                <a:ea typeface="新細明體" panose="02020500000000000000" pitchFamily="18" charset="-120"/>
              </a:rPr>
              <a:t>The authors note that approximately 70% of adolescent pregnancies are unintended. In addition, based on 2019 data from WHO, 55% of unintended pregnancies among adolescent girls aged 15–19 years end in abortions.</a:t>
            </a:r>
          </a:p>
          <a:p>
            <a:pPr marL="0" indent="0" algn="just">
              <a:lnSpc>
                <a:spcPct val="120000"/>
              </a:lnSpc>
              <a:spcBef>
                <a:spcPts val="0"/>
              </a:spcBef>
              <a:buNone/>
            </a:pPr>
            <a:endParaRPr lang="en-US" altLang="zh-TW" sz="2667" kern="100" dirty="0">
              <a:latin typeface="Aptos" panose="020B0004020202020204" pitchFamily="34" charset="0"/>
              <a:ea typeface="新細明體" panose="02020500000000000000" pitchFamily="18" charset="-120"/>
            </a:endParaRPr>
          </a:p>
          <a:p>
            <a:pPr marL="0" indent="0" algn="just">
              <a:lnSpc>
                <a:spcPct val="120000"/>
              </a:lnSpc>
              <a:spcBef>
                <a:spcPts val="0"/>
              </a:spcBef>
              <a:buNone/>
            </a:pPr>
            <a:r>
              <a:rPr lang="en-US" altLang="zh-TW" sz="2667" kern="100" dirty="0">
                <a:latin typeface="Aptos" panose="020B0004020202020204" pitchFamily="34" charset="0"/>
                <a:ea typeface="新細明體" panose="02020500000000000000" pitchFamily="18" charset="-120"/>
              </a:rPr>
              <a:t>From my point of view, abortions can be used as a surrogate outcome for unintended pregnancy. However, this surrogate method will face the issue of information bias, with approximately 30-45% of abortions being the result of misclassification of unintended pregnancies. It must be discussed more carefully and handled (e.g. using quantitative bias analysis).</a:t>
            </a:r>
            <a:endParaRPr lang="zh-TW" altLang="zh-TW" sz="2667" kern="100" dirty="0">
              <a:latin typeface="Aptos" panose="020B0004020202020204" pitchFamily="34" charset="0"/>
              <a:ea typeface="新細明體" panose="02020500000000000000" pitchFamily="18" charset="-120"/>
            </a:endParaRPr>
          </a:p>
        </p:txBody>
      </p:sp>
    </p:spTree>
    <p:extLst>
      <p:ext uri="{BB962C8B-B14F-4D97-AF65-F5344CB8AC3E}">
        <p14:creationId xmlns:p14="http://schemas.microsoft.com/office/powerpoint/2010/main" val="20874625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545E35-33EC-52C7-010D-31F88FD8A496}"/>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F3DEB53B-3517-36B9-AE05-6475FC984E23}"/>
              </a:ext>
            </a:extLst>
          </p:cNvPr>
          <p:cNvSpPr>
            <a:spLocks noGrp="1"/>
          </p:cNvSpPr>
          <p:nvPr>
            <p:ph type="title"/>
          </p:nvPr>
        </p:nvSpPr>
        <p:spPr>
          <a:xfrm>
            <a:off x="609600" y="3639"/>
            <a:ext cx="10972800" cy="1143000"/>
          </a:xfrm>
        </p:spPr>
        <p:txBody>
          <a:bodyPr>
            <a:normAutofit/>
          </a:bodyPr>
          <a:lstStyle/>
          <a:p>
            <a:r>
              <a:rPr lang="en-US" altLang="zh-TW" sz="4267" b="1" dirty="0">
                <a:latin typeface="Arial" panose="020B0604020202020204" pitchFamily="34" charset="0"/>
                <a:cs typeface="Arial" panose="020B0604020202020204" pitchFamily="34" charset="0"/>
              </a:rPr>
              <a:t>Comment 2</a:t>
            </a:r>
            <a:endParaRPr lang="zh-TW" altLang="en-US" sz="4267" b="1" dirty="0">
              <a:latin typeface="Arial" panose="020B0604020202020204" pitchFamily="34" charset="0"/>
              <a:cs typeface="Arial" panose="020B0604020202020204" pitchFamily="34" charset="0"/>
            </a:endParaRPr>
          </a:p>
        </p:txBody>
      </p:sp>
      <p:sp>
        <p:nvSpPr>
          <p:cNvPr id="7" name="內容版面配置區 2">
            <a:extLst>
              <a:ext uri="{FF2B5EF4-FFF2-40B4-BE49-F238E27FC236}">
                <a16:creationId xmlns:a16="http://schemas.microsoft.com/office/drawing/2014/main" id="{13683840-6366-07A2-DE51-E800FB655F46}"/>
              </a:ext>
            </a:extLst>
          </p:cNvPr>
          <p:cNvSpPr>
            <a:spLocks noGrp="1"/>
          </p:cNvSpPr>
          <p:nvPr>
            <p:ph idx="1"/>
          </p:nvPr>
        </p:nvSpPr>
        <p:spPr>
          <a:xfrm>
            <a:off x="304800" y="1028734"/>
            <a:ext cx="11582400" cy="4932248"/>
          </a:xfrm>
        </p:spPr>
        <p:txBody>
          <a:bodyPr wrap="square">
            <a:spAutoFit/>
          </a:bodyPr>
          <a:lstStyle/>
          <a:p>
            <a:pPr marL="0" indent="0" algn="just">
              <a:lnSpc>
                <a:spcPct val="120000"/>
              </a:lnSpc>
              <a:spcBef>
                <a:spcPts val="0"/>
              </a:spcBef>
              <a:buNone/>
            </a:pPr>
            <a:r>
              <a:rPr lang="en-US" altLang="zh-TW" sz="3200" kern="100" dirty="0">
                <a:latin typeface="Calibri" panose="020F0502020204030204" pitchFamily="34" charset="0"/>
                <a:ea typeface="新細明體" panose="02020500000000000000" pitchFamily="18" charset="-120"/>
              </a:rPr>
              <a:t>Regarding the </a:t>
            </a:r>
            <a:r>
              <a:rPr lang="en-US" altLang="zh-TW" sz="3200" kern="100" dirty="0">
                <a:solidFill>
                  <a:srgbClr val="C00000"/>
                </a:solidFill>
                <a:latin typeface="Calibri" panose="020F0502020204030204" pitchFamily="34" charset="0"/>
                <a:ea typeface="新細明體" panose="02020500000000000000" pitchFamily="18" charset="-120"/>
              </a:rPr>
              <a:t>MOMBABY dataset</a:t>
            </a:r>
            <a:r>
              <a:rPr lang="en-US" altLang="zh-TW" sz="3200" kern="100" dirty="0">
                <a:latin typeface="Calibri" panose="020F0502020204030204" pitchFamily="34" charset="0"/>
                <a:ea typeface="新細明體" panose="02020500000000000000" pitchFamily="18" charset="-120"/>
              </a:rPr>
              <a:t> used to capture obstetrical deliveries, </a:t>
            </a:r>
            <a:r>
              <a:rPr lang="en-US" altLang="zh-TW" sz="3200" kern="100" dirty="0">
                <a:solidFill>
                  <a:srgbClr val="C00000"/>
                </a:solidFill>
                <a:latin typeface="Calibri" panose="020F0502020204030204" pitchFamily="34" charset="0"/>
                <a:ea typeface="新細明體" panose="02020500000000000000" pitchFamily="18" charset="-120"/>
              </a:rPr>
              <a:t>does it include all births in Ontario, or only those that occurred in hospital settings?</a:t>
            </a:r>
            <a:r>
              <a:rPr lang="en-US" altLang="zh-TW" sz="3200" kern="100" dirty="0">
                <a:latin typeface="Calibri" panose="020F0502020204030204" pitchFamily="34" charset="0"/>
                <a:ea typeface="新細明體" panose="02020500000000000000" pitchFamily="18" charset="-120"/>
              </a:rPr>
              <a:t> </a:t>
            </a:r>
          </a:p>
          <a:p>
            <a:pPr marL="0" indent="0" algn="just">
              <a:lnSpc>
                <a:spcPct val="120000"/>
              </a:lnSpc>
              <a:spcBef>
                <a:spcPts val="0"/>
              </a:spcBef>
              <a:buNone/>
            </a:pPr>
            <a:endParaRPr lang="en-US" altLang="zh-TW" sz="400" kern="100" dirty="0">
              <a:latin typeface="Calibri" panose="020F0502020204030204" pitchFamily="34" charset="0"/>
              <a:ea typeface="新細明體" panose="02020500000000000000" pitchFamily="18" charset="-120"/>
            </a:endParaRPr>
          </a:p>
          <a:p>
            <a:pPr marL="0" indent="0" algn="just">
              <a:lnSpc>
                <a:spcPct val="120000"/>
              </a:lnSpc>
              <a:spcBef>
                <a:spcPts val="0"/>
              </a:spcBef>
              <a:buNone/>
            </a:pPr>
            <a:r>
              <a:rPr lang="en-US" altLang="zh-TW" sz="3200" kern="100" dirty="0">
                <a:latin typeface="Calibri" panose="020F0502020204030204" pitchFamily="34" charset="0"/>
                <a:ea typeface="新細明體" panose="02020500000000000000" pitchFamily="18" charset="-120"/>
              </a:rPr>
              <a:t>Are private clinic births, or those not billed through OHIP potentially excluded? </a:t>
            </a:r>
          </a:p>
          <a:p>
            <a:pPr marL="0" indent="0" algn="just">
              <a:lnSpc>
                <a:spcPct val="120000"/>
              </a:lnSpc>
              <a:spcBef>
                <a:spcPts val="0"/>
              </a:spcBef>
              <a:buNone/>
            </a:pPr>
            <a:endParaRPr lang="en-US" altLang="zh-TW" sz="400" kern="100" dirty="0">
              <a:latin typeface="Calibri" panose="020F0502020204030204" pitchFamily="34" charset="0"/>
              <a:ea typeface="新細明體" panose="02020500000000000000" pitchFamily="18" charset="-120"/>
            </a:endParaRPr>
          </a:p>
          <a:p>
            <a:pPr marL="0" indent="0" algn="just">
              <a:lnSpc>
                <a:spcPct val="120000"/>
              </a:lnSpc>
              <a:spcBef>
                <a:spcPts val="0"/>
              </a:spcBef>
              <a:buNone/>
            </a:pPr>
            <a:r>
              <a:rPr lang="en-US" altLang="zh-TW" sz="3200" kern="100" dirty="0">
                <a:latin typeface="Calibri" panose="020F0502020204030204" pitchFamily="34" charset="0"/>
                <a:ea typeface="新細明體" panose="02020500000000000000" pitchFamily="18" charset="-120"/>
              </a:rPr>
              <a:t>If so, would this small subset of non-hospital births introduce any meaningful bias in estimating overall adolescent pregnancy outcomes?</a:t>
            </a:r>
            <a:endParaRPr lang="zh-TW" altLang="zh-TW" sz="3200" kern="100" dirty="0">
              <a:latin typeface="Aptos" panose="020B0004020202020204" pitchFamily="34" charset="0"/>
              <a:ea typeface="新細明體" panose="02020500000000000000" pitchFamily="18" charset="-120"/>
            </a:endParaRPr>
          </a:p>
        </p:txBody>
      </p:sp>
    </p:spTree>
    <p:extLst>
      <p:ext uri="{BB962C8B-B14F-4D97-AF65-F5344CB8AC3E}">
        <p14:creationId xmlns:p14="http://schemas.microsoft.com/office/powerpoint/2010/main" val="4028523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73A7D14-1815-06BE-0032-B20FCDEFD635}"/>
              </a:ext>
            </a:extLst>
          </p:cNvPr>
          <p:cNvSpPr>
            <a:spLocks noGrp="1"/>
          </p:cNvSpPr>
          <p:nvPr>
            <p:ph type="title"/>
          </p:nvPr>
        </p:nvSpPr>
        <p:spPr>
          <a:xfrm>
            <a:off x="838200" y="827628"/>
            <a:ext cx="10515600" cy="1325563"/>
          </a:xfrm>
        </p:spPr>
        <p:txBody>
          <a:bodyPr/>
          <a:lstStyle/>
          <a:p>
            <a:r>
              <a:rPr lang="en-US" altLang="zh-TW" sz="4400" dirty="0"/>
              <a:t>Introduction</a:t>
            </a:r>
            <a:endParaRPr lang="zh-TW" altLang="en-US" dirty="0"/>
          </a:p>
        </p:txBody>
      </p:sp>
      <p:sp>
        <p:nvSpPr>
          <p:cNvPr id="3" name="內容版面配置區 2">
            <a:extLst>
              <a:ext uri="{FF2B5EF4-FFF2-40B4-BE49-F238E27FC236}">
                <a16:creationId xmlns:a16="http://schemas.microsoft.com/office/drawing/2014/main" id="{47C72943-CD3D-FBFF-D264-B177CD10F0DE}"/>
              </a:ext>
            </a:extLst>
          </p:cNvPr>
          <p:cNvSpPr>
            <a:spLocks noGrp="1"/>
          </p:cNvSpPr>
          <p:nvPr>
            <p:ph idx="1"/>
          </p:nvPr>
        </p:nvSpPr>
        <p:spPr>
          <a:xfrm>
            <a:off x="838200" y="2079532"/>
            <a:ext cx="10515600" cy="4596572"/>
          </a:xfrm>
        </p:spPr>
        <p:txBody>
          <a:bodyPr>
            <a:normAutofit fontScale="92500" lnSpcReduction="10000"/>
          </a:bodyPr>
          <a:lstStyle/>
          <a:p>
            <a:pPr>
              <a:lnSpc>
                <a:spcPct val="150000"/>
              </a:lnSpc>
            </a:pPr>
            <a:r>
              <a:rPr lang="en-US" altLang="zh-TW" b="0" i="0" dirty="0">
                <a:solidFill>
                  <a:srgbClr val="000000"/>
                </a:solidFill>
                <a:effectLst/>
              </a:rPr>
              <a:t>Globally, the COVID-19 pandemic posed a significant threat to adolescent sexual and reproductive health (ASRH).</a:t>
            </a:r>
            <a:endParaRPr lang="en-US" altLang="zh-TW" dirty="0">
              <a:solidFill>
                <a:srgbClr val="000000"/>
              </a:solidFill>
            </a:endParaRPr>
          </a:p>
          <a:p>
            <a:pPr>
              <a:lnSpc>
                <a:spcPct val="150000"/>
              </a:lnSpc>
            </a:pPr>
            <a:r>
              <a:rPr lang="en-US" altLang="zh-TW" b="0" i="0" dirty="0">
                <a:solidFill>
                  <a:srgbClr val="000000"/>
                </a:solidFill>
                <a:effectLst/>
              </a:rPr>
              <a:t> It disrupted fundamental aspects of normative adolescent developmental trajectories, resulting in alterations in peer and romantic interactions, differences in parental supervision, changes in risk-taking behavior, and increased potential exposure to relationship abuse. </a:t>
            </a:r>
            <a:r>
              <a:rPr lang="en-US" altLang="zh-TW" dirty="0">
                <a:solidFill>
                  <a:srgbClr val="000000"/>
                </a:solidFill>
              </a:rPr>
              <a:t>T</a:t>
            </a:r>
            <a:r>
              <a:rPr lang="en-US" altLang="zh-TW" b="0" i="0" dirty="0">
                <a:solidFill>
                  <a:srgbClr val="000000"/>
                </a:solidFill>
                <a:effectLst/>
              </a:rPr>
              <a:t>he pandemic reduced opportunities for comprehensive school-based sexual education and altered access to confidential health care, medication, and services.</a:t>
            </a:r>
            <a:endParaRPr lang="zh-TW" altLang="en-US" dirty="0"/>
          </a:p>
        </p:txBody>
      </p:sp>
      <p:sp>
        <p:nvSpPr>
          <p:cNvPr id="19" name="箭號: 五邊形 18">
            <a:extLst>
              <a:ext uri="{FF2B5EF4-FFF2-40B4-BE49-F238E27FC236}">
                <a16:creationId xmlns:a16="http://schemas.microsoft.com/office/drawing/2014/main" id="{936428E3-69FF-D008-64DF-300F45B2E3BA}"/>
              </a:ext>
            </a:extLst>
          </p:cNvPr>
          <p:cNvSpPr/>
          <p:nvPr/>
        </p:nvSpPr>
        <p:spPr>
          <a:xfrm>
            <a:off x="172703" y="3573"/>
            <a:ext cx="2482100" cy="776749"/>
          </a:xfrm>
          <a:prstGeom prst="homePlate">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Introduction</a:t>
            </a:r>
            <a:endParaRPr lang="zh-TW" altLang="en-US" dirty="0">
              <a:solidFill>
                <a:schemeClr val="tx1"/>
              </a:solidFill>
            </a:endParaRPr>
          </a:p>
        </p:txBody>
      </p:sp>
      <p:sp>
        <p:nvSpPr>
          <p:cNvPr id="20" name="箭號: ＞形 19">
            <a:extLst>
              <a:ext uri="{FF2B5EF4-FFF2-40B4-BE49-F238E27FC236}">
                <a16:creationId xmlns:a16="http://schemas.microsoft.com/office/drawing/2014/main" id="{46510B5E-B5A6-164C-4298-0F7E86CAA6EF}"/>
              </a:ext>
            </a:extLst>
          </p:cNvPr>
          <p:cNvSpPr/>
          <p:nvPr/>
        </p:nvSpPr>
        <p:spPr>
          <a:xfrm>
            <a:off x="2372853" y="13410"/>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Methods</a:t>
            </a:r>
            <a:endParaRPr lang="zh-TW" altLang="en-US" dirty="0">
              <a:solidFill>
                <a:schemeClr val="tx1"/>
              </a:solidFill>
            </a:endParaRPr>
          </a:p>
        </p:txBody>
      </p:sp>
      <p:sp>
        <p:nvSpPr>
          <p:cNvPr id="21" name="箭號: ＞形 20">
            <a:extLst>
              <a:ext uri="{FF2B5EF4-FFF2-40B4-BE49-F238E27FC236}">
                <a16:creationId xmlns:a16="http://schemas.microsoft.com/office/drawing/2014/main" id="{93257522-C94A-F5AC-A414-17364D5D7074}"/>
              </a:ext>
            </a:extLst>
          </p:cNvPr>
          <p:cNvSpPr/>
          <p:nvPr/>
        </p:nvSpPr>
        <p:spPr>
          <a:xfrm>
            <a:off x="4663616"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Results</a:t>
            </a:r>
            <a:endParaRPr lang="zh-TW" altLang="en-US" dirty="0">
              <a:solidFill>
                <a:schemeClr val="tx1"/>
              </a:solidFill>
            </a:endParaRPr>
          </a:p>
        </p:txBody>
      </p:sp>
      <p:sp>
        <p:nvSpPr>
          <p:cNvPr id="22" name="箭號: ＞形 21">
            <a:extLst>
              <a:ext uri="{FF2B5EF4-FFF2-40B4-BE49-F238E27FC236}">
                <a16:creationId xmlns:a16="http://schemas.microsoft.com/office/drawing/2014/main" id="{86BFA196-091B-F896-FDA2-D05BA7A37C21}"/>
              </a:ext>
            </a:extLst>
          </p:cNvPr>
          <p:cNvSpPr/>
          <p:nvPr/>
        </p:nvSpPr>
        <p:spPr>
          <a:xfrm>
            <a:off x="6968005" y="-6264"/>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Discussion</a:t>
            </a:r>
            <a:endParaRPr lang="zh-TW" altLang="en-US" dirty="0">
              <a:solidFill>
                <a:schemeClr val="tx1"/>
              </a:solidFill>
            </a:endParaRPr>
          </a:p>
        </p:txBody>
      </p:sp>
      <p:sp>
        <p:nvSpPr>
          <p:cNvPr id="23" name="箭號: ＞形 22">
            <a:extLst>
              <a:ext uri="{FF2B5EF4-FFF2-40B4-BE49-F238E27FC236}">
                <a16:creationId xmlns:a16="http://schemas.microsoft.com/office/drawing/2014/main" id="{F7114ED4-8C60-281F-2F49-AFFA6ED6AC1F}"/>
              </a:ext>
            </a:extLst>
          </p:cNvPr>
          <p:cNvSpPr/>
          <p:nvPr/>
        </p:nvSpPr>
        <p:spPr>
          <a:xfrm>
            <a:off x="9245143"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Conclusion</a:t>
            </a:r>
            <a:endParaRPr lang="zh-TW" altLang="en-US" dirty="0">
              <a:solidFill>
                <a:schemeClr val="tx1"/>
              </a:solidFill>
            </a:endParaRPr>
          </a:p>
        </p:txBody>
      </p:sp>
    </p:spTree>
    <p:extLst>
      <p:ext uri="{BB962C8B-B14F-4D97-AF65-F5344CB8AC3E}">
        <p14:creationId xmlns:p14="http://schemas.microsoft.com/office/powerpoint/2010/main" val="25818566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BFE75-B8C8-5244-F378-26E290EB86D6}"/>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74CC9E90-8DE8-6EAB-D0D4-4D8B31E43360}"/>
              </a:ext>
            </a:extLst>
          </p:cNvPr>
          <p:cNvSpPr>
            <a:spLocks noGrp="1"/>
          </p:cNvSpPr>
          <p:nvPr>
            <p:ph type="title"/>
          </p:nvPr>
        </p:nvSpPr>
        <p:spPr>
          <a:xfrm>
            <a:off x="609600" y="3639"/>
            <a:ext cx="10972800" cy="1143000"/>
          </a:xfrm>
        </p:spPr>
        <p:txBody>
          <a:bodyPr>
            <a:normAutofit/>
          </a:bodyPr>
          <a:lstStyle/>
          <a:p>
            <a:r>
              <a:rPr lang="en-US" altLang="zh-TW" sz="4267" b="1" dirty="0">
                <a:latin typeface="Arial" panose="020B0604020202020204" pitchFamily="34" charset="0"/>
                <a:cs typeface="Arial" panose="020B0604020202020204" pitchFamily="34" charset="0"/>
              </a:rPr>
              <a:t>Response to Comment 2</a:t>
            </a:r>
            <a:endParaRPr lang="zh-TW" altLang="en-US" sz="4267" b="1" dirty="0">
              <a:latin typeface="Arial" panose="020B0604020202020204" pitchFamily="34" charset="0"/>
              <a:cs typeface="Arial" panose="020B0604020202020204" pitchFamily="34" charset="0"/>
            </a:endParaRPr>
          </a:p>
        </p:txBody>
      </p:sp>
      <p:sp>
        <p:nvSpPr>
          <p:cNvPr id="7" name="內容版面配置區 2">
            <a:extLst>
              <a:ext uri="{FF2B5EF4-FFF2-40B4-BE49-F238E27FC236}">
                <a16:creationId xmlns:a16="http://schemas.microsoft.com/office/drawing/2014/main" id="{3B84B9BC-4262-54B2-E7EE-BFF2257FC066}"/>
              </a:ext>
            </a:extLst>
          </p:cNvPr>
          <p:cNvSpPr>
            <a:spLocks noGrp="1"/>
          </p:cNvSpPr>
          <p:nvPr>
            <p:ph idx="1"/>
          </p:nvPr>
        </p:nvSpPr>
        <p:spPr>
          <a:xfrm>
            <a:off x="143338" y="1269303"/>
            <a:ext cx="11905323" cy="4989058"/>
          </a:xfrm>
        </p:spPr>
        <p:txBody>
          <a:bodyPr wrap="square">
            <a:spAutoFit/>
          </a:bodyPr>
          <a:lstStyle/>
          <a:p>
            <a:pPr marL="0" indent="0" algn="just">
              <a:lnSpc>
                <a:spcPct val="120000"/>
              </a:lnSpc>
              <a:spcBef>
                <a:spcPts val="0"/>
              </a:spcBef>
              <a:buNone/>
            </a:pPr>
            <a:r>
              <a:rPr lang="en-US" altLang="zh-TW" sz="2667" kern="100" dirty="0">
                <a:latin typeface="Aptos" panose="020B0004020202020204" pitchFamily="34" charset="0"/>
                <a:ea typeface="新細明體" panose="02020500000000000000" pitchFamily="18" charset="-120"/>
              </a:rPr>
              <a:t>The MOMBABY dataset does not include births that occur outside of hospital settings. It focuses solely on births that take place within hospital environments. In addition to the MOMBABY dataset, this study is supplemented with data on healthcare encounters indicative of pregnancy without a recorded delivery in health administrative data (e.g., miscarriages and abortions at private clinics).  But those pregnancies that are not billed by OHIP are excluded.</a:t>
            </a:r>
          </a:p>
          <a:p>
            <a:pPr marL="0" indent="0" algn="just">
              <a:lnSpc>
                <a:spcPct val="120000"/>
              </a:lnSpc>
              <a:spcBef>
                <a:spcPts val="0"/>
              </a:spcBef>
              <a:buNone/>
            </a:pPr>
            <a:r>
              <a:rPr lang="en-US" altLang="zh-TW" sz="2667" kern="100" dirty="0">
                <a:latin typeface="Aptos" panose="020B0004020202020204" pitchFamily="34" charset="0"/>
                <a:ea typeface="新細明體" panose="02020500000000000000" pitchFamily="18" charset="-120"/>
              </a:rPr>
              <a:t>Despite of the high coverage rate of OHIP and the detailed data collection, there may still be selection bias. </a:t>
            </a:r>
          </a:p>
          <a:p>
            <a:pPr marL="0" indent="0" algn="just">
              <a:lnSpc>
                <a:spcPct val="120000"/>
              </a:lnSpc>
              <a:spcBef>
                <a:spcPts val="0"/>
              </a:spcBef>
              <a:buNone/>
            </a:pPr>
            <a:r>
              <a:rPr lang="en-US" altLang="zh-TW" sz="2667" kern="100" dirty="0">
                <a:latin typeface="Aptos" panose="020B0004020202020204" pitchFamily="34" charset="0"/>
                <a:ea typeface="新細明體" panose="02020500000000000000" pitchFamily="18" charset="-120"/>
              </a:rPr>
              <a:t>However, I think this bias may be minimal. The author can also use QBA to quantify this bias. </a:t>
            </a:r>
            <a:endParaRPr lang="zh-TW" altLang="zh-TW" sz="2667" kern="100" dirty="0">
              <a:latin typeface="Aptos" panose="020B0004020202020204" pitchFamily="34" charset="0"/>
              <a:ea typeface="新細明體" panose="02020500000000000000" pitchFamily="18" charset="-120"/>
            </a:endParaRPr>
          </a:p>
        </p:txBody>
      </p:sp>
    </p:spTree>
    <p:extLst>
      <p:ext uri="{BB962C8B-B14F-4D97-AF65-F5344CB8AC3E}">
        <p14:creationId xmlns:p14="http://schemas.microsoft.com/office/powerpoint/2010/main" val="21730350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F537A3D1-C975-E031-839A-40D8A984E9CF}"/>
              </a:ext>
            </a:extLst>
          </p:cNvPr>
          <p:cNvPicPr>
            <a:picLocks noChangeAspect="1"/>
          </p:cNvPicPr>
          <p:nvPr/>
        </p:nvPicPr>
        <p:blipFill>
          <a:blip r:embed="rId2"/>
          <a:stretch>
            <a:fillRect/>
          </a:stretch>
        </p:blipFill>
        <p:spPr>
          <a:xfrm>
            <a:off x="1773578" y="812554"/>
            <a:ext cx="9194723" cy="4918856"/>
          </a:xfrm>
          <a:prstGeom prst="rect">
            <a:avLst/>
          </a:prstGeom>
        </p:spPr>
      </p:pic>
    </p:spTree>
    <p:extLst>
      <p:ext uri="{BB962C8B-B14F-4D97-AF65-F5344CB8AC3E}">
        <p14:creationId xmlns:p14="http://schemas.microsoft.com/office/powerpoint/2010/main" val="81203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B059C573-222E-2965-8DB4-6DACDCAE1CC0}"/>
              </a:ext>
            </a:extLst>
          </p:cNvPr>
          <p:cNvSpPr>
            <a:spLocks noGrp="1"/>
          </p:cNvSpPr>
          <p:nvPr>
            <p:ph idx="1"/>
          </p:nvPr>
        </p:nvSpPr>
        <p:spPr>
          <a:xfrm>
            <a:off x="838200" y="1091380"/>
            <a:ext cx="10515600" cy="5535561"/>
          </a:xfrm>
        </p:spPr>
        <p:txBody>
          <a:bodyPr>
            <a:normAutofit/>
          </a:bodyPr>
          <a:lstStyle/>
          <a:p>
            <a:pPr>
              <a:lnSpc>
                <a:spcPct val="150000"/>
              </a:lnSpc>
            </a:pPr>
            <a:r>
              <a:rPr lang="en-US" altLang="zh-TW" b="0" i="0" dirty="0">
                <a:solidFill>
                  <a:srgbClr val="000000"/>
                </a:solidFill>
                <a:effectLst/>
              </a:rPr>
              <a:t>An ASRH outcome of particular importance is adolescent pregnancy. Risks for adolescent pregnancy in high-income countries encompass a number of :</a:t>
            </a:r>
          </a:p>
          <a:p>
            <a:pPr lvl="1">
              <a:lnSpc>
                <a:spcPct val="150000"/>
              </a:lnSpc>
            </a:pPr>
            <a:r>
              <a:rPr lang="en-US" altLang="zh-TW" b="0" i="0" dirty="0">
                <a:solidFill>
                  <a:srgbClr val="000000"/>
                </a:solidFill>
                <a:effectLst/>
              </a:rPr>
              <a:t>Living in poverty, lower education, and other adverse early life experiences. </a:t>
            </a:r>
          </a:p>
          <a:p>
            <a:pPr>
              <a:lnSpc>
                <a:spcPct val="150000"/>
              </a:lnSpc>
            </a:pPr>
            <a:r>
              <a:rPr lang="en-US" altLang="zh-TW" b="0" i="0" dirty="0">
                <a:solidFill>
                  <a:srgbClr val="000000"/>
                </a:solidFill>
                <a:effectLst/>
              </a:rPr>
              <a:t>Outcomes associated with adolescent pregnancy can further compound these inequities and include elevated risk of :</a:t>
            </a:r>
          </a:p>
          <a:p>
            <a:pPr lvl="1">
              <a:lnSpc>
                <a:spcPct val="150000"/>
              </a:lnSpc>
            </a:pPr>
            <a:r>
              <a:rPr lang="en-US" altLang="zh-TW" b="0" i="0" dirty="0">
                <a:solidFill>
                  <a:srgbClr val="000000"/>
                </a:solidFill>
                <a:effectLst/>
              </a:rPr>
              <a:t>Substance use, poor educational attainment, exposure to violence, and poverty for both the adolescent parent and their offspring.</a:t>
            </a:r>
            <a:endParaRPr lang="zh-TW" altLang="en-US" dirty="0"/>
          </a:p>
        </p:txBody>
      </p:sp>
      <p:sp>
        <p:nvSpPr>
          <p:cNvPr id="13" name="箭號: 五邊形 12">
            <a:extLst>
              <a:ext uri="{FF2B5EF4-FFF2-40B4-BE49-F238E27FC236}">
                <a16:creationId xmlns:a16="http://schemas.microsoft.com/office/drawing/2014/main" id="{E160BEBF-BF2D-683C-495C-D7C4DA9AE289}"/>
              </a:ext>
            </a:extLst>
          </p:cNvPr>
          <p:cNvSpPr/>
          <p:nvPr/>
        </p:nvSpPr>
        <p:spPr>
          <a:xfrm>
            <a:off x="172703" y="3573"/>
            <a:ext cx="2482100" cy="776749"/>
          </a:xfrm>
          <a:prstGeom prst="homePlate">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Introduction</a:t>
            </a:r>
            <a:endParaRPr lang="zh-TW" altLang="en-US" dirty="0">
              <a:solidFill>
                <a:schemeClr val="tx1"/>
              </a:solidFill>
            </a:endParaRPr>
          </a:p>
        </p:txBody>
      </p:sp>
      <p:sp>
        <p:nvSpPr>
          <p:cNvPr id="14" name="箭號: ＞形 13">
            <a:extLst>
              <a:ext uri="{FF2B5EF4-FFF2-40B4-BE49-F238E27FC236}">
                <a16:creationId xmlns:a16="http://schemas.microsoft.com/office/drawing/2014/main" id="{C50E9638-8972-4C08-66A8-B62067C909C4}"/>
              </a:ext>
            </a:extLst>
          </p:cNvPr>
          <p:cNvSpPr/>
          <p:nvPr/>
        </p:nvSpPr>
        <p:spPr>
          <a:xfrm>
            <a:off x="2372853" y="13410"/>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Methods</a:t>
            </a:r>
            <a:endParaRPr lang="zh-TW" altLang="en-US" dirty="0">
              <a:solidFill>
                <a:schemeClr val="tx1"/>
              </a:solidFill>
            </a:endParaRPr>
          </a:p>
        </p:txBody>
      </p:sp>
      <p:sp>
        <p:nvSpPr>
          <p:cNvPr id="15" name="箭號: ＞形 14">
            <a:extLst>
              <a:ext uri="{FF2B5EF4-FFF2-40B4-BE49-F238E27FC236}">
                <a16:creationId xmlns:a16="http://schemas.microsoft.com/office/drawing/2014/main" id="{38C1BDF1-ABEC-FA49-EAC1-8B762CDD47D6}"/>
              </a:ext>
            </a:extLst>
          </p:cNvPr>
          <p:cNvSpPr/>
          <p:nvPr/>
        </p:nvSpPr>
        <p:spPr>
          <a:xfrm>
            <a:off x="4663616"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Results</a:t>
            </a:r>
            <a:endParaRPr lang="zh-TW" altLang="en-US" dirty="0">
              <a:solidFill>
                <a:schemeClr val="tx1"/>
              </a:solidFill>
            </a:endParaRPr>
          </a:p>
        </p:txBody>
      </p:sp>
      <p:sp>
        <p:nvSpPr>
          <p:cNvPr id="16" name="箭號: ＞形 15">
            <a:extLst>
              <a:ext uri="{FF2B5EF4-FFF2-40B4-BE49-F238E27FC236}">
                <a16:creationId xmlns:a16="http://schemas.microsoft.com/office/drawing/2014/main" id="{BFA3E13A-E6CE-7A4C-DF74-CA7945E96D4D}"/>
              </a:ext>
            </a:extLst>
          </p:cNvPr>
          <p:cNvSpPr/>
          <p:nvPr/>
        </p:nvSpPr>
        <p:spPr>
          <a:xfrm>
            <a:off x="6968005" y="-6264"/>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Discussion</a:t>
            </a:r>
            <a:endParaRPr lang="zh-TW" altLang="en-US" dirty="0">
              <a:solidFill>
                <a:schemeClr val="tx1"/>
              </a:solidFill>
            </a:endParaRPr>
          </a:p>
        </p:txBody>
      </p:sp>
      <p:sp>
        <p:nvSpPr>
          <p:cNvPr id="17" name="箭號: ＞形 16">
            <a:extLst>
              <a:ext uri="{FF2B5EF4-FFF2-40B4-BE49-F238E27FC236}">
                <a16:creationId xmlns:a16="http://schemas.microsoft.com/office/drawing/2014/main" id="{A6C53DAE-28F5-D130-C1FC-CCD47412549C}"/>
              </a:ext>
            </a:extLst>
          </p:cNvPr>
          <p:cNvSpPr/>
          <p:nvPr/>
        </p:nvSpPr>
        <p:spPr>
          <a:xfrm>
            <a:off x="9245143"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Conclusion</a:t>
            </a:r>
            <a:endParaRPr lang="zh-TW" altLang="en-US" dirty="0">
              <a:solidFill>
                <a:schemeClr val="tx1"/>
              </a:solidFill>
            </a:endParaRPr>
          </a:p>
        </p:txBody>
      </p:sp>
    </p:spTree>
    <p:extLst>
      <p:ext uri="{BB962C8B-B14F-4D97-AF65-F5344CB8AC3E}">
        <p14:creationId xmlns:p14="http://schemas.microsoft.com/office/powerpoint/2010/main" val="2299073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034B526-B867-A119-C9BF-875BC3CFD109}"/>
              </a:ext>
            </a:extLst>
          </p:cNvPr>
          <p:cNvSpPr>
            <a:spLocks noGrp="1"/>
          </p:cNvSpPr>
          <p:nvPr>
            <p:ph type="title"/>
          </p:nvPr>
        </p:nvSpPr>
        <p:spPr>
          <a:xfrm>
            <a:off x="976746" y="512617"/>
            <a:ext cx="10515600" cy="1325563"/>
          </a:xfrm>
        </p:spPr>
        <p:txBody>
          <a:bodyPr/>
          <a:lstStyle/>
          <a:p>
            <a:r>
              <a:rPr lang="en-US" altLang="zh-TW" sz="4400" dirty="0"/>
              <a:t>Research gap</a:t>
            </a:r>
            <a:endParaRPr lang="zh-TW" altLang="en-US" dirty="0"/>
          </a:p>
        </p:txBody>
      </p:sp>
      <p:sp>
        <p:nvSpPr>
          <p:cNvPr id="3" name="內容版面配置區 2">
            <a:extLst>
              <a:ext uri="{FF2B5EF4-FFF2-40B4-BE49-F238E27FC236}">
                <a16:creationId xmlns:a16="http://schemas.microsoft.com/office/drawing/2014/main" id="{592E1216-C664-65A2-560A-9A73274C181E}"/>
              </a:ext>
            </a:extLst>
          </p:cNvPr>
          <p:cNvSpPr>
            <a:spLocks noGrp="1"/>
          </p:cNvSpPr>
          <p:nvPr>
            <p:ph idx="1"/>
          </p:nvPr>
        </p:nvSpPr>
        <p:spPr>
          <a:xfrm>
            <a:off x="838200" y="1838180"/>
            <a:ext cx="10515600" cy="3193774"/>
          </a:xfrm>
        </p:spPr>
        <p:txBody>
          <a:bodyPr>
            <a:normAutofit lnSpcReduction="10000"/>
          </a:bodyPr>
          <a:lstStyle/>
          <a:p>
            <a:pPr>
              <a:lnSpc>
                <a:spcPct val="150000"/>
              </a:lnSpc>
            </a:pPr>
            <a:r>
              <a:rPr lang="en-US" altLang="zh-TW" dirty="0"/>
              <a:t>The relationship of population-based rates of pregnancy and sexual health-related care utilization among female adolescents with key sociodemographic characteristics, including rurality, neighborhood income quintile, immigration status, and geographic region and changes during the COVID-19 pandemic were unknown.</a:t>
            </a:r>
            <a:endParaRPr lang="zh-TW" altLang="en-US" dirty="0">
              <a:solidFill>
                <a:srgbClr val="000000"/>
              </a:solidFill>
            </a:endParaRPr>
          </a:p>
        </p:txBody>
      </p:sp>
      <p:sp>
        <p:nvSpPr>
          <p:cNvPr id="16" name="箭號: 五邊形 15">
            <a:extLst>
              <a:ext uri="{FF2B5EF4-FFF2-40B4-BE49-F238E27FC236}">
                <a16:creationId xmlns:a16="http://schemas.microsoft.com/office/drawing/2014/main" id="{171BF9B5-F2C4-941A-1E1F-9CAA61FC880D}"/>
              </a:ext>
            </a:extLst>
          </p:cNvPr>
          <p:cNvSpPr/>
          <p:nvPr/>
        </p:nvSpPr>
        <p:spPr>
          <a:xfrm>
            <a:off x="172703" y="3573"/>
            <a:ext cx="2482100" cy="776749"/>
          </a:xfrm>
          <a:prstGeom prst="homePlate">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Introduction</a:t>
            </a:r>
            <a:endParaRPr lang="zh-TW" altLang="en-US" dirty="0">
              <a:solidFill>
                <a:schemeClr val="tx1"/>
              </a:solidFill>
            </a:endParaRPr>
          </a:p>
        </p:txBody>
      </p:sp>
      <p:sp>
        <p:nvSpPr>
          <p:cNvPr id="17" name="箭號: ＞形 16">
            <a:extLst>
              <a:ext uri="{FF2B5EF4-FFF2-40B4-BE49-F238E27FC236}">
                <a16:creationId xmlns:a16="http://schemas.microsoft.com/office/drawing/2014/main" id="{DB783191-C041-A8D4-162E-643429C152FF}"/>
              </a:ext>
            </a:extLst>
          </p:cNvPr>
          <p:cNvSpPr/>
          <p:nvPr/>
        </p:nvSpPr>
        <p:spPr>
          <a:xfrm>
            <a:off x="2372853" y="13410"/>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Methods</a:t>
            </a:r>
            <a:endParaRPr lang="zh-TW" altLang="en-US" dirty="0">
              <a:solidFill>
                <a:schemeClr val="tx1"/>
              </a:solidFill>
            </a:endParaRPr>
          </a:p>
        </p:txBody>
      </p:sp>
      <p:sp>
        <p:nvSpPr>
          <p:cNvPr id="18" name="箭號: ＞形 17">
            <a:extLst>
              <a:ext uri="{FF2B5EF4-FFF2-40B4-BE49-F238E27FC236}">
                <a16:creationId xmlns:a16="http://schemas.microsoft.com/office/drawing/2014/main" id="{4EBFFDDB-CBBF-9680-E106-2873EC14DE00}"/>
              </a:ext>
            </a:extLst>
          </p:cNvPr>
          <p:cNvSpPr/>
          <p:nvPr/>
        </p:nvSpPr>
        <p:spPr>
          <a:xfrm>
            <a:off x="4663616"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Results</a:t>
            </a:r>
            <a:endParaRPr lang="zh-TW" altLang="en-US" dirty="0">
              <a:solidFill>
                <a:schemeClr val="tx1"/>
              </a:solidFill>
            </a:endParaRPr>
          </a:p>
        </p:txBody>
      </p:sp>
      <p:sp>
        <p:nvSpPr>
          <p:cNvPr id="19" name="箭號: ＞形 18">
            <a:extLst>
              <a:ext uri="{FF2B5EF4-FFF2-40B4-BE49-F238E27FC236}">
                <a16:creationId xmlns:a16="http://schemas.microsoft.com/office/drawing/2014/main" id="{66B3A47C-DA84-E883-C5A1-8EBD2E729D7E}"/>
              </a:ext>
            </a:extLst>
          </p:cNvPr>
          <p:cNvSpPr/>
          <p:nvPr/>
        </p:nvSpPr>
        <p:spPr>
          <a:xfrm>
            <a:off x="6968005" y="-6264"/>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Discussion</a:t>
            </a:r>
            <a:endParaRPr lang="zh-TW" altLang="en-US" dirty="0">
              <a:solidFill>
                <a:schemeClr val="tx1"/>
              </a:solidFill>
            </a:endParaRPr>
          </a:p>
        </p:txBody>
      </p:sp>
      <p:sp>
        <p:nvSpPr>
          <p:cNvPr id="20" name="箭號: ＞形 19">
            <a:extLst>
              <a:ext uri="{FF2B5EF4-FFF2-40B4-BE49-F238E27FC236}">
                <a16:creationId xmlns:a16="http://schemas.microsoft.com/office/drawing/2014/main" id="{038ABCB5-67F3-C87E-8C0B-DC505305A94F}"/>
              </a:ext>
            </a:extLst>
          </p:cNvPr>
          <p:cNvSpPr/>
          <p:nvPr/>
        </p:nvSpPr>
        <p:spPr>
          <a:xfrm>
            <a:off x="9245143"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Conclusion</a:t>
            </a:r>
            <a:endParaRPr lang="zh-TW" altLang="en-US" dirty="0">
              <a:solidFill>
                <a:schemeClr val="tx1"/>
              </a:solidFill>
            </a:endParaRPr>
          </a:p>
        </p:txBody>
      </p:sp>
    </p:spTree>
    <p:extLst>
      <p:ext uri="{BB962C8B-B14F-4D97-AF65-F5344CB8AC3E}">
        <p14:creationId xmlns:p14="http://schemas.microsoft.com/office/powerpoint/2010/main" val="1400294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14A2941-3823-C67D-C8A9-F0BF55D7DF3F}"/>
              </a:ext>
            </a:extLst>
          </p:cNvPr>
          <p:cNvSpPr>
            <a:spLocks noGrp="1"/>
          </p:cNvSpPr>
          <p:nvPr>
            <p:ph type="title"/>
          </p:nvPr>
        </p:nvSpPr>
        <p:spPr>
          <a:xfrm>
            <a:off x="838200" y="710979"/>
            <a:ext cx="10515600" cy="1325563"/>
          </a:xfrm>
        </p:spPr>
        <p:txBody>
          <a:bodyPr/>
          <a:lstStyle/>
          <a:p>
            <a:r>
              <a:rPr lang="en-US" altLang="zh-TW" dirty="0"/>
              <a:t>Research question and objective</a:t>
            </a:r>
            <a:endParaRPr lang="zh-TW" altLang="en-US" dirty="0"/>
          </a:p>
        </p:txBody>
      </p:sp>
      <p:sp>
        <p:nvSpPr>
          <p:cNvPr id="3" name="內容版面配置區 2">
            <a:extLst>
              <a:ext uri="{FF2B5EF4-FFF2-40B4-BE49-F238E27FC236}">
                <a16:creationId xmlns:a16="http://schemas.microsoft.com/office/drawing/2014/main" id="{49862E23-CACE-7176-BAA9-D751E28AB5DD}"/>
              </a:ext>
            </a:extLst>
          </p:cNvPr>
          <p:cNvSpPr>
            <a:spLocks noGrp="1"/>
          </p:cNvSpPr>
          <p:nvPr>
            <p:ph idx="1"/>
          </p:nvPr>
        </p:nvSpPr>
        <p:spPr>
          <a:xfrm>
            <a:off x="838200" y="2200099"/>
            <a:ext cx="10515600" cy="4386231"/>
          </a:xfrm>
        </p:spPr>
        <p:txBody>
          <a:bodyPr/>
          <a:lstStyle/>
          <a:p>
            <a:pPr>
              <a:lnSpc>
                <a:spcPct val="150000"/>
              </a:lnSpc>
            </a:pPr>
            <a:r>
              <a:rPr lang="en-US" altLang="zh-TW" dirty="0"/>
              <a:t>Determining trends in pregnancy and sexual health-related care utilization among female adolescents during the pandemic and identifying potential disparities by key sociodemographic characteristics in a high-income country during the COVID-19 pandemic.</a:t>
            </a:r>
          </a:p>
        </p:txBody>
      </p:sp>
      <p:sp>
        <p:nvSpPr>
          <p:cNvPr id="8" name="箭號: 五邊形 7">
            <a:extLst>
              <a:ext uri="{FF2B5EF4-FFF2-40B4-BE49-F238E27FC236}">
                <a16:creationId xmlns:a16="http://schemas.microsoft.com/office/drawing/2014/main" id="{8B29C82B-3B5D-A2E8-AA00-9A3FDACABC9D}"/>
              </a:ext>
            </a:extLst>
          </p:cNvPr>
          <p:cNvSpPr/>
          <p:nvPr/>
        </p:nvSpPr>
        <p:spPr>
          <a:xfrm>
            <a:off x="172703" y="3573"/>
            <a:ext cx="2482100" cy="776749"/>
          </a:xfrm>
          <a:prstGeom prst="homePlate">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Introduction</a:t>
            </a:r>
            <a:endParaRPr lang="zh-TW" altLang="en-US" dirty="0">
              <a:solidFill>
                <a:schemeClr val="tx1"/>
              </a:solidFill>
            </a:endParaRPr>
          </a:p>
        </p:txBody>
      </p:sp>
      <p:sp>
        <p:nvSpPr>
          <p:cNvPr id="9" name="箭號: ＞形 8">
            <a:extLst>
              <a:ext uri="{FF2B5EF4-FFF2-40B4-BE49-F238E27FC236}">
                <a16:creationId xmlns:a16="http://schemas.microsoft.com/office/drawing/2014/main" id="{F9FEDB0F-36E7-D547-6FE0-97FAB0E3D25B}"/>
              </a:ext>
            </a:extLst>
          </p:cNvPr>
          <p:cNvSpPr/>
          <p:nvPr/>
        </p:nvSpPr>
        <p:spPr>
          <a:xfrm>
            <a:off x="2372853" y="13410"/>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Methods</a:t>
            </a:r>
            <a:endParaRPr lang="zh-TW" altLang="en-US" dirty="0">
              <a:solidFill>
                <a:schemeClr val="tx1"/>
              </a:solidFill>
            </a:endParaRPr>
          </a:p>
        </p:txBody>
      </p:sp>
      <p:sp>
        <p:nvSpPr>
          <p:cNvPr id="10" name="箭號: ＞形 9">
            <a:extLst>
              <a:ext uri="{FF2B5EF4-FFF2-40B4-BE49-F238E27FC236}">
                <a16:creationId xmlns:a16="http://schemas.microsoft.com/office/drawing/2014/main" id="{8516BC56-DBBF-AED0-8B33-831AB2379784}"/>
              </a:ext>
            </a:extLst>
          </p:cNvPr>
          <p:cNvSpPr/>
          <p:nvPr/>
        </p:nvSpPr>
        <p:spPr>
          <a:xfrm>
            <a:off x="4663616"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Results</a:t>
            </a:r>
            <a:endParaRPr lang="zh-TW" altLang="en-US" dirty="0">
              <a:solidFill>
                <a:schemeClr val="tx1"/>
              </a:solidFill>
            </a:endParaRPr>
          </a:p>
        </p:txBody>
      </p:sp>
      <p:sp>
        <p:nvSpPr>
          <p:cNvPr id="11" name="箭號: ＞形 10">
            <a:extLst>
              <a:ext uri="{FF2B5EF4-FFF2-40B4-BE49-F238E27FC236}">
                <a16:creationId xmlns:a16="http://schemas.microsoft.com/office/drawing/2014/main" id="{6A218713-6E85-98E2-CEDA-6B33C7E4AA9A}"/>
              </a:ext>
            </a:extLst>
          </p:cNvPr>
          <p:cNvSpPr/>
          <p:nvPr/>
        </p:nvSpPr>
        <p:spPr>
          <a:xfrm>
            <a:off x="6968005" y="-6264"/>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Discussion</a:t>
            </a:r>
            <a:endParaRPr lang="zh-TW" altLang="en-US" dirty="0">
              <a:solidFill>
                <a:schemeClr val="tx1"/>
              </a:solidFill>
            </a:endParaRPr>
          </a:p>
        </p:txBody>
      </p:sp>
      <p:sp>
        <p:nvSpPr>
          <p:cNvPr id="12" name="箭號: ＞形 11">
            <a:extLst>
              <a:ext uri="{FF2B5EF4-FFF2-40B4-BE49-F238E27FC236}">
                <a16:creationId xmlns:a16="http://schemas.microsoft.com/office/drawing/2014/main" id="{AA182155-EA4C-B8CC-4AD9-9AA4B3E1B3E4}"/>
              </a:ext>
            </a:extLst>
          </p:cNvPr>
          <p:cNvSpPr/>
          <p:nvPr/>
        </p:nvSpPr>
        <p:spPr>
          <a:xfrm>
            <a:off x="9245143"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Conclusion</a:t>
            </a:r>
            <a:endParaRPr lang="zh-TW" altLang="en-US" dirty="0">
              <a:solidFill>
                <a:schemeClr val="tx1"/>
              </a:solidFill>
            </a:endParaRPr>
          </a:p>
        </p:txBody>
      </p:sp>
    </p:spTree>
    <p:extLst>
      <p:ext uri="{BB962C8B-B14F-4D97-AF65-F5344CB8AC3E}">
        <p14:creationId xmlns:p14="http://schemas.microsoft.com/office/powerpoint/2010/main" val="2208727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B3952111-50F5-E381-30FE-D61219ADCF4D}"/>
              </a:ext>
            </a:extLst>
          </p:cNvPr>
          <p:cNvSpPr>
            <a:spLocks noGrp="1"/>
          </p:cNvSpPr>
          <p:nvPr>
            <p:ph idx="1"/>
          </p:nvPr>
        </p:nvSpPr>
        <p:spPr>
          <a:xfrm>
            <a:off x="838200" y="1789044"/>
            <a:ext cx="10515600" cy="4890052"/>
          </a:xfrm>
        </p:spPr>
        <p:txBody>
          <a:bodyPr>
            <a:normAutofit fontScale="92500" lnSpcReduction="20000"/>
          </a:bodyPr>
          <a:lstStyle/>
          <a:p>
            <a:pPr>
              <a:lnSpc>
                <a:spcPct val="150000"/>
              </a:lnSpc>
            </a:pPr>
            <a:r>
              <a:rPr lang="en-US" altLang="zh-TW" sz="3200" b="0" i="0" dirty="0">
                <a:solidFill>
                  <a:srgbClr val="1B1B1B"/>
                </a:solidFill>
                <a:effectLst/>
                <a:latin typeface="Cambria" panose="02040503050406030204" pitchFamily="18" charset="0"/>
              </a:rPr>
              <a:t>Population-based, repeated cross-sectional study f</a:t>
            </a:r>
            <a:r>
              <a:rPr lang="en-US" altLang="zh-TW" sz="3200" dirty="0">
                <a:solidFill>
                  <a:srgbClr val="1B1B1B"/>
                </a:solidFill>
                <a:latin typeface="Cambria" panose="02040503050406030204" pitchFamily="18" charset="0"/>
              </a:rPr>
              <a:t>rom January 1, 2018–December 31, 2022</a:t>
            </a:r>
          </a:p>
          <a:p>
            <a:pPr>
              <a:lnSpc>
                <a:spcPct val="150000"/>
              </a:lnSpc>
            </a:pPr>
            <a:r>
              <a:rPr lang="en-US" altLang="zh-TW" sz="3200" dirty="0"/>
              <a:t>Health administrative data on all female adolescents</a:t>
            </a:r>
          </a:p>
          <a:p>
            <a:pPr lvl="1">
              <a:lnSpc>
                <a:spcPct val="150000"/>
              </a:lnSpc>
            </a:pPr>
            <a:r>
              <a:rPr lang="en-US" altLang="zh-TW" sz="2800" dirty="0"/>
              <a:t>included eligible for provincial health insurance, 12–19 years old</a:t>
            </a:r>
          </a:p>
          <a:p>
            <a:pPr lvl="1">
              <a:lnSpc>
                <a:spcPct val="150000"/>
              </a:lnSpc>
            </a:pPr>
            <a:r>
              <a:rPr lang="en-US" altLang="zh-TW" sz="2800" dirty="0"/>
              <a:t>excluded non-Ontario residents, those ineligible for the Ontario Health Insurance Plan (OHIP), individuals with invalid birth or death dates (</a:t>
            </a:r>
            <a:r>
              <a:rPr lang="en-US" altLang="zh-TW" sz="2800" dirty="0" err="1"/>
              <a:t>eg</a:t>
            </a:r>
            <a:r>
              <a:rPr lang="en-US" altLang="zh-TW" sz="2800" dirty="0"/>
              <a:t>, death before the index date) within the study period, and those with missing data on sex. </a:t>
            </a:r>
            <a:endParaRPr lang="zh-TW" altLang="en-US" sz="2800" dirty="0"/>
          </a:p>
        </p:txBody>
      </p:sp>
      <p:sp>
        <p:nvSpPr>
          <p:cNvPr id="4" name="箭號: 五邊形 3">
            <a:extLst>
              <a:ext uri="{FF2B5EF4-FFF2-40B4-BE49-F238E27FC236}">
                <a16:creationId xmlns:a16="http://schemas.microsoft.com/office/drawing/2014/main" id="{1ADA7F85-B462-29D5-7087-56EDFC011435}"/>
              </a:ext>
            </a:extLst>
          </p:cNvPr>
          <p:cNvSpPr/>
          <p:nvPr/>
        </p:nvSpPr>
        <p:spPr>
          <a:xfrm>
            <a:off x="172703" y="3573"/>
            <a:ext cx="2482100" cy="776749"/>
          </a:xfrm>
          <a:prstGeom prst="homePlate">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Introduction</a:t>
            </a:r>
            <a:endParaRPr lang="zh-TW" altLang="en-US" dirty="0">
              <a:solidFill>
                <a:schemeClr val="tx1"/>
              </a:solidFill>
            </a:endParaRPr>
          </a:p>
        </p:txBody>
      </p:sp>
      <p:sp>
        <p:nvSpPr>
          <p:cNvPr id="5" name="箭號: ＞形 4">
            <a:extLst>
              <a:ext uri="{FF2B5EF4-FFF2-40B4-BE49-F238E27FC236}">
                <a16:creationId xmlns:a16="http://schemas.microsoft.com/office/drawing/2014/main" id="{5681C62E-0885-A2C3-9A40-048E073A83FD}"/>
              </a:ext>
            </a:extLst>
          </p:cNvPr>
          <p:cNvSpPr/>
          <p:nvPr/>
        </p:nvSpPr>
        <p:spPr>
          <a:xfrm>
            <a:off x="2372853" y="13410"/>
            <a:ext cx="2586340" cy="776749"/>
          </a:xfrm>
          <a:prstGeom prst="chevron">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Methods</a:t>
            </a:r>
            <a:endParaRPr lang="zh-TW" altLang="en-US" dirty="0">
              <a:solidFill>
                <a:schemeClr val="tx1"/>
              </a:solidFill>
            </a:endParaRPr>
          </a:p>
        </p:txBody>
      </p:sp>
      <p:sp>
        <p:nvSpPr>
          <p:cNvPr id="6" name="箭號: ＞形 5">
            <a:extLst>
              <a:ext uri="{FF2B5EF4-FFF2-40B4-BE49-F238E27FC236}">
                <a16:creationId xmlns:a16="http://schemas.microsoft.com/office/drawing/2014/main" id="{5CDD06D2-107F-72E0-619F-0BBE3CDDFD6C}"/>
              </a:ext>
            </a:extLst>
          </p:cNvPr>
          <p:cNvSpPr/>
          <p:nvPr/>
        </p:nvSpPr>
        <p:spPr>
          <a:xfrm>
            <a:off x="4663616"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Results</a:t>
            </a:r>
            <a:endParaRPr lang="zh-TW" altLang="en-US" dirty="0">
              <a:solidFill>
                <a:schemeClr val="tx1"/>
              </a:solidFill>
            </a:endParaRPr>
          </a:p>
        </p:txBody>
      </p:sp>
      <p:sp>
        <p:nvSpPr>
          <p:cNvPr id="7" name="箭號: ＞形 6">
            <a:extLst>
              <a:ext uri="{FF2B5EF4-FFF2-40B4-BE49-F238E27FC236}">
                <a16:creationId xmlns:a16="http://schemas.microsoft.com/office/drawing/2014/main" id="{44ACF514-D025-9B2D-109C-D60168771505}"/>
              </a:ext>
            </a:extLst>
          </p:cNvPr>
          <p:cNvSpPr/>
          <p:nvPr/>
        </p:nvSpPr>
        <p:spPr>
          <a:xfrm>
            <a:off x="6968005" y="-6264"/>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Discussion</a:t>
            </a:r>
            <a:endParaRPr lang="zh-TW" altLang="en-US" dirty="0">
              <a:solidFill>
                <a:schemeClr val="tx1"/>
              </a:solidFill>
            </a:endParaRPr>
          </a:p>
        </p:txBody>
      </p:sp>
      <p:sp>
        <p:nvSpPr>
          <p:cNvPr id="8" name="箭號: ＞形 7">
            <a:extLst>
              <a:ext uri="{FF2B5EF4-FFF2-40B4-BE49-F238E27FC236}">
                <a16:creationId xmlns:a16="http://schemas.microsoft.com/office/drawing/2014/main" id="{29EC5573-9FC8-2267-C507-79E4FD43D496}"/>
              </a:ext>
            </a:extLst>
          </p:cNvPr>
          <p:cNvSpPr/>
          <p:nvPr/>
        </p:nvSpPr>
        <p:spPr>
          <a:xfrm>
            <a:off x="9245143"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Conclusion</a:t>
            </a:r>
            <a:endParaRPr lang="zh-TW" altLang="en-US" dirty="0">
              <a:solidFill>
                <a:schemeClr val="tx1"/>
              </a:solidFill>
            </a:endParaRPr>
          </a:p>
        </p:txBody>
      </p:sp>
      <p:sp>
        <p:nvSpPr>
          <p:cNvPr id="10" name="標題 9">
            <a:extLst>
              <a:ext uri="{FF2B5EF4-FFF2-40B4-BE49-F238E27FC236}">
                <a16:creationId xmlns:a16="http://schemas.microsoft.com/office/drawing/2014/main" id="{357A1810-69C3-A205-948B-4690DB45F0AF}"/>
              </a:ext>
            </a:extLst>
          </p:cNvPr>
          <p:cNvSpPr>
            <a:spLocks noGrp="1"/>
          </p:cNvSpPr>
          <p:nvPr>
            <p:ph type="title"/>
          </p:nvPr>
        </p:nvSpPr>
        <p:spPr>
          <a:xfrm>
            <a:off x="838200" y="770485"/>
            <a:ext cx="10515600" cy="1325563"/>
          </a:xfrm>
        </p:spPr>
        <p:txBody>
          <a:bodyPr/>
          <a:lstStyle/>
          <a:p>
            <a:r>
              <a:rPr lang="en-US" altLang="zh-TW" sz="4400" b="0" i="0" dirty="0">
                <a:solidFill>
                  <a:srgbClr val="1B1B1B"/>
                </a:solidFill>
                <a:effectLst/>
                <a:latin typeface="Cambria" panose="02040503050406030204" pitchFamily="18" charset="0"/>
              </a:rPr>
              <a:t>Study design</a:t>
            </a:r>
            <a:endParaRPr lang="zh-TW" altLang="en-US" dirty="0"/>
          </a:p>
        </p:txBody>
      </p:sp>
    </p:spTree>
    <p:extLst>
      <p:ext uri="{BB962C8B-B14F-4D97-AF65-F5344CB8AC3E}">
        <p14:creationId xmlns:p14="http://schemas.microsoft.com/office/powerpoint/2010/main" val="3744913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2C04C5E-9025-CFA5-9703-DD2474DDFC5B}"/>
              </a:ext>
            </a:extLst>
          </p:cNvPr>
          <p:cNvSpPr>
            <a:spLocks noGrp="1"/>
          </p:cNvSpPr>
          <p:nvPr>
            <p:ph type="title"/>
          </p:nvPr>
        </p:nvSpPr>
        <p:spPr>
          <a:xfrm>
            <a:off x="838200" y="498546"/>
            <a:ext cx="10515600" cy="1325563"/>
          </a:xfrm>
        </p:spPr>
        <p:txBody>
          <a:bodyPr/>
          <a:lstStyle/>
          <a:p>
            <a:r>
              <a:rPr lang="en-US" altLang="zh-TW" dirty="0"/>
              <a:t>Data source</a:t>
            </a:r>
            <a:endParaRPr lang="zh-TW" altLang="en-US" dirty="0"/>
          </a:p>
        </p:txBody>
      </p:sp>
      <p:sp>
        <p:nvSpPr>
          <p:cNvPr id="3" name="內容版面配置區 2">
            <a:extLst>
              <a:ext uri="{FF2B5EF4-FFF2-40B4-BE49-F238E27FC236}">
                <a16:creationId xmlns:a16="http://schemas.microsoft.com/office/drawing/2014/main" id="{35767A9D-073D-F266-E626-95B24598EEC8}"/>
              </a:ext>
            </a:extLst>
          </p:cNvPr>
          <p:cNvSpPr>
            <a:spLocks noGrp="1"/>
          </p:cNvSpPr>
          <p:nvPr>
            <p:ph idx="1"/>
          </p:nvPr>
        </p:nvSpPr>
        <p:spPr>
          <a:xfrm>
            <a:off x="838200" y="1475944"/>
            <a:ext cx="10515600" cy="5368645"/>
          </a:xfrm>
        </p:spPr>
        <p:txBody>
          <a:bodyPr>
            <a:normAutofit fontScale="77500" lnSpcReduction="20000"/>
          </a:bodyPr>
          <a:lstStyle/>
          <a:p>
            <a:pPr>
              <a:lnSpc>
                <a:spcPct val="150000"/>
              </a:lnSpc>
            </a:pPr>
            <a:r>
              <a:rPr lang="en-US" altLang="zh-TW" sz="3200" dirty="0">
                <a:solidFill>
                  <a:srgbClr val="1B1B1B"/>
                </a:solidFill>
                <a:latin typeface="Cambria" panose="02040503050406030204" pitchFamily="18" charset="0"/>
              </a:rPr>
              <a:t>Health Insurance Registered Persons Database: Demographic information</a:t>
            </a:r>
          </a:p>
          <a:p>
            <a:pPr>
              <a:lnSpc>
                <a:spcPct val="150000"/>
              </a:lnSpc>
            </a:pPr>
            <a:r>
              <a:rPr lang="en-US" altLang="zh-TW" sz="3200" dirty="0">
                <a:solidFill>
                  <a:srgbClr val="1B1B1B"/>
                </a:solidFill>
                <a:latin typeface="Cambria" panose="02040503050406030204" pitchFamily="18" charset="0"/>
              </a:rPr>
              <a:t>Resident Database: Immigration status</a:t>
            </a:r>
          </a:p>
          <a:p>
            <a:pPr>
              <a:lnSpc>
                <a:spcPct val="150000"/>
              </a:lnSpc>
            </a:pPr>
            <a:r>
              <a:rPr lang="en-US" altLang="zh-TW" sz="3200" dirty="0">
                <a:solidFill>
                  <a:srgbClr val="1B1B1B"/>
                </a:solidFill>
                <a:latin typeface="Cambria" panose="02040503050406030204" pitchFamily="18" charset="0"/>
              </a:rPr>
              <a:t>Ontario Health Insurance Plan physician billings database: Outpatient visits </a:t>
            </a:r>
          </a:p>
          <a:p>
            <a:pPr>
              <a:lnSpc>
                <a:spcPct val="150000"/>
              </a:lnSpc>
            </a:pPr>
            <a:r>
              <a:rPr lang="en-US" altLang="zh-TW" sz="3200" dirty="0">
                <a:solidFill>
                  <a:srgbClr val="1B1B1B"/>
                </a:solidFill>
                <a:latin typeface="Cambria" panose="02040503050406030204" pitchFamily="18" charset="0"/>
              </a:rPr>
              <a:t>National Ambulatory Care Reporting System: Emergency department visits</a:t>
            </a:r>
          </a:p>
          <a:p>
            <a:pPr>
              <a:lnSpc>
                <a:spcPct val="150000"/>
              </a:lnSpc>
            </a:pPr>
            <a:r>
              <a:rPr lang="en-US" altLang="zh-TW" sz="3200" dirty="0">
                <a:solidFill>
                  <a:srgbClr val="1B1B1B"/>
                </a:solidFill>
                <a:latin typeface="Cambria" panose="02040503050406030204" pitchFamily="18" charset="0"/>
              </a:rPr>
              <a:t>Health Information Discharge Abstract Database: Hospitalizations</a:t>
            </a:r>
          </a:p>
          <a:p>
            <a:pPr>
              <a:lnSpc>
                <a:spcPct val="150000"/>
              </a:lnSpc>
            </a:pPr>
            <a:r>
              <a:rPr lang="en-US" altLang="zh-TW" sz="3200" dirty="0">
                <a:solidFill>
                  <a:srgbClr val="1B1B1B"/>
                </a:solidFill>
                <a:latin typeface="Cambria" panose="02040503050406030204" pitchFamily="18" charset="0"/>
              </a:rPr>
              <a:t>MOMBABY dataset: Hospitalizations for obstetrical deliveries</a:t>
            </a:r>
          </a:p>
          <a:p>
            <a:pPr>
              <a:lnSpc>
                <a:spcPct val="150000"/>
              </a:lnSpc>
            </a:pPr>
            <a:r>
              <a:rPr lang="en-US" altLang="zh-TW" sz="3200" dirty="0">
                <a:solidFill>
                  <a:srgbClr val="1B1B1B"/>
                </a:solidFill>
                <a:latin typeface="Cambria" panose="02040503050406030204" pitchFamily="18" charset="0"/>
              </a:rPr>
              <a:t>Ontario Drug Benefits database: Contraceptive-related prescriptions</a:t>
            </a:r>
          </a:p>
        </p:txBody>
      </p:sp>
      <p:sp>
        <p:nvSpPr>
          <p:cNvPr id="4" name="箭號: 五邊形 3">
            <a:extLst>
              <a:ext uri="{FF2B5EF4-FFF2-40B4-BE49-F238E27FC236}">
                <a16:creationId xmlns:a16="http://schemas.microsoft.com/office/drawing/2014/main" id="{AA14FC6F-D8A9-163C-7F86-3ECC63B10DB4}"/>
              </a:ext>
            </a:extLst>
          </p:cNvPr>
          <p:cNvSpPr/>
          <p:nvPr/>
        </p:nvSpPr>
        <p:spPr>
          <a:xfrm>
            <a:off x="172703" y="3573"/>
            <a:ext cx="2482100" cy="776749"/>
          </a:xfrm>
          <a:prstGeom prst="homePlate">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Introduction</a:t>
            </a:r>
            <a:endParaRPr lang="zh-TW" altLang="en-US" dirty="0">
              <a:solidFill>
                <a:schemeClr val="tx1"/>
              </a:solidFill>
            </a:endParaRPr>
          </a:p>
        </p:txBody>
      </p:sp>
      <p:sp>
        <p:nvSpPr>
          <p:cNvPr id="5" name="箭號: ＞形 4">
            <a:extLst>
              <a:ext uri="{FF2B5EF4-FFF2-40B4-BE49-F238E27FC236}">
                <a16:creationId xmlns:a16="http://schemas.microsoft.com/office/drawing/2014/main" id="{C6F191E0-E40A-F07C-3EF2-5E68908252CE}"/>
              </a:ext>
            </a:extLst>
          </p:cNvPr>
          <p:cNvSpPr/>
          <p:nvPr/>
        </p:nvSpPr>
        <p:spPr>
          <a:xfrm>
            <a:off x="2372853" y="13410"/>
            <a:ext cx="2586340" cy="776749"/>
          </a:xfrm>
          <a:prstGeom prst="chevron">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Methods</a:t>
            </a:r>
            <a:endParaRPr lang="zh-TW" altLang="en-US" dirty="0">
              <a:solidFill>
                <a:schemeClr val="tx1"/>
              </a:solidFill>
            </a:endParaRPr>
          </a:p>
        </p:txBody>
      </p:sp>
      <p:sp>
        <p:nvSpPr>
          <p:cNvPr id="6" name="箭號: ＞形 5">
            <a:extLst>
              <a:ext uri="{FF2B5EF4-FFF2-40B4-BE49-F238E27FC236}">
                <a16:creationId xmlns:a16="http://schemas.microsoft.com/office/drawing/2014/main" id="{07907495-4742-6D71-FBBC-B7CB8E7B7DB9}"/>
              </a:ext>
            </a:extLst>
          </p:cNvPr>
          <p:cNvSpPr/>
          <p:nvPr/>
        </p:nvSpPr>
        <p:spPr>
          <a:xfrm>
            <a:off x="4663616"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Results</a:t>
            </a:r>
            <a:endParaRPr lang="zh-TW" altLang="en-US" dirty="0">
              <a:solidFill>
                <a:schemeClr val="tx1"/>
              </a:solidFill>
            </a:endParaRPr>
          </a:p>
        </p:txBody>
      </p:sp>
      <p:sp>
        <p:nvSpPr>
          <p:cNvPr id="7" name="箭號: ＞形 6">
            <a:extLst>
              <a:ext uri="{FF2B5EF4-FFF2-40B4-BE49-F238E27FC236}">
                <a16:creationId xmlns:a16="http://schemas.microsoft.com/office/drawing/2014/main" id="{402607C8-ED5D-C5D6-9991-42F320FA6328}"/>
              </a:ext>
            </a:extLst>
          </p:cNvPr>
          <p:cNvSpPr/>
          <p:nvPr/>
        </p:nvSpPr>
        <p:spPr>
          <a:xfrm>
            <a:off x="6968005" y="-6264"/>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Discussion</a:t>
            </a:r>
            <a:endParaRPr lang="zh-TW" altLang="en-US" dirty="0">
              <a:solidFill>
                <a:schemeClr val="tx1"/>
              </a:solidFill>
            </a:endParaRPr>
          </a:p>
        </p:txBody>
      </p:sp>
      <p:sp>
        <p:nvSpPr>
          <p:cNvPr id="8" name="箭號: ＞形 7">
            <a:extLst>
              <a:ext uri="{FF2B5EF4-FFF2-40B4-BE49-F238E27FC236}">
                <a16:creationId xmlns:a16="http://schemas.microsoft.com/office/drawing/2014/main" id="{63E88116-1576-5515-6D0B-74EED64748A5}"/>
              </a:ext>
            </a:extLst>
          </p:cNvPr>
          <p:cNvSpPr/>
          <p:nvPr/>
        </p:nvSpPr>
        <p:spPr>
          <a:xfrm>
            <a:off x="9245143" y="3573"/>
            <a:ext cx="2586340" cy="776749"/>
          </a:xfrm>
          <a:prstGeom prst="chevron">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Conclusion</a:t>
            </a:r>
            <a:endParaRPr lang="zh-TW" altLang="en-US" dirty="0">
              <a:solidFill>
                <a:schemeClr val="tx1"/>
              </a:solidFill>
            </a:endParaRPr>
          </a:p>
        </p:txBody>
      </p:sp>
    </p:spTree>
    <p:extLst>
      <p:ext uri="{BB962C8B-B14F-4D97-AF65-F5344CB8AC3E}">
        <p14:creationId xmlns:p14="http://schemas.microsoft.com/office/powerpoint/2010/main" val="2385190816"/>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7972F887-6D8C-4708-9471-DA9913974759}">
  <we:reference id="wa200005566" version="3.0.0.2" store="zh-TW" storeType="OMEX"/>
  <we:alternateReferences>
    <we:reference id="wa200005566" version="3.0.0.2" store="wa200005566"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24502</TotalTime>
  <Words>2039</Words>
  <Application>Microsoft Office PowerPoint</Application>
  <PresentationFormat>寬螢幕</PresentationFormat>
  <Paragraphs>292</Paragraphs>
  <Slides>41</Slides>
  <Notes>2</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41</vt:i4>
      </vt:variant>
    </vt:vector>
  </HeadingPairs>
  <TitlesOfParts>
    <vt:vector size="48" baseType="lpstr">
      <vt:lpstr>Aptos</vt:lpstr>
      <vt:lpstr>Arial</vt:lpstr>
      <vt:lpstr>Calibri</vt:lpstr>
      <vt:lpstr>Cambria</vt:lpstr>
      <vt:lpstr>Open Sans</vt:lpstr>
      <vt:lpstr>Times New Roman</vt:lpstr>
      <vt:lpstr>Office 佈景主題</vt:lpstr>
      <vt:lpstr>Sexual and Reproductive Health Outcomes Among Adolescent Females During the COVID-19 Pandemic</vt:lpstr>
      <vt:lpstr>PowerPoint 簡報</vt:lpstr>
      <vt:lpstr>First Author</vt:lpstr>
      <vt:lpstr>Introduction</vt:lpstr>
      <vt:lpstr>PowerPoint 簡報</vt:lpstr>
      <vt:lpstr>Research gap</vt:lpstr>
      <vt:lpstr>Research question and objective</vt:lpstr>
      <vt:lpstr>Study design</vt:lpstr>
      <vt:lpstr>Data source</vt:lpstr>
      <vt:lpstr>Primary Outcome</vt:lpstr>
      <vt:lpstr>Secondary Outcomes</vt:lpstr>
      <vt:lpstr>Exposure</vt:lpstr>
      <vt:lpstr>Covariates</vt:lpstr>
      <vt:lpstr>Statistical Analysis</vt:lpstr>
      <vt:lpstr>Primary analysis</vt:lpstr>
      <vt:lpstr>Secondary analysis</vt:lpstr>
      <vt:lpstr>Results</vt:lpstr>
      <vt:lpstr>Results</vt:lpstr>
      <vt:lpstr>Results</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Limitation</vt:lpstr>
      <vt:lpstr>Conclusion</vt:lpstr>
      <vt:lpstr>PowerPoint 簡報</vt:lpstr>
      <vt:lpstr>PowerPoint 簡報</vt:lpstr>
      <vt:lpstr>Comments on Paper of Yen-Chun</vt:lpstr>
      <vt:lpstr>Comment 1</vt:lpstr>
      <vt:lpstr>Response to Comment 1</vt:lpstr>
      <vt:lpstr>Comment 2</vt:lpstr>
      <vt:lpstr>Response to Comment 2</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user</dc:creator>
  <cp:lastModifiedBy>彥鈞 王</cp:lastModifiedBy>
  <cp:revision>32</cp:revision>
  <dcterms:created xsi:type="dcterms:W3CDTF">2024-11-21T12:48:45Z</dcterms:created>
  <dcterms:modified xsi:type="dcterms:W3CDTF">2025-05-28T02:04:17Z</dcterms:modified>
</cp:coreProperties>
</file>