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323" r:id="rId4"/>
    <p:sldId id="302" r:id="rId5"/>
    <p:sldId id="304" r:id="rId6"/>
    <p:sldId id="305" r:id="rId7"/>
    <p:sldId id="320" r:id="rId8"/>
    <p:sldId id="301" r:id="rId9"/>
    <p:sldId id="306" r:id="rId10"/>
    <p:sldId id="321" r:id="rId11"/>
    <p:sldId id="325"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5" d="100"/>
          <a:sy n="55" d="100"/>
        </p:scale>
        <p:origin x="10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5-21T04:17:21.129"/>
    </inkml:context>
    <inkml:brush xml:id="br0">
      <inkml:brushProperty name="width" value="0.1" units="cm"/>
      <inkml:brushProperty name="height" value="0.2" units="cm"/>
      <inkml:brushProperty name="color" value="#FF2500"/>
      <inkml:brushProperty name="tip" value="rectangle"/>
      <inkml:brushProperty name="rasterOp" value="maskPen"/>
      <inkml:brushProperty name="ignorePressure" value="1"/>
    </inkml:brush>
  </inkml:definitions>
  <inkml:trace contextRef="#ctx0" brushRef="#br0">1 10 0,'3601'0'0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D6BAA5-7EC7-4B0B-82F4-2E67AE3BC581}" type="datetimeFigureOut">
              <a:rPr lang="en-US" smtClean="0"/>
              <a:t>6/4/2025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DAC44B-8396-447F-A0BC-2B7E250AE2EB}" type="slidenum">
              <a:rPr lang="en-US" smtClean="0"/>
              <a:t>‹#›</a:t>
            </a:fld>
            <a:endParaRPr lang="en-US"/>
          </a:p>
        </p:txBody>
      </p:sp>
    </p:spTree>
    <p:extLst>
      <p:ext uri="{BB962C8B-B14F-4D97-AF65-F5344CB8AC3E}">
        <p14:creationId xmlns:p14="http://schemas.microsoft.com/office/powerpoint/2010/main" val="12504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896F8-BBF4-833B-E8AB-605CF66C5B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207206-9B08-73EF-04D0-9582668B96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739280-50F6-6F3F-F57F-EF8180826A57}"/>
              </a:ext>
            </a:extLst>
          </p:cNvPr>
          <p:cNvSpPr>
            <a:spLocks noGrp="1"/>
          </p:cNvSpPr>
          <p:nvPr>
            <p:ph type="dt" sz="half" idx="10"/>
          </p:nvPr>
        </p:nvSpPr>
        <p:spPr/>
        <p:txBody>
          <a:bodyPr/>
          <a:lstStyle/>
          <a:p>
            <a:fld id="{74DACAAE-311E-4033-A664-59A89832AB12}" type="datetime1">
              <a:rPr lang="en-US" smtClean="0"/>
              <a:t>6/4/2025</a:t>
            </a:fld>
            <a:endParaRPr lang="en-US"/>
          </a:p>
        </p:txBody>
      </p:sp>
      <p:sp>
        <p:nvSpPr>
          <p:cNvPr id="5" name="Footer Placeholder 4">
            <a:extLst>
              <a:ext uri="{FF2B5EF4-FFF2-40B4-BE49-F238E27FC236}">
                <a16:creationId xmlns:a16="http://schemas.microsoft.com/office/drawing/2014/main" id="{2681A39B-33FF-0719-225E-E7FDCDF42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F911A4-443A-3D77-9223-2FB18496FDDD}"/>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347521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9B41A-9EB4-CC3F-8238-B2ED90FB4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03B0CF-1EFD-7030-85BC-8ED1E3AABF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73B7F0-AF49-7D3A-D978-B5D336739A1E}"/>
              </a:ext>
            </a:extLst>
          </p:cNvPr>
          <p:cNvSpPr>
            <a:spLocks noGrp="1"/>
          </p:cNvSpPr>
          <p:nvPr>
            <p:ph type="dt" sz="half" idx="10"/>
          </p:nvPr>
        </p:nvSpPr>
        <p:spPr/>
        <p:txBody>
          <a:bodyPr/>
          <a:lstStyle/>
          <a:p>
            <a:fld id="{FACAF475-6973-4FF8-98D1-B7116EE25FA1}" type="datetime1">
              <a:rPr lang="en-US" smtClean="0"/>
              <a:t>6/4/2025</a:t>
            </a:fld>
            <a:endParaRPr lang="en-US"/>
          </a:p>
        </p:txBody>
      </p:sp>
      <p:sp>
        <p:nvSpPr>
          <p:cNvPr id="5" name="Footer Placeholder 4">
            <a:extLst>
              <a:ext uri="{FF2B5EF4-FFF2-40B4-BE49-F238E27FC236}">
                <a16:creationId xmlns:a16="http://schemas.microsoft.com/office/drawing/2014/main" id="{8D22C9BB-4D0E-AF98-D426-8BBFCF93C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B25545-2FA7-EB49-4D17-4F27C4F52F31}"/>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29645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CE16C2-D57D-F9A2-A253-189E5F53D1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F1F0D1-E0B6-55E5-C6D6-359E41196E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FEA30C-9888-18AF-B3CF-DA0F15E6092C}"/>
              </a:ext>
            </a:extLst>
          </p:cNvPr>
          <p:cNvSpPr>
            <a:spLocks noGrp="1"/>
          </p:cNvSpPr>
          <p:nvPr>
            <p:ph type="dt" sz="half" idx="10"/>
          </p:nvPr>
        </p:nvSpPr>
        <p:spPr/>
        <p:txBody>
          <a:bodyPr/>
          <a:lstStyle/>
          <a:p>
            <a:fld id="{67627299-70E9-449E-A334-7DB32D79C837}" type="datetime1">
              <a:rPr lang="en-US" smtClean="0"/>
              <a:t>6/4/2025</a:t>
            </a:fld>
            <a:endParaRPr lang="en-US"/>
          </a:p>
        </p:txBody>
      </p:sp>
      <p:sp>
        <p:nvSpPr>
          <p:cNvPr id="5" name="Footer Placeholder 4">
            <a:extLst>
              <a:ext uri="{FF2B5EF4-FFF2-40B4-BE49-F238E27FC236}">
                <a16:creationId xmlns:a16="http://schemas.microsoft.com/office/drawing/2014/main" id="{721FC91C-CFF1-1756-BAAC-04BB24CCA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12072-4A24-95D8-976A-F3BF0F2633CE}"/>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1122918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212AB4-DAAF-4D56-AD2B-453F02E4C02C}" type="datetime1">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608795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10CD10-3D43-4ADC-9E58-8A34E8EE9E5A}" type="datetime1">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740927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D20D3B-BD00-4954-9405-98755C191E8D}" type="datetime1">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52836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3B988E-F411-471D-8263-91B49B1D547C}" type="datetime1">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509359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C7DE9C-9320-4A84-991A-B6CB292A5D8C}" type="datetime1">
              <a:rPr lang="en-US" smtClean="0"/>
              <a:t>6/4/2025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069069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C9A381-35E0-43B9-BCCD-DC50978E698A}" type="datetime1">
              <a:rPr lang="en-US" smtClean="0"/>
              <a:t>6/4/2025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439714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9982F-5A2E-4450-B2E6-4B29E16223B4}" type="datetime1">
              <a:rPr lang="en-US" smtClean="0"/>
              <a:t>6/4/2025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748640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7D931F-51F5-4DAE-B0C5-B81FB09D8A84}" type="datetime1">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42155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0391-90A2-DE0F-F8FE-F55CA5C68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48AA2D-47A0-E4A2-3A73-703E45370C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0BEF-81A5-D9D2-AAFC-A55312402075}"/>
              </a:ext>
            </a:extLst>
          </p:cNvPr>
          <p:cNvSpPr>
            <a:spLocks noGrp="1"/>
          </p:cNvSpPr>
          <p:nvPr>
            <p:ph type="dt" sz="half" idx="10"/>
          </p:nvPr>
        </p:nvSpPr>
        <p:spPr/>
        <p:txBody>
          <a:bodyPr/>
          <a:lstStyle/>
          <a:p>
            <a:fld id="{1C9750F8-CB96-49E1-B8C0-856C18526875}" type="datetime1">
              <a:rPr lang="en-US" smtClean="0"/>
              <a:t>6/4/2025</a:t>
            </a:fld>
            <a:endParaRPr lang="en-US"/>
          </a:p>
        </p:txBody>
      </p:sp>
      <p:sp>
        <p:nvSpPr>
          <p:cNvPr id="5" name="Footer Placeholder 4">
            <a:extLst>
              <a:ext uri="{FF2B5EF4-FFF2-40B4-BE49-F238E27FC236}">
                <a16:creationId xmlns:a16="http://schemas.microsoft.com/office/drawing/2014/main" id="{ED159C8B-EF36-1C55-4814-749B5F028E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7A218D-BDA6-E651-03E5-7A7D583B1ED3}"/>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2381967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B9C5F-65C3-4F5A-9446-D1BF6BB9EF58}" type="datetime1">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113624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A27BD-FFE4-4147-A9FA-6CCF64EDDCF4}" type="datetime1">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236056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E00648-510F-4BED-9589-E389429D5322}" type="datetime1">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974638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68909-F724-99E8-8F18-951253B342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519AD7-D464-1DA6-1CCB-32677488B5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0C4122-E7E8-05F4-AC84-3CD302B6AFD1}"/>
              </a:ext>
            </a:extLst>
          </p:cNvPr>
          <p:cNvSpPr>
            <a:spLocks noGrp="1"/>
          </p:cNvSpPr>
          <p:nvPr>
            <p:ph type="dt" sz="half" idx="10"/>
          </p:nvPr>
        </p:nvSpPr>
        <p:spPr/>
        <p:txBody>
          <a:bodyPr/>
          <a:lstStyle/>
          <a:p>
            <a:fld id="{E86C117E-1BCB-47A8-9660-B4A72AF11421}" type="datetime1">
              <a:rPr lang="en-US" smtClean="0"/>
              <a:t>6/4/2025</a:t>
            </a:fld>
            <a:endParaRPr lang="en-US"/>
          </a:p>
        </p:txBody>
      </p:sp>
      <p:sp>
        <p:nvSpPr>
          <p:cNvPr id="5" name="Footer Placeholder 4">
            <a:extLst>
              <a:ext uri="{FF2B5EF4-FFF2-40B4-BE49-F238E27FC236}">
                <a16:creationId xmlns:a16="http://schemas.microsoft.com/office/drawing/2014/main" id="{F0BBEF63-9C8D-7924-C415-E1EE31F9D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026127-61AD-1292-F6D4-F148E8B8BE40}"/>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279570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F8CE-93AB-E7C9-B06C-4B12C38EE0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C9C377-8040-F18D-DEA9-E8585173AD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F75DF8-0829-E124-2B19-6B007CF7FC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686C1D-A38E-7237-ED8C-0BABDDDB5BDC}"/>
              </a:ext>
            </a:extLst>
          </p:cNvPr>
          <p:cNvSpPr>
            <a:spLocks noGrp="1"/>
          </p:cNvSpPr>
          <p:nvPr>
            <p:ph type="dt" sz="half" idx="10"/>
          </p:nvPr>
        </p:nvSpPr>
        <p:spPr/>
        <p:txBody>
          <a:bodyPr/>
          <a:lstStyle/>
          <a:p>
            <a:fld id="{A781FB76-9326-4F91-B5A5-7E883BF5086C}" type="datetime1">
              <a:rPr lang="en-US" smtClean="0"/>
              <a:t>6/4/2025</a:t>
            </a:fld>
            <a:endParaRPr lang="en-US"/>
          </a:p>
        </p:txBody>
      </p:sp>
      <p:sp>
        <p:nvSpPr>
          <p:cNvPr id="6" name="Footer Placeholder 5">
            <a:extLst>
              <a:ext uri="{FF2B5EF4-FFF2-40B4-BE49-F238E27FC236}">
                <a16:creationId xmlns:a16="http://schemas.microsoft.com/office/drawing/2014/main" id="{1884096C-26B4-C47D-28BD-2FB95852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4E3B6D-25E9-0097-6DE1-148410F44B6D}"/>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127753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FBA70-579C-D7FB-EA0D-446B60076B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CA13B2-B0CB-F41F-34FF-0731E2FCA7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F1E3A1-68CB-6BE6-B20D-BFAFE4B16C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42843D-BF06-AE53-2147-EB379074BC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CA4FAF-5632-5F15-9D04-1E7B1606F9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4D1160-D5BC-5C0D-CA42-6BE2312C4FB8}"/>
              </a:ext>
            </a:extLst>
          </p:cNvPr>
          <p:cNvSpPr>
            <a:spLocks noGrp="1"/>
          </p:cNvSpPr>
          <p:nvPr>
            <p:ph type="dt" sz="half" idx="10"/>
          </p:nvPr>
        </p:nvSpPr>
        <p:spPr/>
        <p:txBody>
          <a:bodyPr/>
          <a:lstStyle/>
          <a:p>
            <a:fld id="{A9CAA8A0-E6CC-40FD-87CB-060A764144C5}" type="datetime1">
              <a:rPr lang="en-US" smtClean="0"/>
              <a:t>6/4/2025</a:t>
            </a:fld>
            <a:endParaRPr lang="en-US"/>
          </a:p>
        </p:txBody>
      </p:sp>
      <p:sp>
        <p:nvSpPr>
          <p:cNvPr id="8" name="Footer Placeholder 7">
            <a:extLst>
              <a:ext uri="{FF2B5EF4-FFF2-40B4-BE49-F238E27FC236}">
                <a16:creationId xmlns:a16="http://schemas.microsoft.com/office/drawing/2014/main" id="{17A66E5B-F0BA-2856-7A0D-4323C7FAD6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1C0FA3-ED02-6FAC-3E60-8226D2A5DF8E}"/>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68658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AEA1D-1F36-B7C0-F98E-DDBCFAA5AB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031B57-A1A0-8F34-EF14-398AEC27DBCD}"/>
              </a:ext>
            </a:extLst>
          </p:cNvPr>
          <p:cNvSpPr>
            <a:spLocks noGrp="1"/>
          </p:cNvSpPr>
          <p:nvPr>
            <p:ph type="dt" sz="half" idx="10"/>
          </p:nvPr>
        </p:nvSpPr>
        <p:spPr/>
        <p:txBody>
          <a:bodyPr/>
          <a:lstStyle/>
          <a:p>
            <a:fld id="{FE3AB3F6-C00E-45DA-A1CD-889C2D3E9086}" type="datetime1">
              <a:rPr lang="en-US" smtClean="0"/>
              <a:t>6/4/2025</a:t>
            </a:fld>
            <a:endParaRPr lang="en-US"/>
          </a:p>
        </p:txBody>
      </p:sp>
      <p:sp>
        <p:nvSpPr>
          <p:cNvPr id="4" name="Footer Placeholder 3">
            <a:extLst>
              <a:ext uri="{FF2B5EF4-FFF2-40B4-BE49-F238E27FC236}">
                <a16:creationId xmlns:a16="http://schemas.microsoft.com/office/drawing/2014/main" id="{75667B40-5DDF-172E-173D-38FF712537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9CC5E9-20A0-8AAA-062D-98E2014FF608}"/>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216010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22952-19F1-3295-C73F-A2AE7D3F5CB1}"/>
              </a:ext>
            </a:extLst>
          </p:cNvPr>
          <p:cNvSpPr>
            <a:spLocks noGrp="1"/>
          </p:cNvSpPr>
          <p:nvPr>
            <p:ph type="dt" sz="half" idx="10"/>
          </p:nvPr>
        </p:nvSpPr>
        <p:spPr/>
        <p:txBody>
          <a:bodyPr/>
          <a:lstStyle/>
          <a:p>
            <a:fld id="{1960CB10-CABE-4A16-BA5F-3045954EDC20}" type="datetime1">
              <a:rPr lang="en-US" smtClean="0"/>
              <a:t>6/4/2025</a:t>
            </a:fld>
            <a:endParaRPr lang="en-US"/>
          </a:p>
        </p:txBody>
      </p:sp>
      <p:sp>
        <p:nvSpPr>
          <p:cNvPr id="3" name="Footer Placeholder 2">
            <a:extLst>
              <a:ext uri="{FF2B5EF4-FFF2-40B4-BE49-F238E27FC236}">
                <a16:creationId xmlns:a16="http://schemas.microsoft.com/office/drawing/2014/main" id="{0FACEB77-8A28-510C-B1B5-5B7DDD22F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F3311-DA14-ABBE-52DE-E884FB6F6658}"/>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168399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F91B-95BB-356C-CBE8-7360A67CCB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559160-AF28-8D2E-3313-84616CDBF2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70F0BA-9E77-AAF5-5F1D-9684A63BFD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4A682-D557-885C-FFD5-62125CFAF25D}"/>
              </a:ext>
            </a:extLst>
          </p:cNvPr>
          <p:cNvSpPr>
            <a:spLocks noGrp="1"/>
          </p:cNvSpPr>
          <p:nvPr>
            <p:ph type="dt" sz="half" idx="10"/>
          </p:nvPr>
        </p:nvSpPr>
        <p:spPr/>
        <p:txBody>
          <a:bodyPr/>
          <a:lstStyle/>
          <a:p>
            <a:fld id="{96C99AF3-A41F-4C85-B3CC-B1D4BD6316F0}" type="datetime1">
              <a:rPr lang="en-US" smtClean="0"/>
              <a:t>6/4/2025</a:t>
            </a:fld>
            <a:endParaRPr lang="en-US"/>
          </a:p>
        </p:txBody>
      </p:sp>
      <p:sp>
        <p:nvSpPr>
          <p:cNvPr id="6" name="Footer Placeholder 5">
            <a:extLst>
              <a:ext uri="{FF2B5EF4-FFF2-40B4-BE49-F238E27FC236}">
                <a16:creationId xmlns:a16="http://schemas.microsoft.com/office/drawing/2014/main" id="{FBC68708-D2BC-DF8F-1646-5BD5EF7EFC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8BD38F-D8B9-6395-0E2F-DF9ED66F8D44}"/>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372180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1F428-C476-0188-3D60-2C184C3051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9E691C-4616-7E9D-9AEF-3D40F5A775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929A4B-5147-2295-8100-7665D22970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B6086B-34A3-4F79-7196-F2EA937B72F3}"/>
              </a:ext>
            </a:extLst>
          </p:cNvPr>
          <p:cNvSpPr>
            <a:spLocks noGrp="1"/>
          </p:cNvSpPr>
          <p:nvPr>
            <p:ph type="dt" sz="half" idx="10"/>
          </p:nvPr>
        </p:nvSpPr>
        <p:spPr/>
        <p:txBody>
          <a:bodyPr/>
          <a:lstStyle/>
          <a:p>
            <a:fld id="{15942150-3034-4880-8E40-F27B7F8FD687}" type="datetime1">
              <a:rPr lang="en-US" smtClean="0"/>
              <a:t>6/4/2025</a:t>
            </a:fld>
            <a:endParaRPr lang="en-US"/>
          </a:p>
        </p:txBody>
      </p:sp>
      <p:sp>
        <p:nvSpPr>
          <p:cNvPr id="6" name="Footer Placeholder 5">
            <a:extLst>
              <a:ext uri="{FF2B5EF4-FFF2-40B4-BE49-F238E27FC236}">
                <a16:creationId xmlns:a16="http://schemas.microsoft.com/office/drawing/2014/main" id="{E71F7639-FB99-A18F-9C81-48BA7A343F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BDB984-BEE3-E955-DC18-96B423FF8CF0}"/>
              </a:ext>
            </a:extLst>
          </p:cNvPr>
          <p:cNvSpPr>
            <a:spLocks noGrp="1"/>
          </p:cNvSpPr>
          <p:nvPr>
            <p:ph type="sldNum" sz="quarter" idx="12"/>
          </p:nvPr>
        </p:nvSpPr>
        <p:spPr/>
        <p:txBody>
          <a:bodyPr/>
          <a:lstStyle/>
          <a:p>
            <a:fld id="{D31EAA7D-A6EB-49CB-8B74-E22BDCFA8007}" type="slidenum">
              <a:rPr lang="en-US" smtClean="0"/>
              <a:t>‹#›</a:t>
            </a:fld>
            <a:endParaRPr lang="en-US"/>
          </a:p>
        </p:txBody>
      </p:sp>
    </p:spTree>
    <p:extLst>
      <p:ext uri="{BB962C8B-B14F-4D97-AF65-F5344CB8AC3E}">
        <p14:creationId xmlns:p14="http://schemas.microsoft.com/office/powerpoint/2010/main" val="282093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A9702-8474-D01F-D205-1AB6EB0082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291843-C975-EC69-25F7-8A08B7120A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0E4284-8E24-01AE-C0DA-40BF4FEBB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8AF10F-CDAD-4D58-8C02-784F4AF71178}" type="datetime1">
              <a:rPr lang="en-US" smtClean="0"/>
              <a:t>6/4/2025</a:t>
            </a:fld>
            <a:endParaRPr lang="en-US"/>
          </a:p>
        </p:txBody>
      </p:sp>
      <p:sp>
        <p:nvSpPr>
          <p:cNvPr id="5" name="Footer Placeholder 4">
            <a:extLst>
              <a:ext uri="{FF2B5EF4-FFF2-40B4-BE49-F238E27FC236}">
                <a16:creationId xmlns:a16="http://schemas.microsoft.com/office/drawing/2014/main" id="{567182D9-D747-1B5D-BCDA-0C3115B06C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E2B5018-13ED-72F3-59A0-91139AB031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31EAA7D-A6EB-49CB-8B74-E22BDCFA8007}" type="slidenum">
              <a:rPr lang="en-US" smtClean="0"/>
              <a:t>‹#›</a:t>
            </a:fld>
            <a:endParaRPr lang="en-US"/>
          </a:p>
        </p:txBody>
      </p:sp>
    </p:spTree>
    <p:extLst>
      <p:ext uri="{BB962C8B-B14F-4D97-AF65-F5344CB8AC3E}">
        <p14:creationId xmlns:p14="http://schemas.microsoft.com/office/powerpoint/2010/main" val="249774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59D1E-C467-4507-A51A-F7E8F23F3005}" type="datetime1">
              <a:rPr lang="en-US" smtClean="0"/>
              <a:t>6/4/2025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2607677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B2A936D-3D3E-80C0-60C9-5D86B117FF22}"/>
              </a:ext>
            </a:extLst>
          </p:cNvPr>
          <p:cNvSpPr>
            <a:spLocks noGrp="1"/>
          </p:cNvSpPr>
          <p:nvPr>
            <p:ph type="subTitle" idx="1"/>
          </p:nvPr>
        </p:nvSpPr>
        <p:spPr>
          <a:xfrm>
            <a:off x="1153885" y="5351236"/>
            <a:ext cx="9144000" cy="1187676"/>
          </a:xfrm>
        </p:spPr>
        <p:txBody>
          <a:bodyPr>
            <a:normAutofit/>
          </a:bodyPr>
          <a:lstStyle/>
          <a:p>
            <a:r>
              <a:rPr lang="en-US" sz="3200" b="1" dirty="0">
                <a:solidFill>
                  <a:srgbClr val="002060"/>
                </a:solidFill>
                <a:latin typeface="Arial" panose="020B0604020202020204" pitchFamily="34" charset="0"/>
                <a:cs typeface="Arial" panose="020B0604020202020204" pitchFamily="34" charset="0"/>
              </a:rPr>
              <a:t>Thembekile Precious Dlamini-T88137024</a:t>
            </a:r>
          </a:p>
          <a:p>
            <a:r>
              <a:rPr lang="en-US" sz="3200" b="1" dirty="0">
                <a:solidFill>
                  <a:srgbClr val="002060"/>
                </a:solidFill>
                <a:latin typeface="Arial" panose="020B0604020202020204" pitchFamily="34" charset="0"/>
                <a:cs typeface="Arial" panose="020B0604020202020204" pitchFamily="34" charset="0"/>
              </a:rPr>
              <a:t>21/05/2025</a:t>
            </a:r>
          </a:p>
        </p:txBody>
      </p:sp>
      <p:sp>
        <p:nvSpPr>
          <p:cNvPr id="4" name="Slide Number Placeholder 3">
            <a:extLst>
              <a:ext uri="{FF2B5EF4-FFF2-40B4-BE49-F238E27FC236}">
                <a16:creationId xmlns:a16="http://schemas.microsoft.com/office/drawing/2014/main" id="{F2C0D828-557D-D2C4-5280-E788CDDDDE32}"/>
              </a:ext>
            </a:extLst>
          </p:cNvPr>
          <p:cNvSpPr>
            <a:spLocks noGrp="1"/>
          </p:cNvSpPr>
          <p:nvPr>
            <p:ph type="sldNum" sz="quarter" idx="12"/>
          </p:nvPr>
        </p:nvSpPr>
        <p:spPr/>
        <p:txBody>
          <a:bodyPr/>
          <a:lstStyle/>
          <a:p>
            <a:fld id="{D31EAA7D-A6EB-49CB-8B74-E22BDCFA8007}" type="slidenum">
              <a:rPr lang="en-US" smtClean="0"/>
              <a:t>1</a:t>
            </a:fld>
            <a:endParaRPr lang="en-US"/>
          </a:p>
        </p:txBody>
      </p:sp>
      <p:pic>
        <p:nvPicPr>
          <p:cNvPr id="6" name="Content Placeholder 4" descr="A document with text on it">
            <a:extLst>
              <a:ext uri="{FF2B5EF4-FFF2-40B4-BE49-F238E27FC236}">
                <a16:creationId xmlns:a16="http://schemas.microsoft.com/office/drawing/2014/main" id="{CD2FFC61-72E1-4FDA-E6A6-FD8D20374C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6143" y="136526"/>
            <a:ext cx="8338457" cy="4609645"/>
          </a:xfrm>
          <a:prstGeom prst="rect">
            <a:avLst/>
          </a:prstGeom>
        </p:spPr>
      </p:pic>
    </p:spTree>
    <p:extLst>
      <p:ext uri="{BB962C8B-B14F-4D97-AF65-F5344CB8AC3E}">
        <p14:creationId xmlns:p14="http://schemas.microsoft.com/office/powerpoint/2010/main" val="3015510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9F740-DE5C-09BB-574C-4036B8E3B3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143E64-F360-1D63-5C1D-626F1E0B7E84}"/>
              </a:ext>
            </a:extLst>
          </p:cNvPr>
          <p:cNvSpPr>
            <a:spLocks noGrp="1"/>
          </p:cNvSpPr>
          <p:nvPr>
            <p:ph type="title"/>
          </p:nvPr>
        </p:nvSpPr>
        <p:spPr>
          <a:xfrm>
            <a:off x="224741" y="260953"/>
            <a:ext cx="10515600" cy="676597"/>
          </a:xfrm>
        </p:spPr>
        <p:txBody>
          <a:bodyPr>
            <a:normAutofit/>
          </a:bodyPr>
          <a:lstStyle/>
          <a:p>
            <a:r>
              <a:rPr lang="en-US" sz="3200" b="1" dirty="0">
                <a:solidFill>
                  <a:srgbClr val="0070C0"/>
                </a:solidFill>
                <a:latin typeface="Arial" panose="020B0604020202020204" pitchFamily="34" charset="0"/>
                <a:cs typeface="Arial" panose="020B0604020202020204" pitchFamily="34" charset="0"/>
              </a:rPr>
              <a:t>Comments from Professors</a:t>
            </a:r>
          </a:p>
        </p:txBody>
      </p:sp>
      <p:sp>
        <p:nvSpPr>
          <p:cNvPr id="3" name="Content Placeholder 2">
            <a:extLst>
              <a:ext uri="{FF2B5EF4-FFF2-40B4-BE49-F238E27FC236}">
                <a16:creationId xmlns:a16="http://schemas.microsoft.com/office/drawing/2014/main" id="{97D33419-354F-9F94-BF58-7C7978F670DB}"/>
              </a:ext>
            </a:extLst>
          </p:cNvPr>
          <p:cNvSpPr>
            <a:spLocks noGrp="1"/>
          </p:cNvSpPr>
          <p:nvPr>
            <p:ph idx="1"/>
          </p:nvPr>
        </p:nvSpPr>
        <p:spPr>
          <a:xfrm>
            <a:off x="914400" y="1825625"/>
            <a:ext cx="8715737" cy="3869119"/>
          </a:xfrm>
        </p:spPr>
        <p:txBody>
          <a:bodyPr/>
          <a:lstStyle/>
          <a:p>
            <a:r>
              <a:rPr lang="en-US" b="1" dirty="0">
                <a:latin typeface="Arial" panose="020B0604020202020204" pitchFamily="34" charset="0"/>
                <a:cs typeface="Arial" panose="020B0604020202020204" pitchFamily="34" charset="0"/>
              </a:rPr>
              <a:t>Professor Chung-Yi Li; </a:t>
            </a:r>
            <a:r>
              <a:rPr lang="en-US" dirty="0">
                <a:latin typeface="Arial" panose="020B0604020202020204" pitchFamily="34" charset="0"/>
                <a:cs typeface="Arial" panose="020B0604020202020204" pitchFamily="34" charset="0"/>
              </a:rPr>
              <a:t>commented that it is not clear how the study recruited participants, the numbers doesn’t add up. Maybe they used repeated measures.</a:t>
            </a:r>
          </a:p>
          <a:p>
            <a:pPr marL="0" indent="0">
              <a:buNone/>
            </a:pPr>
            <a:endParaRPr lang="en-US" dirty="0">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Everyone agreed </a:t>
            </a:r>
            <a:r>
              <a:rPr lang="en-US" dirty="0">
                <a:latin typeface="Arial" panose="020B0604020202020204" pitchFamily="34" charset="0"/>
                <a:cs typeface="Arial" panose="020B0604020202020204" pitchFamily="34" charset="0"/>
              </a:rPr>
              <a:t>with this comment.</a:t>
            </a:r>
          </a:p>
        </p:txBody>
      </p:sp>
      <p:sp>
        <p:nvSpPr>
          <p:cNvPr id="4" name="Slide Number Placeholder 3">
            <a:extLst>
              <a:ext uri="{FF2B5EF4-FFF2-40B4-BE49-F238E27FC236}">
                <a16:creationId xmlns:a16="http://schemas.microsoft.com/office/drawing/2014/main" id="{829F9BEF-12B2-9514-4545-0DEFE61B42BF}"/>
              </a:ext>
            </a:extLst>
          </p:cNvPr>
          <p:cNvSpPr>
            <a:spLocks noGrp="1"/>
          </p:cNvSpPr>
          <p:nvPr>
            <p:ph type="sldNum" sz="quarter" idx="12"/>
          </p:nvPr>
        </p:nvSpPr>
        <p:spPr/>
        <p:txBody>
          <a:bodyPr/>
          <a:lstStyle/>
          <a:p>
            <a:fld id="{1B8B3671-A306-4A69-8480-FA9BE839245D}" type="slidenum">
              <a:rPr lang="en-US" smtClean="0"/>
              <a:t>10</a:t>
            </a:fld>
            <a:endParaRPr lang="en-US"/>
          </a:p>
        </p:txBody>
      </p:sp>
    </p:spTree>
    <p:extLst>
      <p:ext uri="{BB962C8B-B14F-4D97-AF65-F5344CB8AC3E}">
        <p14:creationId xmlns:p14="http://schemas.microsoft.com/office/powerpoint/2010/main" val="420598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7E1A2-640B-F7DA-BCD4-FB39B12B09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1F797-7497-B2F9-26D8-0A4D1AC49C36}"/>
              </a:ext>
            </a:extLst>
          </p:cNvPr>
          <p:cNvSpPr>
            <a:spLocks noGrp="1"/>
          </p:cNvSpPr>
          <p:nvPr>
            <p:ph idx="1"/>
          </p:nvPr>
        </p:nvSpPr>
        <p:spPr>
          <a:xfrm>
            <a:off x="1142998" y="3429000"/>
            <a:ext cx="8588830" cy="1287689"/>
          </a:xfrm>
        </p:spPr>
        <p:txBody>
          <a:bodyPr>
            <a:noAutofit/>
          </a:bodyPr>
          <a:lstStyle/>
          <a:p>
            <a:pPr marL="0" indent="0" algn="ctr">
              <a:buNone/>
            </a:pPr>
            <a:r>
              <a:rPr lang="en-US" sz="9600" b="1" dirty="0">
                <a:solidFill>
                  <a:srgbClr val="00B0F0"/>
                </a:solidFill>
                <a:latin typeface="Arial" panose="020B0604020202020204" pitchFamily="34" charset="0"/>
                <a:cs typeface="Arial" panose="020B0604020202020204" pitchFamily="34" charset="0"/>
              </a:rPr>
              <a:t>THANK YOU!</a:t>
            </a:r>
          </a:p>
        </p:txBody>
      </p:sp>
      <p:sp>
        <p:nvSpPr>
          <p:cNvPr id="4" name="Slide Number Placeholder 3">
            <a:extLst>
              <a:ext uri="{FF2B5EF4-FFF2-40B4-BE49-F238E27FC236}">
                <a16:creationId xmlns:a16="http://schemas.microsoft.com/office/drawing/2014/main" id="{A57273DB-62DC-BFA8-4D23-10B37165EEF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1EAA7D-A6EB-49CB-8B74-E22BDCFA8007}" type="slidenum">
              <a:rPr kumimoji="0" lang="en-US"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pic>
        <p:nvPicPr>
          <p:cNvPr id="2" name="Picture 1">
            <a:extLst>
              <a:ext uri="{FF2B5EF4-FFF2-40B4-BE49-F238E27FC236}">
                <a16:creationId xmlns:a16="http://schemas.microsoft.com/office/drawing/2014/main" id="{5C82180E-A496-A01B-D1AB-55EFF886F78F}"/>
              </a:ext>
            </a:extLst>
          </p:cNvPr>
          <p:cNvPicPr>
            <a:picLocks noChangeAspect="1"/>
          </p:cNvPicPr>
          <p:nvPr/>
        </p:nvPicPr>
        <p:blipFill>
          <a:blip r:embed="rId2"/>
          <a:stretch>
            <a:fillRect/>
          </a:stretch>
        </p:blipFill>
        <p:spPr>
          <a:xfrm>
            <a:off x="2068286" y="646339"/>
            <a:ext cx="7848600" cy="1661432"/>
          </a:xfrm>
          <a:prstGeom prst="rect">
            <a:avLst/>
          </a:prstGeom>
        </p:spPr>
      </p:pic>
    </p:spTree>
    <p:extLst>
      <p:ext uri="{BB962C8B-B14F-4D97-AF65-F5344CB8AC3E}">
        <p14:creationId xmlns:p14="http://schemas.microsoft.com/office/powerpoint/2010/main" val="7932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78FDD-E7F9-1DD8-6CDA-E29788F43FBC}"/>
              </a:ext>
            </a:extLst>
          </p:cNvPr>
          <p:cNvSpPr>
            <a:spLocks noGrp="1"/>
          </p:cNvSpPr>
          <p:nvPr>
            <p:ph idx="1"/>
          </p:nvPr>
        </p:nvSpPr>
        <p:spPr>
          <a:xfrm>
            <a:off x="838200" y="3874344"/>
            <a:ext cx="10515600" cy="1994021"/>
          </a:xfrm>
        </p:spPr>
        <p:txBody>
          <a:bodyPr>
            <a:normAutofit/>
          </a:bodyPr>
          <a:lstStyle/>
          <a:p>
            <a:pPr marL="0" indent="0" algn="ctr">
              <a:buNone/>
            </a:pPr>
            <a:r>
              <a:rPr lang="en-US" sz="6000" b="1" dirty="0">
                <a:solidFill>
                  <a:srgbClr val="0070C0"/>
                </a:solidFill>
                <a:latin typeface="Arial" panose="020B0604020202020204" pitchFamily="34" charset="0"/>
                <a:cs typeface="Arial" panose="020B0604020202020204" pitchFamily="34" charset="0"/>
              </a:rPr>
              <a:t>Response to comments from Mita and Professors</a:t>
            </a:r>
          </a:p>
        </p:txBody>
      </p:sp>
      <p:sp>
        <p:nvSpPr>
          <p:cNvPr id="4" name="Slide Number Placeholder 3">
            <a:extLst>
              <a:ext uri="{FF2B5EF4-FFF2-40B4-BE49-F238E27FC236}">
                <a16:creationId xmlns:a16="http://schemas.microsoft.com/office/drawing/2014/main" id="{291391D7-8C6D-71C9-7203-9AE4CA61A86F}"/>
              </a:ext>
            </a:extLst>
          </p:cNvPr>
          <p:cNvSpPr>
            <a:spLocks noGrp="1"/>
          </p:cNvSpPr>
          <p:nvPr>
            <p:ph type="sldNum" sz="quarter" idx="12"/>
          </p:nvPr>
        </p:nvSpPr>
        <p:spPr/>
        <p:txBody>
          <a:bodyPr/>
          <a:lstStyle/>
          <a:p>
            <a:fld id="{D31EAA7D-A6EB-49CB-8B74-E22BDCFA8007}" type="slidenum">
              <a:rPr lang="en-US" smtClean="0"/>
              <a:t>2</a:t>
            </a:fld>
            <a:endParaRPr lang="en-US"/>
          </a:p>
        </p:txBody>
      </p:sp>
      <p:pic>
        <p:nvPicPr>
          <p:cNvPr id="5" name="Picture 4">
            <a:extLst>
              <a:ext uri="{FF2B5EF4-FFF2-40B4-BE49-F238E27FC236}">
                <a16:creationId xmlns:a16="http://schemas.microsoft.com/office/drawing/2014/main" id="{D008447A-40CC-0B87-8782-A3A014B18F01}"/>
              </a:ext>
            </a:extLst>
          </p:cNvPr>
          <p:cNvPicPr>
            <a:picLocks noChangeAspect="1"/>
          </p:cNvPicPr>
          <p:nvPr/>
        </p:nvPicPr>
        <p:blipFill>
          <a:blip r:embed="rId2"/>
          <a:stretch>
            <a:fillRect/>
          </a:stretch>
        </p:blipFill>
        <p:spPr>
          <a:xfrm>
            <a:off x="2068286" y="646339"/>
            <a:ext cx="7848600" cy="1661432"/>
          </a:xfrm>
          <a:prstGeom prst="rect">
            <a:avLst/>
          </a:prstGeom>
        </p:spPr>
      </p:pic>
    </p:spTree>
    <p:extLst>
      <p:ext uri="{BB962C8B-B14F-4D97-AF65-F5344CB8AC3E}">
        <p14:creationId xmlns:p14="http://schemas.microsoft.com/office/powerpoint/2010/main" val="2689252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D1D537F-369E-E07D-B492-10372B93E17E}"/>
              </a:ext>
            </a:extLst>
          </p:cNvPr>
          <p:cNvSpPr>
            <a:spLocks noGrp="1"/>
          </p:cNvSpPr>
          <p:nvPr>
            <p:ph type="subTitle" idx="1"/>
          </p:nvPr>
        </p:nvSpPr>
        <p:spPr>
          <a:xfrm>
            <a:off x="732568" y="4091226"/>
            <a:ext cx="10530318" cy="1949813"/>
          </a:xfrm>
        </p:spPr>
        <p:txBody>
          <a:bodyPr anchor="t">
            <a:normAutofit/>
          </a:bodyPr>
          <a:lstStyle/>
          <a:p>
            <a:r>
              <a:rPr lang="en-US" altLang="zh-TW" dirty="0">
                <a:latin typeface="Arial" panose="020B0604020202020204" pitchFamily="34" charset="0"/>
                <a:cs typeface="Arial" panose="020B0604020202020204" pitchFamily="34" charset="0"/>
              </a:rPr>
              <a:t>Comments on Paper 1</a:t>
            </a:r>
          </a:p>
          <a:p>
            <a:r>
              <a:rPr lang="en-US" dirty="0">
                <a:latin typeface="Arial" panose="020B0604020202020204" pitchFamily="34" charset="0"/>
                <a:cs typeface="Arial" panose="020B0604020202020204" pitchFamily="34" charset="0"/>
              </a:rPr>
              <a:t>T88127011 Mita Restinia</a:t>
            </a:r>
          </a:p>
          <a:p>
            <a:r>
              <a:rPr lang="en-US" dirty="0">
                <a:latin typeface="Arial" panose="020B0604020202020204" pitchFamily="34" charset="0"/>
                <a:cs typeface="Arial" panose="020B0604020202020204" pitchFamily="34" charset="0"/>
              </a:rPr>
              <a:t>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Year PhD Student</a:t>
            </a:r>
          </a:p>
        </p:txBody>
      </p:sp>
      <p:sp>
        <p:nvSpPr>
          <p:cNvPr id="7" name="Title 6">
            <a:extLst>
              <a:ext uri="{FF2B5EF4-FFF2-40B4-BE49-F238E27FC236}">
                <a16:creationId xmlns:a16="http://schemas.microsoft.com/office/drawing/2014/main" id="{738BEB04-DE52-8A91-F238-C0A45E88828C}"/>
              </a:ext>
            </a:extLst>
          </p:cNvPr>
          <p:cNvSpPr>
            <a:spLocks noGrp="1"/>
          </p:cNvSpPr>
          <p:nvPr>
            <p:ph type="ctrTitle"/>
          </p:nvPr>
        </p:nvSpPr>
        <p:spPr/>
        <p:txBody>
          <a:bodyPr/>
          <a:lstStyle/>
          <a:p>
            <a:endParaRPr lang="en-US"/>
          </a:p>
        </p:txBody>
      </p:sp>
      <p:pic>
        <p:nvPicPr>
          <p:cNvPr id="3" name="Picture 2" descr="A close-up of a white background&#10;&#10;Description automatically generated">
            <a:extLst>
              <a:ext uri="{FF2B5EF4-FFF2-40B4-BE49-F238E27FC236}">
                <a16:creationId xmlns:a16="http://schemas.microsoft.com/office/drawing/2014/main" id="{7C23F0C7-CC03-F74B-1875-3E6ECCB37CB7}"/>
              </a:ext>
            </a:extLst>
          </p:cNvPr>
          <p:cNvPicPr>
            <a:picLocks noChangeAspect="1"/>
          </p:cNvPicPr>
          <p:nvPr/>
        </p:nvPicPr>
        <p:blipFill>
          <a:blip r:embed="rId2"/>
          <a:stretch>
            <a:fillRect/>
          </a:stretch>
        </p:blipFill>
        <p:spPr>
          <a:xfrm>
            <a:off x="1524000" y="670833"/>
            <a:ext cx="9144000" cy="2886333"/>
          </a:xfrm>
          <a:prstGeom prst="rect">
            <a:avLst/>
          </a:prstGeom>
        </p:spPr>
      </p:pic>
      <p:sp>
        <p:nvSpPr>
          <p:cNvPr id="2" name="Slide Number Placeholder 1">
            <a:extLst>
              <a:ext uri="{FF2B5EF4-FFF2-40B4-BE49-F238E27FC236}">
                <a16:creationId xmlns:a16="http://schemas.microsoft.com/office/drawing/2014/main" id="{A9F042E3-FEFC-D9A7-EEA3-3E3A29597266}"/>
              </a:ext>
            </a:extLst>
          </p:cNvPr>
          <p:cNvSpPr>
            <a:spLocks noGrp="1"/>
          </p:cNvSpPr>
          <p:nvPr>
            <p:ph type="sldNum" sz="quarter" idx="12"/>
          </p:nvPr>
        </p:nvSpPr>
        <p:spPr/>
        <p:txBody>
          <a:bodyPr/>
          <a:lstStyle/>
          <a:p>
            <a:fld id="{1B8B3671-A306-4A69-8480-FA9BE839245D}" type="slidenum">
              <a:rPr lang="en-US" smtClean="0"/>
              <a:t>3</a:t>
            </a:fld>
            <a:endParaRPr lang="en-US"/>
          </a:p>
        </p:txBody>
      </p:sp>
    </p:spTree>
    <p:extLst>
      <p:ext uri="{BB962C8B-B14F-4D97-AF65-F5344CB8AC3E}">
        <p14:creationId xmlns:p14="http://schemas.microsoft.com/office/powerpoint/2010/main" val="2192820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516A-747A-2CD0-C940-265EDB4916FF}"/>
              </a:ext>
            </a:extLst>
          </p:cNvPr>
          <p:cNvSpPr>
            <a:spLocks noGrp="1"/>
          </p:cNvSpPr>
          <p:nvPr>
            <p:ph type="title"/>
          </p:nvPr>
        </p:nvSpPr>
        <p:spPr>
          <a:xfrm>
            <a:off x="838200" y="365125"/>
            <a:ext cx="7489371" cy="843189"/>
          </a:xfrm>
        </p:spPr>
        <p:txBody>
          <a:bodyPr>
            <a:normAutofit fontScale="90000"/>
          </a:bodyPr>
          <a:lstStyle/>
          <a:p>
            <a:r>
              <a:rPr lang="en-US" b="1" dirty="0">
                <a:latin typeface="Arial" panose="020B0604020202020204" pitchFamily="34" charset="0"/>
                <a:cs typeface="Arial" panose="020B0604020202020204" pitchFamily="34" charset="0"/>
              </a:rPr>
              <a:t>Comment 1. The aim of study</a:t>
            </a:r>
          </a:p>
        </p:txBody>
      </p:sp>
      <p:sp>
        <p:nvSpPr>
          <p:cNvPr id="5" name="TextBox 4">
            <a:extLst>
              <a:ext uri="{FF2B5EF4-FFF2-40B4-BE49-F238E27FC236}">
                <a16:creationId xmlns:a16="http://schemas.microsoft.com/office/drawing/2014/main" id="{CA1B68E7-B086-A169-EE65-5E04FF049D3B}"/>
              </a:ext>
            </a:extLst>
          </p:cNvPr>
          <p:cNvSpPr txBox="1"/>
          <p:nvPr/>
        </p:nvSpPr>
        <p:spPr>
          <a:xfrm>
            <a:off x="838200" y="1526430"/>
            <a:ext cx="10191750" cy="526297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Arial" panose="020B0604020202020204" pitchFamily="34" charset="0"/>
                <a:cs typeface="Arial" panose="020B0604020202020204" pitchFamily="34" charset="0"/>
              </a:rPr>
              <a:t>The study aims to assess whether the expansion of pediatric diabetes service, including access to technology (like insulin pumps), and more frequent clinic visits—led to improved glycemic control and reduce acute complication.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D" sz="2400"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However, </a:t>
            </a:r>
            <a:r>
              <a:rPr kumimoji="0" lang="en-ID"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study does not fully address the aim of study</a:t>
            </a:r>
            <a:r>
              <a:rPr kumimoji="0" lang="en-ID"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as it tends to be descriptive study. Although the authors observed an improvement in HbA1c over time, it remains difficult to determine whether this improvement can be attributed solely to the expansion of diabetes services, given the absence of a control group and causal analysis.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D"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Therefore, including data from a comparable centre without service expansion would have helped isolate the effect of the expanded services from glycemic control. </a:t>
            </a:r>
            <a:r>
              <a:rPr kumimoji="0" lang="en-ID"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What are your thoughts on this matter?</a:t>
            </a: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4618E507-DCB3-0BC4-6F79-514DD74ED34B}"/>
              </a:ext>
            </a:extLst>
          </p:cNvPr>
          <p:cNvSpPr>
            <a:spLocks noGrp="1"/>
          </p:cNvSpPr>
          <p:nvPr>
            <p:ph type="sldNum" sz="quarter" idx="12"/>
          </p:nvPr>
        </p:nvSpPr>
        <p:spPr/>
        <p:txBody>
          <a:bodyPr/>
          <a:lstStyle/>
          <a:p>
            <a:fld id="{1B8B3671-A306-4A69-8480-FA9BE839245D}" type="slidenum">
              <a:rPr lang="en-US" smtClean="0"/>
              <a:t>4</a:t>
            </a:fld>
            <a:endParaRPr lang="en-US"/>
          </a:p>
        </p:txBody>
      </p:sp>
    </p:spTree>
    <p:extLst>
      <p:ext uri="{BB962C8B-B14F-4D97-AF65-F5344CB8AC3E}">
        <p14:creationId xmlns:p14="http://schemas.microsoft.com/office/powerpoint/2010/main" val="364870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A4704-075A-CD6D-5358-8794F80CA060}"/>
              </a:ext>
            </a:extLst>
          </p:cNvPr>
          <p:cNvSpPr>
            <a:spLocks noGrp="1"/>
          </p:cNvSpPr>
          <p:nvPr>
            <p:ph type="title"/>
          </p:nvPr>
        </p:nvSpPr>
        <p:spPr>
          <a:xfrm>
            <a:off x="272143" y="217715"/>
            <a:ext cx="5257800" cy="875846"/>
          </a:xfrm>
        </p:spPr>
        <p:txBody>
          <a:bodyPr>
            <a:normAutofit/>
          </a:bodyPr>
          <a:lstStyle/>
          <a:p>
            <a:r>
              <a:rPr lang="en-US" sz="3200" b="1" dirty="0">
                <a:solidFill>
                  <a:srgbClr val="00B050"/>
                </a:solidFill>
                <a:latin typeface="Arial" panose="020B0604020202020204" pitchFamily="34" charset="0"/>
                <a:cs typeface="Arial" panose="020B0604020202020204" pitchFamily="34" charset="0"/>
              </a:rPr>
              <a:t>Response to comment 1</a:t>
            </a:r>
          </a:p>
        </p:txBody>
      </p:sp>
      <p:sp>
        <p:nvSpPr>
          <p:cNvPr id="3" name="Content Placeholder 2">
            <a:extLst>
              <a:ext uri="{FF2B5EF4-FFF2-40B4-BE49-F238E27FC236}">
                <a16:creationId xmlns:a16="http://schemas.microsoft.com/office/drawing/2014/main" id="{F8A811BF-9134-FBD5-53D2-19D025C58819}"/>
              </a:ext>
            </a:extLst>
          </p:cNvPr>
          <p:cNvSpPr>
            <a:spLocks noGrp="1"/>
          </p:cNvSpPr>
          <p:nvPr>
            <p:ph idx="1"/>
          </p:nvPr>
        </p:nvSpPr>
        <p:spPr>
          <a:xfrm>
            <a:off x="838200" y="1224189"/>
            <a:ext cx="10515600" cy="5323114"/>
          </a:xfrm>
        </p:spPr>
        <p:txBody>
          <a:bodyPr>
            <a:normAutofit fontScale="92500" lnSpcReduction="10000"/>
          </a:bodyPr>
          <a:lstStyle/>
          <a:p>
            <a:pPr>
              <a:lnSpc>
                <a:spcPct val="110000"/>
              </a:lnSpc>
            </a:pPr>
            <a:r>
              <a:rPr lang="en-US" dirty="0">
                <a:latin typeface="Arial" panose="020B0604020202020204" pitchFamily="34" charset="0"/>
                <a:cs typeface="Arial" panose="020B0604020202020204" pitchFamily="34" charset="0"/>
              </a:rPr>
              <a:t>I agree with you; the study did not fully achieve its objective.</a:t>
            </a:r>
          </a:p>
          <a:p>
            <a:pPr marL="0" indent="0">
              <a:lnSpc>
                <a:spcPct val="110000"/>
              </a:lnSpc>
              <a:buNone/>
            </a:pPr>
            <a:endParaRPr lang="en-US" dirty="0">
              <a:latin typeface="Arial" panose="020B0604020202020204" pitchFamily="34" charset="0"/>
              <a:cs typeface="Arial" panose="020B0604020202020204" pitchFamily="34" charset="0"/>
            </a:endParaRPr>
          </a:p>
          <a:p>
            <a:pPr>
              <a:lnSpc>
                <a:spcPct val="110000"/>
              </a:lnSpc>
            </a:pPr>
            <a:r>
              <a:rPr lang="en-US" dirty="0">
                <a:latin typeface="Arial" panose="020B0604020202020204" pitchFamily="34" charset="0"/>
                <a:cs typeface="Arial" panose="020B0604020202020204" pitchFamily="34" charset="0"/>
              </a:rPr>
              <a:t>Although the study provides valuable insight into potential benefits of </a:t>
            </a:r>
            <a:r>
              <a:rPr lang="en-US" dirty="0">
                <a:solidFill>
                  <a:srgbClr val="00B0F0"/>
                </a:solidFill>
                <a:latin typeface="Arial" panose="020B0604020202020204" pitchFamily="34" charset="0"/>
                <a:cs typeface="Arial" panose="020B0604020202020204" pitchFamily="34" charset="0"/>
              </a:rPr>
              <a:t>multidisciplinary care models and more frequent patient engagement, but, </a:t>
            </a:r>
          </a:p>
          <a:p>
            <a:pPr marL="0" indent="0">
              <a:lnSpc>
                <a:spcPct val="110000"/>
              </a:lnSpc>
              <a:buNone/>
            </a:pPr>
            <a:endParaRPr lang="en-US" dirty="0">
              <a:solidFill>
                <a:srgbClr val="00B0F0"/>
              </a:solidFill>
              <a:latin typeface="Arial" panose="020B0604020202020204" pitchFamily="34" charset="0"/>
              <a:cs typeface="Arial" panose="020B0604020202020204" pitchFamily="34" charset="0"/>
            </a:endParaRPr>
          </a:p>
          <a:p>
            <a:pPr>
              <a:lnSpc>
                <a:spcPct val="110000"/>
              </a:lnSpc>
            </a:pPr>
            <a:r>
              <a:rPr lang="en-US" dirty="0">
                <a:solidFill>
                  <a:srgbClr val="00B0F0"/>
                </a:solidFill>
                <a:latin typeface="Arial" panose="020B0604020202020204" pitchFamily="34" charset="0"/>
                <a:cs typeface="Arial" panose="020B0604020202020204" pitchFamily="34" charset="0"/>
              </a:rPr>
              <a:t>The study's descriptive design limits its ability to prove causation; we cannot confidently say the observed improvement in HbA1c is solely to the service expansion. </a:t>
            </a:r>
          </a:p>
          <a:p>
            <a:pPr marL="0" indent="0">
              <a:lnSpc>
                <a:spcPct val="110000"/>
              </a:lnSpc>
              <a:buNone/>
            </a:pPr>
            <a:endParaRPr lang="en-US" dirty="0">
              <a:solidFill>
                <a:srgbClr val="00B0F0"/>
              </a:solidFill>
              <a:latin typeface="Arial" panose="020B0604020202020204" pitchFamily="34" charset="0"/>
              <a:cs typeface="Arial" panose="020B0604020202020204" pitchFamily="34" charset="0"/>
            </a:endParaRPr>
          </a:p>
          <a:p>
            <a:pPr>
              <a:lnSpc>
                <a:spcPct val="110000"/>
              </a:lnSpc>
            </a:pPr>
            <a:r>
              <a:rPr lang="en-US" dirty="0">
                <a:latin typeface="Arial" panose="020B0604020202020204" pitchFamily="34" charset="0"/>
                <a:cs typeface="Arial" panose="020B0604020202020204" pitchFamily="34" charset="0"/>
              </a:rPr>
              <a:t>Descriptive studies can not explain causation.</a:t>
            </a:r>
          </a:p>
        </p:txBody>
      </p:sp>
      <p:sp>
        <p:nvSpPr>
          <p:cNvPr id="4" name="Slide Number Placeholder 3">
            <a:extLst>
              <a:ext uri="{FF2B5EF4-FFF2-40B4-BE49-F238E27FC236}">
                <a16:creationId xmlns:a16="http://schemas.microsoft.com/office/drawing/2014/main" id="{09D987A1-5E0D-FC5E-85C8-609A747C7BD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8B3671-A306-4A69-8480-FA9BE839245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7394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914F-6738-CD5C-315B-D922DC8FD7EA}"/>
              </a:ext>
            </a:extLst>
          </p:cNvPr>
          <p:cNvSpPr>
            <a:spLocks noGrp="1"/>
          </p:cNvSpPr>
          <p:nvPr>
            <p:ph type="title"/>
          </p:nvPr>
        </p:nvSpPr>
        <p:spPr>
          <a:xfrm>
            <a:off x="1754391" y="219477"/>
            <a:ext cx="8683218" cy="777875"/>
          </a:xfrm>
        </p:spPr>
        <p:txBody>
          <a:bodyPr>
            <a:normAutofit fontScale="90000"/>
          </a:bodyPr>
          <a:lstStyle/>
          <a:p>
            <a:pPr algn="ctr"/>
            <a:r>
              <a:rPr lang="en-US" sz="3200" b="1" dirty="0">
                <a:solidFill>
                  <a:srgbClr val="00B050"/>
                </a:solidFill>
                <a:latin typeface="Arial" panose="020B0604020202020204" pitchFamily="34" charset="0"/>
                <a:cs typeface="Arial" panose="020B0604020202020204" pitchFamily="34" charset="0"/>
              </a:rPr>
              <a:t>Our agreement</a:t>
            </a:r>
            <a:r>
              <a:rPr kumimoji="0" lang="en-US" sz="3200" b="1" i="0" u="none" strike="noStrike" kern="1200" cap="none" spc="0" normalizeH="0" baseline="0" noProof="0" dirty="0">
                <a:ln>
                  <a:noFill/>
                </a:ln>
                <a:solidFill>
                  <a:srgbClr val="00B050"/>
                </a:solidFill>
                <a:effectLst/>
                <a:uLnTx/>
                <a:uFillTx/>
                <a:latin typeface="Arial" panose="020B0604020202020204" pitchFamily="34" charset="0"/>
                <a:ea typeface="+mj-ea"/>
                <a:cs typeface="Arial" panose="020B0604020202020204" pitchFamily="34" charset="0"/>
              </a:rPr>
              <a:t> to comment 1</a:t>
            </a:r>
            <a:r>
              <a:rPr lang="en-US" sz="3200" b="1" dirty="0">
                <a:solidFill>
                  <a:srgbClr val="00B050"/>
                </a:solidFill>
                <a:latin typeface="Arial" panose="020B0604020202020204" pitchFamily="34" charset="0"/>
                <a:cs typeface="Arial" panose="020B0604020202020204" pitchFamily="34" charset="0"/>
              </a:rPr>
              <a:t>(Myself and Mita)</a:t>
            </a:r>
            <a:endParaRPr lang="en-US" dirty="0"/>
          </a:p>
        </p:txBody>
      </p:sp>
      <p:sp>
        <p:nvSpPr>
          <p:cNvPr id="3" name="Content Placeholder 2">
            <a:extLst>
              <a:ext uri="{FF2B5EF4-FFF2-40B4-BE49-F238E27FC236}">
                <a16:creationId xmlns:a16="http://schemas.microsoft.com/office/drawing/2014/main" id="{EC3760CB-44CA-1E98-1563-AD0FFB865E01}"/>
              </a:ext>
            </a:extLst>
          </p:cNvPr>
          <p:cNvSpPr>
            <a:spLocks noGrp="1"/>
          </p:cNvSpPr>
          <p:nvPr>
            <p:ph idx="1"/>
          </p:nvPr>
        </p:nvSpPr>
        <p:spPr>
          <a:xfrm>
            <a:off x="838200" y="1458686"/>
            <a:ext cx="10515600" cy="5034189"/>
          </a:xfrm>
        </p:spPr>
        <p:txBody>
          <a:bodyPr>
            <a:normAutofit/>
          </a:bodyPr>
          <a:lstStyle/>
          <a:p>
            <a:pPr marL="0" indent="0">
              <a:lnSpc>
                <a:spcPct val="100000"/>
              </a:lnSpc>
              <a:buNone/>
            </a:pPr>
            <a:r>
              <a:rPr lang="en-US" b="1" dirty="0">
                <a:solidFill>
                  <a:srgbClr val="0070C0"/>
                </a:solidFill>
                <a:latin typeface="Arial" panose="020B0604020202020204" pitchFamily="34" charset="0"/>
                <a:cs typeface="Arial" panose="020B0604020202020204" pitchFamily="34" charset="0"/>
              </a:rPr>
              <a:t>Study objective:</a:t>
            </a:r>
          </a:p>
          <a:p>
            <a:pPr>
              <a:lnSpc>
                <a:spcPct val="100000"/>
              </a:lnSpc>
            </a:pPr>
            <a:r>
              <a:rPr lang="en-US" dirty="0">
                <a:latin typeface="Arial" panose="020B0604020202020204" pitchFamily="34" charset="0"/>
                <a:cs typeface="Arial" panose="020B0604020202020204" pitchFamily="34" charset="0"/>
              </a:rPr>
              <a:t>To evaluate the impact of initiating a specialized children’s hospital and expanding the diabetes service for children with type 1 diabetes (T1DM) on their glycemic control and on acute–diabetes-related complications over a 4-year follow-up period.</a:t>
            </a:r>
          </a:p>
          <a:p>
            <a:pPr marL="0" indent="0">
              <a:lnSpc>
                <a:spcPct val="100000"/>
              </a:lnSpc>
              <a:buNone/>
            </a:pPr>
            <a:r>
              <a:rPr lang="en-US" dirty="0">
                <a:latin typeface="Arial" panose="020B0604020202020204" pitchFamily="34" charset="0"/>
                <a:cs typeface="Arial" panose="020B0604020202020204" pitchFamily="34" charset="0"/>
              </a:rPr>
              <a:t> </a:t>
            </a:r>
          </a:p>
          <a:p>
            <a:pPr marL="0" indent="0">
              <a:lnSpc>
                <a:spcPct val="100000"/>
              </a:lnSpc>
              <a:buNone/>
            </a:pPr>
            <a:r>
              <a:rPr lang="en-US" b="1" dirty="0">
                <a:solidFill>
                  <a:srgbClr val="00B050"/>
                </a:solidFill>
                <a:latin typeface="Arial" panose="020B0604020202020204" pitchFamily="34" charset="0"/>
                <a:cs typeface="Arial" panose="020B0604020202020204" pitchFamily="34" charset="0"/>
              </a:rPr>
              <a:t>Revised objective: </a:t>
            </a:r>
          </a:p>
          <a:p>
            <a:pPr>
              <a:lnSpc>
                <a:spcPct val="100000"/>
              </a:lnSpc>
            </a:pPr>
            <a:r>
              <a:rPr lang="en-US" dirty="0">
                <a:latin typeface="Arial" panose="020B0604020202020204" pitchFamily="34" charset="0"/>
                <a:cs typeface="Arial" panose="020B0604020202020204" pitchFamily="34" charset="0"/>
              </a:rPr>
              <a:t>To assess the association between expanding diabetes services for children with T1DM with their glycemic control and diabetes complications over a 4-year follow-up period.</a:t>
            </a:r>
          </a:p>
        </p:txBody>
      </p:sp>
      <p:sp>
        <p:nvSpPr>
          <p:cNvPr id="4" name="Slide Number Placeholder 3">
            <a:extLst>
              <a:ext uri="{FF2B5EF4-FFF2-40B4-BE49-F238E27FC236}">
                <a16:creationId xmlns:a16="http://schemas.microsoft.com/office/drawing/2014/main" id="{9A3398D2-697D-5213-E2EE-9F94DCE04F0D}"/>
              </a:ext>
            </a:extLst>
          </p:cNvPr>
          <p:cNvSpPr>
            <a:spLocks noGrp="1"/>
          </p:cNvSpPr>
          <p:nvPr>
            <p:ph type="sldNum" sz="quarter" idx="12"/>
          </p:nvPr>
        </p:nvSpPr>
        <p:spPr/>
        <p:txBody>
          <a:bodyPr/>
          <a:lstStyle/>
          <a:p>
            <a:fld id="{1B8B3671-A306-4A69-8480-FA9BE839245D}" type="slidenum">
              <a:rPr lang="en-US" smtClean="0"/>
              <a:t>6</a:t>
            </a:fld>
            <a:endParaRPr lang="en-US"/>
          </a:p>
        </p:txBody>
      </p:sp>
    </p:spTree>
    <p:extLst>
      <p:ext uri="{BB962C8B-B14F-4D97-AF65-F5344CB8AC3E}">
        <p14:creationId xmlns:p14="http://schemas.microsoft.com/office/powerpoint/2010/main" val="4215947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2188468-AD15-0200-1284-8F8977C8BE70}"/>
              </a:ext>
            </a:extLst>
          </p:cNvPr>
          <p:cNvSpPr txBox="1"/>
          <p:nvPr/>
        </p:nvSpPr>
        <p:spPr>
          <a:xfrm>
            <a:off x="642423" y="342617"/>
            <a:ext cx="10335475" cy="5847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Comment 2. </a:t>
            </a:r>
            <a:r>
              <a:rPr kumimoji="0" lang="en-ID"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ER Visit Trend Analysis</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Picture 2" descr="A graph with lines and numbers&#10;&#10;Description automatically generated">
            <a:extLst>
              <a:ext uri="{FF2B5EF4-FFF2-40B4-BE49-F238E27FC236}">
                <a16:creationId xmlns:a16="http://schemas.microsoft.com/office/drawing/2014/main" id="{58A8F0C4-8944-051A-87D3-0B2D95B332B9}"/>
              </a:ext>
            </a:extLst>
          </p:cNvPr>
          <p:cNvPicPr>
            <a:picLocks noChangeAspect="1"/>
          </p:cNvPicPr>
          <p:nvPr/>
        </p:nvPicPr>
        <p:blipFill>
          <a:blip r:embed="rId2"/>
          <a:stretch>
            <a:fillRect/>
          </a:stretch>
        </p:blipFill>
        <p:spPr>
          <a:xfrm>
            <a:off x="816725" y="1092531"/>
            <a:ext cx="4506245" cy="3984861"/>
          </a:xfrm>
          <a:prstGeom prst="rect">
            <a:avLst/>
          </a:prstGeom>
        </p:spPr>
      </p:pic>
      <p:sp>
        <p:nvSpPr>
          <p:cNvPr id="5" name="TextBox 4">
            <a:extLst>
              <a:ext uri="{FF2B5EF4-FFF2-40B4-BE49-F238E27FC236}">
                <a16:creationId xmlns:a16="http://schemas.microsoft.com/office/drawing/2014/main" id="{C0D6D9A3-B329-6309-2BB6-91A6093DF9E0}"/>
              </a:ext>
            </a:extLst>
          </p:cNvPr>
          <p:cNvSpPr txBox="1"/>
          <p:nvPr/>
        </p:nvSpPr>
        <p:spPr>
          <a:xfrm>
            <a:off x="5322970" y="1265605"/>
            <a:ext cx="6097904"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authors appropriately stratified emergency room (ER) visits by insulin modality (CSII vs. MDI), as shown in Figure 4</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8E30D361-865F-0FBC-87D8-043F107B6DA4}"/>
              </a:ext>
            </a:extLst>
          </p:cNvPr>
          <p:cNvSpPr txBox="1"/>
          <p:nvPr/>
        </p:nvSpPr>
        <p:spPr>
          <a:xfrm>
            <a:off x="5277371" y="2650748"/>
            <a:ext cx="6097904" cy="120032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However, the analysis remains limited because ER visits were reported in aggregate, without disaggregation by type of acute complication (e.g., DKA, severe hypoglycaemia, or severe hyperglycaemia),</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TextBox 11">
            <a:extLst>
              <a:ext uri="{FF2B5EF4-FFF2-40B4-BE49-F238E27FC236}">
                <a16:creationId xmlns:a16="http://schemas.microsoft.com/office/drawing/2014/main" id="{B8F4F0A1-EFAF-09C9-1AB7-28F3F3026645}"/>
              </a:ext>
            </a:extLst>
          </p:cNvPr>
          <p:cNvSpPr txBox="1"/>
          <p:nvPr/>
        </p:nvSpPr>
        <p:spPr>
          <a:xfrm>
            <a:off x="5277371" y="4312890"/>
            <a:ext cx="6097904" cy="120032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D"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enhance the clinical relevance and interpretability of the results, </a:t>
            </a:r>
            <a:r>
              <a:rPr kumimoji="0" lang="en-ID"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ER visits should be reported separately by type of complication and further stratified by insulin regimen and year. What do you think about it?</a:t>
            </a:r>
            <a:endPar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Slide Number Placeholder 1">
            <a:extLst>
              <a:ext uri="{FF2B5EF4-FFF2-40B4-BE49-F238E27FC236}">
                <a16:creationId xmlns:a16="http://schemas.microsoft.com/office/drawing/2014/main" id="{156DC7C0-B9B6-50C8-E7E7-6E5CA2DFF2F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8B3671-A306-4A69-8480-FA9BE839245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95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5B7A8-4727-B5ED-1F94-A6FF41D6CF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FE2501-F9A8-BE22-944D-D897E4C4B792}"/>
              </a:ext>
            </a:extLst>
          </p:cNvPr>
          <p:cNvSpPr>
            <a:spLocks noGrp="1"/>
          </p:cNvSpPr>
          <p:nvPr>
            <p:ph type="title"/>
          </p:nvPr>
        </p:nvSpPr>
        <p:spPr>
          <a:xfrm>
            <a:off x="413657" y="217714"/>
            <a:ext cx="5257800" cy="642257"/>
          </a:xfrm>
        </p:spPr>
        <p:txBody>
          <a:bodyPr>
            <a:normAutofit/>
          </a:bodyPr>
          <a:lstStyle/>
          <a:p>
            <a:r>
              <a:rPr lang="en-US" sz="3200" b="1" dirty="0">
                <a:solidFill>
                  <a:srgbClr val="00B050"/>
                </a:solidFill>
                <a:latin typeface="Arial" panose="020B0604020202020204" pitchFamily="34" charset="0"/>
                <a:cs typeface="Arial" panose="020B0604020202020204" pitchFamily="34" charset="0"/>
              </a:rPr>
              <a:t>Response to comment 2</a:t>
            </a:r>
          </a:p>
        </p:txBody>
      </p:sp>
      <p:sp>
        <p:nvSpPr>
          <p:cNvPr id="3" name="Content Placeholder 2">
            <a:extLst>
              <a:ext uri="{FF2B5EF4-FFF2-40B4-BE49-F238E27FC236}">
                <a16:creationId xmlns:a16="http://schemas.microsoft.com/office/drawing/2014/main" id="{7248BED7-59C6-030A-DDB5-4006678B8325}"/>
              </a:ext>
            </a:extLst>
          </p:cNvPr>
          <p:cNvSpPr>
            <a:spLocks noGrp="1"/>
          </p:cNvSpPr>
          <p:nvPr>
            <p:ph idx="1"/>
          </p:nvPr>
        </p:nvSpPr>
        <p:spPr>
          <a:xfrm>
            <a:off x="838200" y="947056"/>
            <a:ext cx="10515600" cy="5780315"/>
          </a:xfrm>
        </p:spPr>
        <p:txBody>
          <a:bodyPr>
            <a:normAutofit fontScale="92500" lnSpcReduction="20000"/>
          </a:bodyPr>
          <a:lstStyle/>
          <a:p>
            <a:pPr>
              <a:lnSpc>
                <a:spcPct val="100000"/>
              </a:lnSpc>
            </a:pPr>
            <a:r>
              <a:rPr lang="en-US" dirty="0">
                <a:latin typeface="Arial" panose="020B0604020202020204" pitchFamily="34" charset="0"/>
                <a:cs typeface="Arial" panose="020B0604020202020204" pitchFamily="34" charset="0"/>
              </a:rPr>
              <a:t>I think ER visits were well classified as </a:t>
            </a:r>
            <a:r>
              <a:rPr lang="en-US" dirty="0">
                <a:solidFill>
                  <a:schemeClr val="accent1"/>
                </a:solidFill>
                <a:latin typeface="Arial" panose="020B0604020202020204" pitchFamily="34" charset="0"/>
                <a:cs typeface="Arial" panose="020B0604020202020204" pitchFamily="34" charset="0"/>
              </a:rPr>
              <a:t>DKA, severe hypoglycemia, or severe hyperglycemia. </a:t>
            </a: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endParaRPr lang="en-US" dirty="0">
              <a:latin typeface="Arial" panose="020B0604020202020204" pitchFamily="34" charset="0"/>
              <a:cs typeface="Arial" panose="020B0604020202020204" pitchFamily="34" charset="0"/>
            </a:endParaRPr>
          </a:p>
          <a:p>
            <a:pPr marL="0" indent="0">
              <a:lnSpc>
                <a:spcPct val="100000"/>
              </a:lnSpc>
              <a:buNone/>
            </a:pPr>
            <a:endParaRPr lang="en-US" dirty="0">
              <a:latin typeface="Arial" panose="020B0604020202020204" pitchFamily="34" charset="0"/>
              <a:cs typeface="Arial" panose="020B0604020202020204" pitchFamily="34" charset="0"/>
            </a:endParaRPr>
          </a:p>
          <a:p>
            <a:pPr>
              <a:lnSpc>
                <a:spcPct val="100000"/>
              </a:lnSpc>
            </a:pPr>
            <a:r>
              <a:rPr lang="en-US" dirty="0">
                <a:latin typeface="Arial" panose="020B0604020202020204" pitchFamily="34" charset="0"/>
                <a:cs typeface="Arial" panose="020B0604020202020204" pitchFamily="34" charset="0"/>
              </a:rPr>
              <a:t>I think the study did classify </a:t>
            </a:r>
            <a:r>
              <a:rPr lang="en-US" dirty="0">
                <a:solidFill>
                  <a:schemeClr val="accent1"/>
                </a:solidFill>
                <a:latin typeface="Arial" panose="020B0604020202020204" pitchFamily="34" charset="0"/>
                <a:cs typeface="Arial" panose="020B0604020202020204" pitchFamily="34" charset="0"/>
              </a:rPr>
              <a:t>insulin by regimen.</a:t>
            </a:r>
          </a:p>
          <a:p>
            <a:pPr>
              <a:lnSpc>
                <a:spcPct val="100000"/>
              </a:lnSpc>
            </a:pPr>
            <a:r>
              <a:rPr lang="en-US" dirty="0">
                <a:latin typeface="Arial" panose="020B0604020202020204" pitchFamily="34" charset="0"/>
                <a:cs typeface="Arial" panose="020B0604020202020204" pitchFamily="34" charset="0"/>
              </a:rPr>
              <a:t>I think they did </a:t>
            </a:r>
            <a:r>
              <a:rPr lang="en-US" dirty="0">
                <a:solidFill>
                  <a:schemeClr val="accent1"/>
                </a:solidFill>
                <a:latin typeface="Arial" panose="020B0604020202020204" pitchFamily="34" charset="0"/>
                <a:cs typeface="Arial" panose="020B0604020202020204" pitchFamily="34" charset="0"/>
              </a:rPr>
              <a:t>stratify by year </a:t>
            </a:r>
            <a:r>
              <a:rPr lang="en-US" dirty="0">
                <a:latin typeface="Arial" panose="020B0604020202020204" pitchFamily="34" charset="0"/>
                <a:cs typeface="Arial" panose="020B0604020202020204" pitchFamily="34" charset="0"/>
              </a:rPr>
              <a:t>in the four year-study period.</a:t>
            </a:r>
          </a:p>
          <a:p>
            <a:pPr>
              <a:lnSpc>
                <a:spcPct val="100000"/>
              </a:lnSpc>
            </a:pPr>
            <a:r>
              <a:rPr lang="en-US" dirty="0">
                <a:solidFill>
                  <a:schemeClr val="accent2"/>
                </a:solidFill>
                <a:latin typeface="Arial" panose="020B0604020202020204" pitchFamily="34" charset="0"/>
                <a:cs typeface="Arial" panose="020B0604020202020204" pitchFamily="34" charset="0"/>
              </a:rPr>
              <a:t>However, I agree with you since the study did not clearly explain this part, and</a:t>
            </a:r>
          </a:p>
          <a:p>
            <a:pPr>
              <a:lnSpc>
                <a:spcPct val="100000"/>
              </a:lnSpc>
            </a:pPr>
            <a:r>
              <a:rPr lang="en-US" dirty="0">
                <a:solidFill>
                  <a:schemeClr val="accent2"/>
                </a:solidFill>
                <a:latin typeface="Arial" panose="020B0604020202020204" pitchFamily="34" charset="0"/>
                <a:cs typeface="Arial" panose="020B0604020202020204" pitchFamily="34" charset="0"/>
              </a:rPr>
              <a:t>I could not get the study materials as the corresponding author has not replied to my email yet.</a:t>
            </a:r>
          </a:p>
        </p:txBody>
      </p:sp>
      <p:pic>
        <p:nvPicPr>
          <p:cNvPr id="5" name="Picture 4" descr="Ammmmmmm close up of a text">
            <a:extLst>
              <a:ext uri="{FF2B5EF4-FFF2-40B4-BE49-F238E27FC236}">
                <a16:creationId xmlns:a16="http://schemas.microsoft.com/office/drawing/2014/main" id="{E8C514EC-20C0-5C59-CAB0-E358C473A7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6381" y="1833436"/>
            <a:ext cx="4715533" cy="1819529"/>
          </a:xfrm>
          <a:prstGeom prst="rect">
            <a:avLst/>
          </a:prstGeom>
          <a:ln>
            <a:solidFill>
              <a:schemeClr val="accent1"/>
            </a:solidFill>
          </a:ln>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5EFC9CE6-692F-618C-AAFA-2D202998D1AA}"/>
                  </a:ext>
                </a:extLst>
              </p14:cNvPr>
              <p14:cNvContentPartPr/>
              <p14:nvPr/>
            </p14:nvContentPartPr>
            <p14:xfrm>
              <a:off x="5447640" y="2514515"/>
              <a:ext cx="1296720" cy="720"/>
            </p14:xfrm>
          </p:contentPart>
        </mc:Choice>
        <mc:Fallback xmlns="">
          <p:pic>
            <p:nvPicPr>
              <p:cNvPr id="6" name="Ink 5">
                <a:extLst>
                  <a:ext uri="{FF2B5EF4-FFF2-40B4-BE49-F238E27FC236}">
                    <a16:creationId xmlns:a16="http://schemas.microsoft.com/office/drawing/2014/main" id="{5EFC9CE6-692F-618C-AAFA-2D202998D1AA}"/>
                  </a:ext>
                </a:extLst>
              </p:cNvPr>
              <p:cNvPicPr/>
              <p:nvPr/>
            </p:nvPicPr>
            <p:blipFill>
              <a:blip r:embed="rId4"/>
              <a:stretch>
                <a:fillRect/>
              </a:stretch>
            </p:blipFill>
            <p:spPr>
              <a:xfrm>
                <a:off x="5429640" y="2442515"/>
                <a:ext cx="1332360" cy="144000"/>
              </a:xfrm>
              <a:prstGeom prst="rect">
                <a:avLst/>
              </a:prstGeom>
            </p:spPr>
          </p:pic>
        </mc:Fallback>
      </mc:AlternateContent>
      <p:sp>
        <p:nvSpPr>
          <p:cNvPr id="4" name="Slide Number Placeholder 3">
            <a:extLst>
              <a:ext uri="{FF2B5EF4-FFF2-40B4-BE49-F238E27FC236}">
                <a16:creationId xmlns:a16="http://schemas.microsoft.com/office/drawing/2014/main" id="{0B59379F-EA3D-4E8D-B3FC-C94C84F5B89D}"/>
              </a:ext>
            </a:extLst>
          </p:cNvPr>
          <p:cNvSpPr>
            <a:spLocks noGrp="1"/>
          </p:cNvSpPr>
          <p:nvPr>
            <p:ph type="sldNum" sz="quarter" idx="12"/>
          </p:nvPr>
        </p:nvSpPr>
        <p:spPr/>
        <p:txBody>
          <a:bodyPr/>
          <a:lstStyle/>
          <a:p>
            <a:fld id="{1B8B3671-A306-4A69-8480-FA9BE839245D}" type="slidenum">
              <a:rPr lang="en-US" smtClean="0"/>
              <a:t>8</a:t>
            </a:fld>
            <a:endParaRPr lang="en-US"/>
          </a:p>
        </p:txBody>
      </p:sp>
    </p:spTree>
    <p:extLst>
      <p:ext uri="{BB962C8B-B14F-4D97-AF65-F5344CB8AC3E}">
        <p14:creationId xmlns:p14="http://schemas.microsoft.com/office/powerpoint/2010/main" val="1748858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A8B9A-A74A-8FB9-C3D0-8B291B7FEF93}"/>
              </a:ext>
            </a:extLst>
          </p:cNvPr>
          <p:cNvSpPr>
            <a:spLocks noGrp="1"/>
          </p:cNvSpPr>
          <p:nvPr>
            <p:ph type="title"/>
          </p:nvPr>
        </p:nvSpPr>
        <p:spPr>
          <a:xfrm>
            <a:off x="224741" y="260953"/>
            <a:ext cx="10515600" cy="676597"/>
          </a:xfrm>
        </p:spPr>
        <p:txBody>
          <a:bodyPr>
            <a:normAutofit/>
          </a:bodyPr>
          <a:lstStyle/>
          <a:p>
            <a:r>
              <a:rPr lang="en-US" sz="3200" b="1" dirty="0">
                <a:solidFill>
                  <a:srgbClr val="0070C0"/>
                </a:solidFill>
                <a:latin typeface="Arial" panose="020B0604020202020204" pitchFamily="34" charset="0"/>
                <a:cs typeface="Arial" panose="020B0604020202020204" pitchFamily="34" charset="0"/>
              </a:rPr>
              <a:t>Comments from Professors</a:t>
            </a:r>
          </a:p>
        </p:txBody>
      </p:sp>
      <p:sp>
        <p:nvSpPr>
          <p:cNvPr id="3" name="Content Placeholder 2">
            <a:extLst>
              <a:ext uri="{FF2B5EF4-FFF2-40B4-BE49-F238E27FC236}">
                <a16:creationId xmlns:a16="http://schemas.microsoft.com/office/drawing/2014/main" id="{ABEC87A6-65E5-36FC-EC10-E304FCD96651}"/>
              </a:ext>
            </a:extLst>
          </p:cNvPr>
          <p:cNvSpPr>
            <a:spLocks noGrp="1"/>
          </p:cNvSpPr>
          <p:nvPr>
            <p:ph idx="1"/>
          </p:nvPr>
        </p:nvSpPr>
        <p:spPr>
          <a:xfrm>
            <a:off x="914400" y="1825625"/>
            <a:ext cx="10116273" cy="3869119"/>
          </a:xfrm>
        </p:spPr>
        <p:txBody>
          <a:bodyPr/>
          <a:lstStyle/>
          <a:p>
            <a:r>
              <a:rPr lang="en-US" b="1" dirty="0">
                <a:latin typeface="Arial" panose="020B0604020202020204" pitchFamily="34" charset="0"/>
                <a:cs typeface="Arial" panose="020B0604020202020204" pitchFamily="34" charset="0"/>
              </a:rPr>
              <a:t>Associate Professor Li-Jung Elizabeth Ku; </a:t>
            </a:r>
            <a:r>
              <a:rPr lang="en-US" dirty="0">
                <a:solidFill>
                  <a:srgbClr val="FF0000"/>
                </a:solidFill>
                <a:latin typeface="Arial" panose="020B0604020202020204" pitchFamily="34" charset="0"/>
                <a:cs typeface="Arial" panose="020B0604020202020204" pitchFamily="34" charset="0"/>
              </a:rPr>
              <a:t>why did you choose  Saudi  Arabia?</a:t>
            </a:r>
          </a:p>
          <a:p>
            <a:pPr marL="0" indent="0">
              <a:buNone/>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Response; </a:t>
            </a:r>
            <a:r>
              <a:rPr lang="en-US" dirty="0">
                <a:latin typeface="Arial" panose="020B0604020202020204" pitchFamily="34" charset="0"/>
                <a:cs typeface="Arial" panose="020B0604020202020204" pitchFamily="34" charset="0"/>
              </a:rPr>
              <a:t>I choose Saudi Arabia because the World Health Organization has ranked Saudi Arabia as having the second highest rate of diabetes in the Middle East and 7th highest in the world, with an estimated population of 7 million living with diabetes and more than 3 million with pre-diabetes. </a:t>
            </a:r>
          </a:p>
        </p:txBody>
      </p:sp>
      <p:sp>
        <p:nvSpPr>
          <p:cNvPr id="4" name="Slide Number Placeholder 3">
            <a:extLst>
              <a:ext uri="{FF2B5EF4-FFF2-40B4-BE49-F238E27FC236}">
                <a16:creationId xmlns:a16="http://schemas.microsoft.com/office/drawing/2014/main" id="{548B096F-29BA-18AC-AD25-ED1DF67E42BD}"/>
              </a:ext>
            </a:extLst>
          </p:cNvPr>
          <p:cNvSpPr>
            <a:spLocks noGrp="1"/>
          </p:cNvSpPr>
          <p:nvPr>
            <p:ph type="sldNum" sz="quarter" idx="12"/>
          </p:nvPr>
        </p:nvSpPr>
        <p:spPr/>
        <p:txBody>
          <a:bodyPr/>
          <a:lstStyle/>
          <a:p>
            <a:fld id="{1B8B3671-A306-4A69-8480-FA9BE839245D}" type="slidenum">
              <a:rPr lang="en-US" smtClean="0"/>
              <a:t>9</a:t>
            </a:fld>
            <a:endParaRPr lang="en-US"/>
          </a:p>
        </p:txBody>
      </p:sp>
    </p:spTree>
    <p:extLst>
      <p:ext uri="{BB962C8B-B14F-4D97-AF65-F5344CB8AC3E}">
        <p14:creationId xmlns:p14="http://schemas.microsoft.com/office/powerpoint/2010/main" val="2826594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2981</TotalTime>
  <Words>619</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Aptos</vt:lpstr>
      <vt:lpstr>Aptos Display</vt:lpstr>
      <vt:lpstr>Arial</vt:lpstr>
      <vt:lpstr>Calibri</vt:lpstr>
      <vt:lpstr>Calibri Light</vt:lpstr>
      <vt:lpstr>Office Theme</vt:lpstr>
      <vt:lpstr>Office 2013 - 2022 Theme</vt:lpstr>
      <vt:lpstr>PowerPoint Presentation</vt:lpstr>
      <vt:lpstr>PowerPoint Presentation</vt:lpstr>
      <vt:lpstr>PowerPoint Presentation</vt:lpstr>
      <vt:lpstr>Comment 1. The aim of study</vt:lpstr>
      <vt:lpstr>Response to comment 1</vt:lpstr>
      <vt:lpstr>Our agreement to comment 1(Myself and Mita)</vt:lpstr>
      <vt:lpstr>PowerPoint Presentation</vt:lpstr>
      <vt:lpstr>Response to comment 2</vt:lpstr>
      <vt:lpstr>Comments from Professors</vt:lpstr>
      <vt:lpstr>Comments from Professors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德拉天貝 Thembekile Precious Dlamini</dc:creator>
  <cp:lastModifiedBy>德拉天貝 Thembekile Precious Dlamini</cp:lastModifiedBy>
  <cp:revision>22</cp:revision>
  <dcterms:created xsi:type="dcterms:W3CDTF">2025-05-10T07:49:20Z</dcterms:created>
  <dcterms:modified xsi:type="dcterms:W3CDTF">2025-06-04T13:21:34Z</dcterms:modified>
</cp:coreProperties>
</file>