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317" r:id="rId4"/>
    <p:sldId id="296" r:id="rId5"/>
    <p:sldId id="258" r:id="rId6"/>
    <p:sldId id="294" r:id="rId7"/>
    <p:sldId id="293" r:id="rId8"/>
    <p:sldId id="295" r:id="rId9"/>
    <p:sldId id="292" r:id="rId10"/>
    <p:sldId id="259" r:id="rId11"/>
    <p:sldId id="318" r:id="rId12"/>
    <p:sldId id="260" r:id="rId13"/>
    <p:sldId id="261" r:id="rId14"/>
    <p:sldId id="262" r:id="rId15"/>
    <p:sldId id="263" r:id="rId16"/>
    <p:sldId id="299" r:id="rId17"/>
    <p:sldId id="265" r:id="rId18"/>
    <p:sldId id="312" r:id="rId19"/>
    <p:sldId id="267" r:id="rId20"/>
    <p:sldId id="268" r:id="rId21"/>
    <p:sldId id="269" r:id="rId22"/>
    <p:sldId id="271" r:id="rId23"/>
    <p:sldId id="272" r:id="rId24"/>
    <p:sldId id="273" r:id="rId25"/>
    <p:sldId id="275" r:id="rId26"/>
    <p:sldId id="309" r:id="rId27"/>
    <p:sldId id="281" r:id="rId28"/>
    <p:sldId id="283" r:id="rId29"/>
    <p:sldId id="284" r:id="rId30"/>
    <p:sldId id="286" r:id="rId31"/>
    <p:sldId id="288" r:id="rId32"/>
    <p:sldId id="289" r:id="rId33"/>
    <p:sldId id="276" r:id="rId34"/>
    <p:sldId id="280" r:id="rId35"/>
    <p:sldId id="307" r:id="rId36"/>
    <p:sldId id="277" r:id="rId37"/>
    <p:sldId id="316" r:id="rId38"/>
    <p:sldId id="314" r:id="rId39"/>
    <p:sldId id="297" r:id="rId40"/>
    <p:sldId id="310" r:id="rId41"/>
    <p:sldId id="291" r:id="rId42"/>
    <p:sldId id="302" r:id="rId43"/>
    <p:sldId id="304" r:id="rId44"/>
    <p:sldId id="301" r:id="rId45"/>
    <p:sldId id="305" r:id="rId46"/>
    <p:sldId id="320" r:id="rId47"/>
    <p:sldId id="3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04:56:19.725"/>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0 0 0,'14955'0'0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04:17:21.129"/>
    </inkml:context>
    <inkml:brush xml:id="br0">
      <inkml:brushProperty name="width" value="0.1" units="cm"/>
      <inkml:brushProperty name="height" value="0.2" units="cm"/>
      <inkml:brushProperty name="color" value="#FF2500"/>
      <inkml:brushProperty name="tip" value="rectangle"/>
      <inkml:brushProperty name="rasterOp" value="maskPen"/>
      <inkml:brushProperty name="ignorePressure" value="1"/>
    </inkml:brush>
  </inkml:definitions>
  <inkml:trace contextRef="#ctx0" brushRef="#br0">1 10 0,'3601'0'0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6BAA5-7EC7-4B0B-82F4-2E67AE3BC581}"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AC44B-8396-447F-A0BC-2B7E250AE2EB}" type="slidenum">
              <a:rPr lang="en-US" smtClean="0"/>
              <a:t>‹#›</a:t>
            </a:fld>
            <a:endParaRPr lang="en-US"/>
          </a:p>
        </p:txBody>
      </p:sp>
    </p:spTree>
    <p:extLst>
      <p:ext uri="{BB962C8B-B14F-4D97-AF65-F5344CB8AC3E}">
        <p14:creationId xmlns:p14="http://schemas.microsoft.com/office/powerpoint/2010/main" val="12504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01C60-C3F8-BFCF-6DFC-5841D34FDD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FD025-4950-F43E-FE21-5901CC1AB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E020A-0A24-7D0A-F456-30D2E3C8EB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6BD30E-801E-5BA3-4D39-3635A57C7E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DAC44B-8396-447F-A0BC-2B7E250AE2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692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993A0-F154-439E-A4D3-0A0C9252FB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37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96F8-BBF4-833B-E8AB-605CF66C5B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07206-9B08-73EF-04D0-9582668B9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739280-50F6-6F3F-F57F-EF8180826A57}"/>
              </a:ext>
            </a:extLst>
          </p:cNvPr>
          <p:cNvSpPr>
            <a:spLocks noGrp="1"/>
          </p:cNvSpPr>
          <p:nvPr>
            <p:ph type="dt" sz="half" idx="10"/>
          </p:nvPr>
        </p:nvSpPr>
        <p:spPr/>
        <p:txBody>
          <a:bodyPr/>
          <a:lstStyle/>
          <a:p>
            <a:fld id="{74DACAAE-311E-4033-A664-59A89832AB12}" type="datetime1">
              <a:rPr lang="en-US" smtClean="0"/>
              <a:t>5/21/2025</a:t>
            </a:fld>
            <a:endParaRPr lang="en-US"/>
          </a:p>
        </p:txBody>
      </p:sp>
      <p:sp>
        <p:nvSpPr>
          <p:cNvPr id="5" name="Footer Placeholder 4">
            <a:extLst>
              <a:ext uri="{FF2B5EF4-FFF2-40B4-BE49-F238E27FC236}">
                <a16:creationId xmlns:a16="http://schemas.microsoft.com/office/drawing/2014/main" id="{2681A39B-33FF-0719-225E-E7FDCDF42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911A4-443A-3D77-9223-2FB18496FDDD}"/>
              </a:ext>
            </a:extLst>
          </p:cNvPr>
          <p:cNvSpPr>
            <a:spLocks noGrp="1"/>
          </p:cNvSpPr>
          <p:nvPr>
            <p:ph type="sldNum" sz="quarter" idx="12"/>
          </p:nvPr>
        </p:nvSpPr>
        <p:spPr/>
        <p:txBody>
          <a:bodyPr/>
          <a:lstStyle/>
          <a:p>
            <a:fld id="{D31EAA7D-A6EB-49CB-8B74-E22BDCFA8007}" type="slidenum">
              <a:rPr lang="en-US" smtClean="0"/>
              <a:t>‹#›</a:t>
            </a:fld>
            <a:endParaRPr lang="en-US"/>
          </a:p>
        </p:txBody>
      </p:sp>
    </p:spTree>
    <p:extLst>
      <p:ext uri="{BB962C8B-B14F-4D97-AF65-F5344CB8AC3E}">
        <p14:creationId xmlns:p14="http://schemas.microsoft.com/office/powerpoint/2010/main" val="347521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B41A-9EB4-CC3F-8238-B2ED90FB48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03B0CF-1EFD-7030-85BC-8ED1E3AAB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3B7F0-AF49-7D3A-D978-B5D336739A1E}"/>
              </a:ext>
            </a:extLst>
          </p:cNvPr>
          <p:cNvSpPr>
            <a:spLocks noGrp="1"/>
          </p:cNvSpPr>
          <p:nvPr>
            <p:ph type="dt" sz="half" idx="10"/>
          </p:nvPr>
        </p:nvSpPr>
        <p:spPr/>
        <p:txBody>
          <a:bodyPr/>
          <a:lstStyle/>
          <a:p>
            <a:fld id="{FACAF475-6973-4FF8-98D1-B7116EE25FA1}" type="datetime1">
              <a:rPr lang="en-US" smtClean="0"/>
              <a:t>5/21/2025</a:t>
            </a:fld>
            <a:endParaRPr lang="en-US"/>
          </a:p>
        </p:txBody>
      </p:sp>
      <p:sp>
        <p:nvSpPr>
          <p:cNvPr id="5" name="Footer Placeholder 4">
            <a:extLst>
              <a:ext uri="{FF2B5EF4-FFF2-40B4-BE49-F238E27FC236}">
                <a16:creationId xmlns:a16="http://schemas.microsoft.com/office/drawing/2014/main" id="{8D22C9BB-4D0E-AF98-D426-8BBFCF93C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25545-2FA7-EB49-4D17-4F27C4F52F31}"/>
              </a:ext>
            </a:extLst>
          </p:cNvPr>
          <p:cNvSpPr>
            <a:spLocks noGrp="1"/>
          </p:cNvSpPr>
          <p:nvPr>
            <p:ph type="sldNum" sz="quarter" idx="12"/>
          </p:nvPr>
        </p:nvSpPr>
        <p:spPr/>
        <p:txBody>
          <a:bodyPr/>
          <a:lstStyle/>
          <a:p>
            <a:fld id="{D31EAA7D-A6EB-49CB-8B74-E22BDCFA8007}" type="slidenum">
              <a:rPr lang="en-US" smtClean="0"/>
              <a:t>‹#›</a:t>
            </a:fld>
            <a:endParaRPr lang="en-US"/>
          </a:p>
        </p:txBody>
      </p:sp>
    </p:spTree>
    <p:extLst>
      <p:ext uri="{BB962C8B-B14F-4D97-AF65-F5344CB8AC3E}">
        <p14:creationId xmlns:p14="http://schemas.microsoft.com/office/powerpoint/2010/main" val="296456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CE16C2-D57D-F9A2-A253-189E5F53D1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F1F0D1-E0B6-55E5-C6D6-359E41196E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EA30C-9888-18AF-B3CF-DA0F15E6092C}"/>
              </a:ext>
            </a:extLst>
          </p:cNvPr>
          <p:cNvSpPr>
            <a:spLocks noGrp="1"/>
          </p:cNvSpPr>
          <p:nvPr>
            <p:ph type="dt" sz="half" idx="10"/>
          </p:nvPr>
        </p:nvSpPr>
        <p:spPr/>
        <p:txBody>
          <a:bodyPr/>
          <a:lstStyle/>
          <a:p>
            <a:fld id="{67627299-70E9-449E-A334-7DB32D79C837}" type="datetime1">
              <a:rPr lang="en-US" smtClean="0"/>
              <a:t>5/21/2025</a:t>
            </a:fld>
            <a:endParaRPr lang="en-US"/>
          </a:p>
        </p:txBody>
      </p:sp>
      <p:sp>
        <p:nvSpPr>
          <p:cNvPr id="5" name="Footer Placeholder 4">
            <a:extLst>
              <a:ext uri="{FF2B5EF4-FFF2-40B4-BE49-F238E27FC236}">
                <a16:creationId xmlns:a16="http://schemas.microsoft.com/office/drawing/2014/main" id="{721FC91C-CFF1-1756-BAAC-04BB24CCA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12072-4A24-95D8-976A-F3BF0F2633CE}"/>
              </a:ext>
            </a:extLst>
          </p:cNvPr>
          <p:cNvSpPr>
            <a:spLocks noGrp="1"/>
          </p:cNvSpPr>
          <p:nvPr>
            <p:ph type="sldNum" sz="quarter" idx="12"/>
          </p:nvPr>
        </p:nvSpPr>
        <p:spPr/>
        <p:txBody>
          <a:bodyPr/>
          <a:lstStyle/>
          <a:p>
            <a:fld id="{D31EAA7D-A6EB-49CB-8B74-E22BDCFA8007}" type="slidenum">
              <a:rPr lang="en-US" smtClean="0"/>
              <a:t>‹#›</a:t>
            </a:fld>
            <a:endParaRPr lang="en-US"/>
          </a:p>
        </p:txBody>
      </p:sp>
    </p:spTree>
    <p:extLst>
      <p:ext uri="{BB962C8B-B14F-4D97-AF65-F5344CB8AC3E}">
        <p14:creationId xmlns:p14="http://schemas.microsoft.com/office/powerpoint/2010/main" val="112291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212AB4-DAAF-4D56-AD2B-453F02E4C02C}"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60879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10CD10-3D43-4ADC-9E58-8A34E8EE9E5A}"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74092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D20D3B-BD00-4954-9405-98755C191E8D}"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5283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3B988E-F411-471D-8263-91B49B1D547C}" type="datetime1">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509359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C7DE9C-9320-4A84-991A-B6CB292A5D8C}" type="datetime1">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06906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C9A381-35E0-43B9-BCCD-DC50978E698A}" type="datetime1">
              <a:rPr lang="en-US" smtClean="0"/>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439714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9982F-5A2E-4450-B2E6-4B29E16223B4}" type="datetime1">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2748640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7D931F-51F5-4DAE-B0C5-B81FB09D8A84}" type="datetime1">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142155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0391-90A2-DE0F-F8FE-F55CA5C68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48AA2D-47A0-E4A2-3A73-703E45370C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0BEF-81A5-D9D2-AAFC-A55312402075}"/>
              </a:ext>
            </a:extLst>
          </p:cNvPr>
          <p:cNvSpPr>
            <a:spLocks noGrp="1"/>
          </p:cNvSpPr>
          <p:nvPr>
            <p:ph type="dt" sz="half" idx="10"/>
          </p:nvPr>
        </p:nvSpPr>
        <p:spPr/>
        <p:txBody>
          <a:bodyPr/>
          <a:lstStyle/>
          <a:p>
            <a:fld id="{1C9750F8-CB96-49E1-B8C0-856C18526875}" type="datetime1">
              <a:rPr lang="en-US" smtClean="0"/>
              <a:t>5/21/2025</a:t>
            </a:fld>
            <a:endParaRPr lang="en-US"/>
          </a:p>
        </p:txBody>
      </p:sp>
      <p:sp>
        <p:nvSpPr>
          <p:cNvPr id="5" name="Footer Placeholder 4">
            <a:extLst>
              <a:ext uri="{FF2B5EF4-FFF2-40B4-BE49-F238E27FC236}">
                <a16:creationId xmlns:a16="http://schemas.microsoft.com/office/drawing/2014/main" id="{ED159C8B-EF36-1C55-4814-749B5F028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A218D-BDA6-E651-03E5-7A7D583B1ED3}"/>
              </a:ext>
            </a:extLst>
          </p:cNvPr>
          <p:cNvSpPr>
            <a:spLocks noGrp="1"/>
          </p:cNvSpPr>
          <p:nvPr>
            <p:ph type="sldNum" sz="quarter" idx="12"/>
          </p:nvPr>
        </p:nvSpPr>
        <p:spPr/>
        <p:txBody>
          <a:bodyPr/>
          <a:lstStyle/>
          <a:p>
            <a:fld id="{D31EAA7D-A6EB-49CB-8B74-E22BDCFA8007}" type="slidenum">
              <a:rPr lang="en-US" smtClean="0"/>
              <a:t>‹#›</a:t>
            </a:fld>
            <a:endParaRPr lang="en-US"/>
          </a:p>
        </p:txBody>
      </p:sp>
    </p:spTree>
    <p:extLst>
      <p:ext uri="{BB962C8B-B14F-4D97-AF65-F5344CB8AC3E}">
        <p14:creationId xmlns:p14="http://schemas.microsoft.com/office/powerpoint/2010/main" val="2381967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B9C5F-65C3-4F5A-9446-D1BF6BB9EF58}" type="datetime1">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11362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A27BD-FFE4-4147-A9FA-6CCF64EDDCF4}"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236056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00648-510F-4BED-9589-E389429D5322}" type="datetime1">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B3671-A306-4A69-8480-FA9BE839245D}" type="slidenum">
              <a:rPr lang="en-US" smtClean="0"/>
              <a:t>‹#›</a:t>
            </a:fld>
            <a:endParaRPr lang="en-US"/>
          </a:p>
        </p:txBody>
      </p:sp>
    </p:spTree>
    <p:extLst>
      <p:ext uri="{BB962C8B-B14F-4D97-AF65-F5344CB8AC3E}">
        <p14:creationId xmlns:p14="http://schemas.microsoft.com/office/powerpoint/2010/main" val="397463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8909-F724-99E8-8F18-951253B342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519AD7-D464-1DA6-1CCB-32677488B5B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0C4122-E7E8-05F4-AC84-3CD302B6AFD1}"/>
              </a:ext>
            </a:extLst>
          </p:cNvPr>
          <p:cNvSpPr>
            <a:spLocks noGrp="1"/>
          </p:cNvSpPr>
          <p:nvPr>
            <p:ph type="dt" sz="half" idx="10"/>
          </p:nvPr>
        </p:nvSpPr>
        <p:spPr/>
        <p:txBody>
          <a:bodyPr/>
          <a:lstStyle/>
          <a:p>
            <a:fld id="{E86C117E-1BCB-47A8-9660-B4A72AF11421}" type="datetime1">
              <a:rPr lang="en-US" smtClean="0"/>
              <a:t>5/21/2025</a:t>
            </a:fld>
            <a:endParaRPr lang="en-US"/>
          </a:p>
        </p:txBody>
      </p:sp>
      <p:sp>
        <p:nvSpPr>
          <p:cNvPr id="5" name="Footer Placeholder 4">
            <a:extLst>
              <a:ext uri="{FF2B5EF4-FFF2-40B4-BE49-F238E27FC236}">
                <a16:creationId xmlns:a16="http://schemas.microsoft.com/office/drawing/2014/main" id="{F0BBEF63-9C8D-7924-C415-E1EE31F9D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26127-61AD-1292-F6D4-F148E8B8BE40}"/>
              </a:ext>
            </a:extLst>
          </p:cNvPr>
          <p:cNvSpPr>
            <a:spLocks noGrp="1"/>
          </p:cNvSpPr>
          <p:nvPr>
            <p:ph type="sldNum" sz="quarter" idx="12"/>
          </p:nvPr>
        </p:nvSpPr>
        <p:spPr/>
        <p:txBody>
          <a:bodyPr/>
          <a:lstStyle/>
          <a:p>
            <a:fld id="{D31EAA7D-A6EB-49CB-8B74-E22BDCFA8007}" type="slidenum">
              <a:rPr lang="en-US" smtClean="0"/>
              <a:t>‹#›</a:t>
            </a:fld>
            <a:endParaRPr lang="en-US"/>
          </a:p>
        </p:txBody>
      </p:sp>
    </p:spTree>
    <p:extLst>
      <p:ext uri="{BB962C8B-B14F-4D97-AF65-F5344CB8AC3E}">
        <p14:creationId xmlns:p14="http://schemas.microsoft.com/office/powerpoint/2010/main" val="279570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F8CE-93AB-E7C9-B06C-4B12C38EE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C9C377-8040-F18D-DEA9-E8585173A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F75DF8-0829-E124-2B19-6B007CF7FC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686C1D-A38E-7237-ED8C-0BABDDDB5BDC}"/>
              </a:ext>
            </a:extLst>
          </p:cNvPr>
          <p:cNvSpPr>
            <a:spLocks noGrp="1"/>
          </p:cNvSpPr>
          <p:nvPr>
            <p:ph type="dt" sz="half" idx="10"/>
          </p:nvPr>
        </p:nvSpPr>
        <p:spPr/>
        <p:txBody>
          <a:bodyPr/>
          <a:lstStyle/>
          <a:p>
            <a:fld id="{A781FB76-9326-4F91-B5A5-7E883BF5086C}" type="datetime1">
              <a:rPr lang="en-US" smtClean="0"/>
              <a:t>5/21/2025</a:t>
            </a:fld>
            <a:endParaRPr lang="en-US"/>
          </a:p>
        </p:txBody>
      </p:sp>
      <p:sp>
        <p:nvSpPr>
          <p:cNvPr id="6" name="Footer Placeholder 5">
            <a:extLst>
              <a:ext uri="{FF2B5EF4-FFF2-40B4-BE49-F238E27FC236}">
                <a16:creationId xmlns:a16="http://schemas.microsoft.com/office/drawing/2014/main" id="{1884096C-26B4-C47D-28BD-2FB958526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3B6D-25E9-0097-6DE1-148410F44B6D}"/>
              </a:ext>
            </a:extLst>
          </p:cNvPr>
          <p:cNvSpPr>
            <a:spLocks noGrp="1"/>
          </p:cNvSpPr>
          <p:nvPr>
            <p:ph type="sldNum" sz="quarter" idx="12"/>
          </p:nvPr>
        </p:nvSpPr>
        <p:spPr/>
        <p:txBody>
          <a:bodyPr/>
          <a:lstStyle/>
          <a:p>
            <a:fld id="{D31EAA7D-A6EB-49CB-8B74-E22BDCFA8007}" type="slidenum">
              <a:rPr lang="en-US" smtClean="0"/>
              <a:t>‹#›</a:t>
            </a:fld>
            <a:endParaRPr lang="en-US"/>
          </a:p>
        </p:txBody>
      </p:sp>
    </p:spTree>
    <p:extLst>
      <p:ext uri="{BB962C8B-B14F-4D97-AF65-F5344CB8AC3E}">
        <p14:creationId xmlns:p14="http://schemas.microsoft.com/office/powerpoint/2010/main" val="127753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BA70-579C-D7FB-EA0D-446B60076B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CA13B2-B0CB-F41F-34FF-0731E2FCA7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F1E3A1-68CB-6BE6-B20D-BFAFE4B16C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42843D-BF06-AE53-2147-EB379074BC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CA4FAF-5632-5F15-9D04-1E7B1606F9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4D1160-D5BC-5C0D-CA42-6BE2312C4FB8}"/>
              </a:ext>
            </a:extLst>
          </p:cNvPr>
          <p:cNvSpPr>
            <a:spLocks noGrp="1"/>
          </p:cNvSpPr>
          <p:nvPr>
            <p:ph type="dt" sz="half" idx="10"/>
          </p:nvPr>
        </p:nvSpPr>
        <p:spPr/>
        <p:txBody>
          <a:bodyPr/>
          <a:lstStyle/>
          <a:p>
            <a:fld id="{A9CAA8A0-E6CC-40FD-87CB-060A764144C5}" type="datetime1">
              <a:rPr lang="en-US" smtClean="0"/>
              <a:t>5/21/2025</a:t>
            </a:fld>
            <a:endParaRPr lang="en-US"/>
          </a:p>
        </p:txBody>
      </p:sp>
      <p:sp>
        <p:nvSpPr>
          <p:cNvPr id="8" name="Footer Placeholder 7">
            <a:extLst>
              <a:ext uri="{FF2B5EF4-FFF2-40B4-BE49-F238E27FC236}">
                <a16:creationId xmlns:a16="http://schemas.microsoft.com/office/drawing/2014/main" id="{17A66E5B-F0BA-2856-7A0D-4323C7FAD6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1C0FA3-ED02-6FAC-3E60-8226D2A5DF8E}"/>
              </a:ext>
            </a:extLst>
          </p:cNvPr>
          <p:cNvSpPr>
            <a:spLocks noGrp="1"/>
          </p:cNvSpPr>
          <p:nvPr>
            <p:ph type="sldNum" sz="quarter" idx="12"/>
          </p:nvPr>
        </p:nvSpPr>
        <p:spPr/>
        <p:txBody>
          <a:bodyPr/>
          <a:lstStyle/>
          <a:p>
            <a:fld id="{D31EAA7D-A6EB-49CB-8B74-E22BDCFA8007}" type="slidenum">
              <a:rPr lang="en-US" smtClean="0"/>
              <a:t>‹#›</a:t>
            </a:fld>
            <a:endParaRPr lang="en-US"/>
          </a:p>
        </p:txBody>
      </p:sp>
    </p:spTree>
    <p:extLst>
      <p:ext uri="{BB962C8B-B14F-4D97-AF65-F5344CB8AC3E}">
        <p14:creationId xmlns:p14="http://schemas.microsoft.com/office/powerpoint/2010/main" val="68658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EA1D-1F36-B7C0-F98E-DDBCFAA5A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031B57-A1A0-8F34-EF14-398AEC27DBCD}"/>
              </a:ext>
            </a:extLst>
          </p:cNvPr>
          <p:cNvSpPr>
            <a:spLocks noGrp="1"/>
          </p:cNvSpPr>
          <p:nvPr>
            <p:ph type="dt" sz="half" idx="10"/>
          </p:nvPr>
        </p:nvSpPr>
        <p:spPr/>
        <p:txBody>
          <a:bodyPr/>
          <a:lstStyle/>
          <a:p>
            <a:fld id="{FE3AB3F6-C00E-45DA-A1CD-889C2D3E9086}" type="datetime1">
              <a:rPr lang="en-US" smtClean="0"/>
              <a:t>5/21/2025</a:t>
            </a:fld>
            <a:endParaRPr lang="en-US"/>
          </a:p>
        </p:txBody>
      </p:sp>
      <p:sp>
        <p:nvSpPr>
          <p:cNvPr id="4" name="Footer Placeholder 3">
            <a:extLst>
              <a:ext uri="{FF2B5EF4-FFF2-40B4-BE49-F238E27FC236}">
                <a16:creationId xmlns:a16="http://schemas.microsoft.com/office/drawing/2014/main" id="{75667B40-5DDF-172E-173D-38FF712537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CC5E9-20A0-8AAA-062D-98E2014FF608}"/>
              </a:ext>
            </a:extLst>
          </p:cNvPr>
          <p:cNvSpPr>
            <a:spLocks noGrp="1"/>
          </p:cNvSpPr>
          <p:nvPr>
            <p:ph type="sldNum" sz="quarter" idx="12"/>
          </p:nvPr>
        </p:nvSpPr>
        <p:spPr/>
        <p:txBody>
          <a:bodyPr/>
          <a:lstStyle/>
          <a:p>
            <a:fld id="{D31EAA7D-A6EB-49CB-8B74-E22BDCFA8007}" type="slidenum">
              <a:rPr lang="en-US" smtClean="0"/>
              <a:t>‹#›</a:t>
            </a:fld>
            <a:endParaRPr lang="en-US"/>
          </a:p>
        </p:txBody>
      </p:sp>
    </p:spTree>
    <p:extLst>
      <p:ext uri="{BB962C8B-B14F-4D97-AF65-F5344CB8AC3E}">
        <p14:creationId xmlns:p14="http://schemas.microsoft.com/office/powerpoint/2010/main" val="216010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22952-19F1-3295-C73F-A2AE7D3F5CB1}"/>
              </a:ext>
            </a:extLst>
          </p:cNvPr>
          <p:cNvSpPr>
            <a:spLocks noGrp="1"/>
          </p:cNvSpPr>
          <p:nvPr>
            <p:ph type="dt" sz="half" idx="10"/>
          </p:nvPr>
        </p:nvSpPr>
        <p:spPr/>
        <p:txBody>
          <a:bodyPr/>
          <a:lstStyle/>
          <a:p>
            <a:fld id="{1960CB10-CABE-4A16-BA5F-3045954EDC20}" type="datetime1">
              <a:rPr lang="en-US" smtClean="0"/>
              <a:t>5/21/2025</a:t>
            </a:fld>
            <a:endParaRPr lang="en-US"/>
          </a:p>
        </p:txBody>
      </p:sp>
      <p:sp>
        <p:nvSpPr>
          <p:cNvPr id="3" name="Footer Placeholder 2">
            <a:extLst>
              <a:ext uri="{FF2B5EF4-FFF2-40B4-BE49-F238E27FC236}">
                <a16:creationId xmlns:a16="http://schemas.microsoft.com/office/drawing/2014/main" id="{0FACEB77-8A28-510C-B1B5-5B7DDD22F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F3311-DA14-ABBE-52DE-E884FB6F6658}"/>
              </a:ext>
            </a:extLst>
          </p:cNvPr>
          <p:cNvSpPr>
            <a:spLocks noGrp="1"/>
          </p:cNvSpPr>
          <p:nvPr>
            <p:ph type="sldNum" sz="quarter" idx="12"/>
          </p:nvPr>
        </p:nvSpPr>
        <p:spPr/>
        <p:txBody>
          <a:bodyPr/>
          <a:lstStyle/>
          <a:p>
            <a:fld id="{D31EAA7D-A6EB-49CB-8B74-E22BDCFA8007}" type="slidenum">
              <a:rPr lang="en-US" smtClean="0"/>
              <a:t>‹#›</a:t>
            </a:fld>
            <a:endParaRPr lang="en-US"/>
          </a:p>
        </p:txBody>
      </p:sp>
    </p:spTree>
    <p:extLst>
      <p:ext uri="{BB962C8B-B14F-4D97-AF65-F5344CB8AC3E}">
        <p14:creationId xmlns:p14="http://schemas.microsoft.com/office/powerpoint/2010/main" val="168399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5F91B-95BB-356C-CBE8-7360A67CC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559160-AF28-8D2E-3313-84616CDBF2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70F0BA-9E77-AAF5-5F1D-9684A63BF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4A682-D557-885C-FFD5-62125CFAF25D}"/>
              </a:ext>
            </a:extLst>
          </p:cNvPr>
          <p:cNvSpPr>
            <a:spLocks noGrp="1"/>
          </p:cNvSpPr>
          <p:nvPr>
            <p:ph type="dt" sz="half" idx="10"/>
          </p:nvPr>
        </p:nvSpPr>
        <p:spPr/>
        <p:txBody>
          <a:bodyPr/>
          <a:lstStyle/>
          <a:p>
            <a:fld id="{96C99AF3-A41F-4C85-B3CC-B1D4BD6316F0}" type="datetime1">
              <a:rPr lang="en-US" smtClean="0"/>
              <a:t>5/21/2025</a:t>
            </a:fld>
            <a:endParaRPr lang="en-US"/>
          </a:p>
        </p:txBody>
      </p:sp>
      <p:sp>
        <p:nvSpPr>
          <p:cNvPr id="6" name="Footer Placeholder 5">
            <a:extLst>
              <a:ext uri="{FF2B5EF4-FFF2-40B4-BE49-F238E27FC236}">
                <a16:creationId xmlns:a16="http://schemas.microsoft.com/office/drawing/2014/main" id="{FBC68708-D2BC-DF8F-1646-5BD5EF7EF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8BD38F-D8B9-6395-0E2F-DF9ED66F8D44}"/>
              </a:ext>
            </a:extLst>
          </p:cNvPr>
          <p:cNvSpPr>
            <a:spLocks noGrp="1"/>
          </p:cNvSpPr>
          <p:nvPr>
            <p:ph type="sldNum" sz="quarter" idx="12"/>
          </p:nvPr>
        </p:nvSpPr>
        <p:spPr/>
        <p:txBody>
          <a:bodyPr/>
          <a:lstStyle/>
          <a:p>
            <a:fld id="{D31EAA7D-A6EB-49CB-8B74-E22BDCFA8007}" type="slidenum">
              <a:rPr lang="en-US" smtClean="0"/>
              <a:t>‹#›</a:t>
            </a:fld>
            <a:endParaRPr lang="en-US"/>
          </a:p>
        </p:txBody>
      </p:sp>
    </p:spTree>
    <p:extLst>
      <p:ext uri="{BB962C8B-B14F-4D97-AF65-F5344CB8AC3E}">
        <p14:creationId xmlns:p14="http://schemas.microsoft.com/office/powerpoint/2010/main" val="372180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F428-C476-0188-3D60-2C184C3051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9E691C-4616-7E9D-9AEF-3D40F5A77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29A4B-5147-2295-8100-7665D2297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6086B-34A3-4F79-7196-F2EA937B72F3}"/>
              </a:ext>
            </a:extLst>
          </p:cNvPr>
          <p:cNvSpPr>
            <a:spLocks noGrp="1"/>
          </p:cNvSpPr>
          <p:nvPr>
            <p:ph type="dt" sz="half" idx="10"/>
          </p:nvPr>
        </p:nvSpPr>
        <p:spPr/>
        <p:txBody>
          <a:bodyPr/>
          <a:lstStyle/>
          <a:p>
            <a:fld id="{15942150-3034-4880-8E40-F27B7F8FD687}" type="datetime1">
              <a:rPr lang="en-US" smtClean="0"/>
              <a:t>5/21/2025</a:t>
            </a:fld>
            <a:endParaRPr lang="en-US"/>
          </a:p>
        </p:txBody>
      </p:sp>
      <p:sp>
        <p:nvSpPr>
          <p:cNvPr id="6" name="Footer Placeholder 5">
            <a:extLst>
              <a:ext uri="{FF2B5EF4-FFF2-40B4-BE49-F238E27FC236}">
                <a16:creationId xmlns:a16="http://schemas.microsoft.com/office/drawing/2014/main" id="{E71F7639-FB99-A18F-9C81-48BA7A343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DB984-BEE3-E955-DC18-96B423FF8CF0}"/>
              </a:ext>
            </a:extLst>
          </p:cNvPr>
          <p:cNvSpPr>
            <a:spLocks noGrp="1"/>
          </p:cNvSpPr>
          <p:nvPr>
            <p:ph type="sldNum" sz="quarter" idx="12"/>
          </p:nvPr>
        </p:nvSpPr>
        <p:spPr/>
        <p:txBody>
          <a:bodyPr/>
          <a:lstStyle/>
          <a:p>
            <a:fld id="{D31EAA7D-A6EB-49CB-8B74-E22BDCFA8007}" type="slidenum">
              <a:rPr lang="en-US" smtClean="0"/>
              <a:t>‹#›</a:t>
            </a:fld>
            <a:endParaRPr lang="en-US"/>
          </a:p>
        </p:txBody>
      </p:sp>
    </p:spTree>
    <p:extLst>
      <p:ext uri="{BB962C8B-B14F-4D97-AF65-F5344CB8AC3E}">
        <p14:creationId xmlns:p14="http://schemas.microsoft.com/office/powerpoint/2010/main" val="282093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A9702-8474-D01F-D205-1AB6EB008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291843-C975-EC69-25F7-8A08B7120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E4284-8E24-01AE-C0DA-40BF4FEBB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8AF10F-CDAD-4D58-8C02-784F4AF71178}" type="datetime1">
              <a:rPr lang="en-US" smtClean="0"/>
              <a:t>5/21/2025</a:t>
            </a:fld>
            <a:endParaRPr lang="en-US"/>
          </a:p>
        </p:txBody>
      </p:sp>
      <p:sp>
        <p:nvSpPr>
          <p:cNvPr id="5" name="Footer Placeholder 4">
            <a:extLst>
              <a:ext uri="{FF2B5EF4-FFF2-40B4-BE49-F238E27FC236}">
                <a16:creationId xmlns:a16="http://schemas.microsoft.com/office/drawing/2014/main" id="{567182D9-D747-1B5D-BCDA-0C3115B06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2B5018-13ED-72F3-59A0-91139AB031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1EAA7D-A6EB-49CB-8B74-E22BDCFA8007}" type="slidenum">
              <a:rPr lang="en-US" smtClean="0"/>
              <a:t>‹#›</a:t>
            </a:fld>
            <a:endParaRPr lang="en-US"/>
          </a:p>
        </p:txBody>
      </p:sp>
    </p:spTree>
    <p:extLst>
      <p:ext uri="{BB962C8B-B14F-4D97-AF65-F5344CB8AC3E}">
        <p14:creationId xmlns:p14="http://schemas.microsoft.com/office/powerpoint/2010/main" val="24977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59D1E-C467-4507-A51A-F7E8F23F3005}" type="datetime1">
              <a:rPr lang="en-US" smtClean="0"/>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B3671-A306-4A69-8480-FA9BE839245D}" type="slidenum">
              <a:rPr lang="en-US" smtClean="0"/>
              <a:pPr/>
              <a:t>‹#›</a:t>
            </a:fld>
            <a:endParaRPr lang="en-US"/>
          </a:p>
        </p:txBody>
      </p:sp>
    </p:spTree>
    <p:extLst>
      <p:ext uri="{BB962C8B-B14F-4D97-AF65-F5344CB8AC3E}">
        <p14:creationId xmlns:p14="http://schemas.microsoft.com/office/powerpoint/2010/main" val="2607677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customXml" Target="../ink/ink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doi.org/10.1016/j.jcjd.2022.05.004" TargetMode="External"/><Relationship Id="rId3" Type="http://schemas.openxmlformats.org/officeDocument/2006/relationships/hyperlink" Target="https://doi.org/10.1177/11795514221139950" TargetMode="External"/><Relationship Id="rId7" Type="http://schemas.openxmlformats.org/officeDocument/2006/relationships/hyperlink" Target="https://doi.org/10.1155/2018/9572817" TargetMode="External"/><Relationship Id="rId2" Type="http://schemas.openxmlformats.org/officeDocument/2006/relationships/hyperlink" Target="https://doi.org/10.3390/jcm10050898" TargetMode="External"/><Relationship Id="rId1" Type="http://schemas.openxmlformats.org/officeDocument/2006/relationships/slideLayout" Target="../slideLayouts/slideLayout2.xml"/><Relationship Id="rId6" Type="http://schemas.openxmlformats.org/officeDocument/2006/relationships/hyperlink" Target="https://doi.org/10.1155/2016/3917806" TargetMode="External"/><Relationship Id="rId5" Type="http://schemas.openxmlformats.org/officeDocument/2006/relationships/hyperlink" Target="https://doi.org/10.1016/j.diabres.2016.01.004" TargetMode="External"/><Relationship Id="rId10" Type="http://schemas.openxmlformats.org/officeDocument/2006/relationships/hyperlink" Target="https://doi.org/10.1007/s00125-013-3030-0" TargetMode="External"/><Relationship Id="rId4" Type="http://schemas.openxmlformats.org/officeDocument/2006/relationships/hyperlink" Target="https://doi.org/10.1089/dia.2012.0282" TargetMode="External"/><Relationship Id="rId9" Type="http://schemas.openxmlformats.org/officeDocument/2006/relationships/hyperlink" Target="https://doi.org/10.1089/dia.2017.0374"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doi.org/10.1111/pedi.12370" TargetMode="External"/><Relationship Id="rId3" Type="http://schemas.openxmlformats.org/officeDocument/2006/relationships/hyperlink" Target="https://doi.org/10.1001/jama.2017.13994" TargetMode="External"/><Relationship Id="rId7" Type="http://schemas.openxmlformats.org/officeDocument/2006/relationships/hyperlink" Target="https://doi.org/10.1007/s00125-015-3790-6" TargetMode="External"/><Relationship Id="rId2" Type="http://schemas.openxmlformats.org/officeDocument/2006/relationships/hyperlink" Target="https://doi.org/10.1016/S2352-4642(20)30350-9" TargetMode="External"/><Relationship Id="rId1" Type="http://schemas.openxmlformats.org/officeDocument/2006/relationships/slideLayout" Target="../slideLayouts/slideLayout2.xml"/><Relationship Id="rId6" Type="http://schemas.openxmlformats.org/officeDocument/2006/relationships/hyperlink" Target="https://doi.org/10.4103/jfmpc.jfmpc_975_21" TargetMode="External"/><Relationship Id="rId5" Type="http://schemas.openxmlformats.org/officeDocument/2006/relationships/hyperlink" Target="https://doi.org/10.1007/s00592-019-01306-8" TargetMode="External"/><Relationship Id="rId4" Type="http://schemas.openxmlformats.org/officeDocument/2006/relationships/hyperlink" Target="https://doi.org/10.1016/j.jpeds.2013.12.025"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2A936D-3D3E-80C0-60C9-5D86B117FF22}"/>
              </a:ext>
            </a:extLst>
          </p:cNvPr>
          <p:cNvSpPr>
            <a:spLocks noGrp="1"/>
          </p:cNvSpPr>
          <p:nvPr>
            <p:ph type="subTitle" idx="1"/>
          </p:nvPr>
        </p:nvSpPr>
        <p:spPr>
          <a:xfrm>
            <a:off x="1153885" y="5351236"/>
            <a:ext cx="9144000" cy="1187676"/>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Thembekile Precious Dlamini-T88137024</a:t>
            </a:r>
          </a:p>
          <a:p>
            <a:r>
              <a:rPr lang="en-US" sz="3200" b="1" dirty="0">
                <a:solidFill>
                  <a:srgbClr val="002060"/>
                </a:solidFill>
                <a:latin typeface="Arial" panose="020B0604020202020204" pitchFamily="34" charset="0"/>
                <a:cs typeface="Arial" panose="020B0604020202020204" pitchFamily="34" charset="0"/>
              </a:rPr>
              <a:t>21/05/2025</a:t>
            </a:r>
          </a:p>
        </p:txBody>
      </p:sp>
      <p:sp>
        <p:nvSpPr>
          <p:cNvPr id="4" name="Slide Number Placeholder 3">
            <a:extLst>
              <a:ext uri="{FF2B5EF4-FFF2-40B4-BE49-F238E27FC236}">
                <a16:creationId xmlns:a16="http://schemas.microsoft.com/office/drawing/2014/main" id="{F2C0D828-557D-D2C4-5280-E788CDDDDE32}"/>
              </a:ext>
            </a:extLst>
          </p:cNvPr>
          <p:cNvSpPr>
            <a:spLocks noGrp="1"/>
          </p:cNvSpPr>
          <p:nvPr>
            <p:ph type="sldNum" sz="quarter" idx="12"/>
          </p:nvPr>
        </p:nvSpPr>
        <p:spPr/>
        <p:txBody>
          <a:bodyPr/>
          <a:lstStyle/>
          <a:p>
            <a:fld id="{D31EAA7D-A6EB-49CB-8B74-E22BDCFA8007}" type="slidenum">
              <a:rPr lang="en-US" smtClean="0"/>
              <a:t>1</a:t>
            </a:fld>
            <a:endParaRPr lang="en-US"/>
          </a:p>
        </p:txBody>
      </p:sp>
      <p:pic>
        <p:nvPicPr>
          <p:cNvPr id="6" name="Content Placeholder 4" descr="A document with text on it">
            <a:extLst>
              <a:ext uri="{FF2B5EF4-FFF2-40B4-BE49-F238E27FC236}">
                <a16:creationId xmlns:a16="http://schemas.microsoft.com/office/drawing/2014/main" id="{CD2FFC61-72E1-4FDA-E6A6-FD8D20374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143" y="136526"/>
            <a:ext cx="8338457" cy="4609645"/>
          </a:xfrm>
          <a:prstGeom prst="rect">
            <a:avLst/>
          </a:prstGeom>
        </p:spPr>
      </p:pic>
    </p:spTree>
    <p:extLst>
      <p:ext uri="{BB962C8B-B14F-4D97-AF65-F5344CB8AC3E}">
        <p14:creationId xmlns:p14="http://schemas.microsoft.com/office/powerpoint/2010/main" val="3015510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CF3F8-867E-05D2-7AAD-CB664B42D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509BE-E352-BEA8-32AE-FE0B256004A9}"/>
              </a:ext>
            </a:extLst>
          </p:cNvPr>
          <p:cNvSpPr>
            <a:spLocks noGrp="1"/>
          </p:cNvSpPr>
          <p:nvPr>
            <p:ph type="title"/>
          </p:nvPr>
        </p:nvSpPr>
        <p:spPr>
          <a:xfrm>
            <a:off x="1419173" y="391885"/>
            <a:ext cx="9934627" cy="756104"/>
          </a:xfrm>
        </p:spPr>
        <p:txBody>
          <a:bodyPr>
            <a:normAutofit/>
          </a:bodyPr>
          <a:lstStyle/>
          <a:p>
            <a:r>
              <a:rPr lang="en-US" sz="3200" b="1" dirty="0">
                <a:solidFill>
                  <a:srgbClr val="00B0F0"/>
                </a:solidFill>
                <a:latin typeface="Arial" panose="020B0604020202020204" pitchFamily="34" charset="0"/>
                <a:cs typeface="Arial" panose="020B0604020202020204" pitchFamily="34" charset="0"/>
              </a:rPr>
              <a:t>Deaths attributed to obesity in Saudi Arabia 2021</a:t>
            </a:r>
            <a:r>
              <a:rPr lang="en-US" dirty="0"/>
              <a:t> </a:t>
            </a:r>
          </a:p>
        </p:txBody>
      </p:sp>
      <p:pic>
        <p:nvPicPr>
          <p:cNvPr id="7" name="Content Placeholder 6" descr="A map of the world with a graph">
            <a:extLst>
              <a:ext uri="{FF2B5EF4-FFF2-40B4-BE49-F238E27FC236}">
                <a16:creationId xmlns:a16="http://schemas.microsoft.com/office/drawing/2014/main" id="{ACB5DA87-B731-898F-7798-F1517C3117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4886" y="1147990"/>
            <a:ext cx="9818913" cy="5318126"/>
          </a:xfrm>
        </p:spPr>
      </p:pic>
      <p:sp>
        <p:nvSpPr>
          <p:cNvPr id="4" name="Slide Number Placeholder 3">
            <a:extLst>
              <a:ext uri="{FF2B5EF4-FFF2-40B4-BE49-F238E27FC236}">
                <a16:creationId xmlns:a16="http://schemas.microsoft.com/office/drawing/2014/main" id="{1C722F7F-A423-D601-A510-5303573C0385}"/>
              </a:ext>
            </a:extLst>
          </p:cNvPr>
          <p:cNvSpPr>
            <a:spLocks noGrp="1"/>
          </p:cNvSpPr>
          <p:nvPr>
            <p:ph type="sldNum" sz="quarter" idx="12"/>
          </p:nvPr>
        </p:nvSpPr>
        <p:spPr/>
        <p:txBody>
          <a:bodyPr/>
          <a:lstStyle/>
          <a:p>
            <a:fld id="{D31EAA7D-A6EB-49CB-8B74-E22BDCFA8007}" type="slidenum">
              <a:rPr lang="en-US" smtClean="0"/>
              <a:t>10</a:t>
            </a:fld>
            <a:endParaRPr lang="en-US"/>
          </a:p>
        </p:txBody>
      </p:sp>
    </p:spTree>
    <p:extLst>
      <p:ext uri="{BB962C8B-B14F-4D97-AF65-F5344CB8AC3E}">
        <p14:creationId xmlns:p14="http://schemas.microsoft.com/office/powerpoint/2010/main" val="34243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ECF4-9C46-266E-AC68-541C83A83CC2}"/>
              </a:ext>
            </a:extLst>
          </p:cNvPr>
          <p:cNvSpPr>
            <a:spLocks noGrp="1"/>
          </p:cNvSpPr>
          <p:nvPr>
            <p:ph type="title"/>
          </p:nvPr>
        </p:nvSpPr>
        <p:spPr>
          <a:xfrm>
            <a:off x="164261" y="278039"/>
            <a:ext cx="4093029" cy="745218"/>
          </a:xfrm>
        </p:spPr>
        <p:txBody>
          <a:bodyPr>
            <a:normAutofit/>
          </a:bodyPr>
          <a:lstStyle/>
          <a:p>
            <a:r>
              <a:rPr lang="en-US" sz="3200" b="1" dirty="0">
                <a:solidFill>
                  <a:srgbClr val="00B0F0"/>
                </a:solidFill>
                <a:latin typeface="Arial" panose="020B0604020202020204" pitchFamily="34" charset="0"/>
                <a:cs typeface="Arial" panose="020B0604020202020204" pitchFamily="34" charset="0"/>
              </a:rPr>
              <a:t>Knowledge gap</a:t>
            </a:r>
          </a:p>
        </p:txBody>
      </p:sp>
      <p:sp>
        <p:nvSpPr>
          <p:cNvPr id="3" name="Content Placeholder 2">
            <a:extLst>
              <a:ext uri="{FF2B5EF4-FFF2-40B4-BE49-F238E27FC236}">
                <a16:creationId xmlns:a16="http://schemas.microsoft.com/office/drawing/2014/main" id="{7FBE4B0D-C062-E3D3-B820-0AEBD2416B62}"/>
              </a:ext>
            </a:extLst>
          </p:cNvPr>
          <p:cNvSpPr>
            <a:spLocks noGrp="1"/>
          </p:cNvSpPr>
          <p:nvPr>
            <p:ph idx="1"/>
          </p:nvPr>
        </p:nvSpPr>
        <p:spPr>
          <a:xfrm>
            <a:off x="838200" y="1246866"/>
            <a:ext cx="10515600" cy="5333093"/>
          </a:xfrm>
        </p:spPr>
        <p:txBody>
          <a:bodyPr>
            <a:normAutofit lnSpcReduction="10000"/>
          </a:bodyPr>
          <a:lstStyle/>
          <a:p>
            <a:pPr marL="0" indent="0" algn="just">
              <a:buNone/>
            </a:pPr>
            <a:r>
              <a:rPr lang="en-US" b="1" dirty="0">
                <a:solidFill>
                  <a:srgbClr val="00B050"/>
                </a:solidFill>
                <a:latin typeface="Arial" panose="020B0604020202020204" pitchFamily="34" charset="0"/>
                <a:cs typeface="Arial" panose="020B0604020202020204" pitchFamily="34" charset="0"/>
              </a:rPr>
              <a:t>Known</a:t>
            </a:r>
          </a:p>
          <a:p>
            <a:pPr algn="just"/>
            <a:r>
              <a:rPr lang="en-US" dirty="0">
                <a:latin typeface="Arial" panose="020B0604020202020204" pitchFamily="34" charset="0"/>
                <a:cs typeface="Arial" panose="020B0604020202020204" pitchFamily="34" charset="0"/>
              </a:rPr>
              <a:t>There is a high prevalence of T1DM burden and need for care in children and adolescents. </a:t>
            </a:r>
          </a:p>
          <a:p>
            <a:pPr algn="just"/>
            <a:r>
              <a:rPr lang="en-US" dirty="0">
                <a:latin typeface="Arial" panose="020B0604020202020204" pitchFamily="34" charset="0"/>
                <a:cs typeface="Arial" panose="020B0604020202020204" pitchFamily="34" charset="0"/>
              </a:rPr>
              <a:t>Education and more frequent visit improve glycemic control.</a:t>
            </a:r>
          </a:p>
          <a:p>
            <a:pPr marL="0" indent="0" algn="just">
              <a:buNone/>
            </a:pPr>
            <a:r>
              <a:rPr lang="en-US" dirty="0">
                <a:latin typeface="Arial" panose="020B0604020202020204" pitchFamily="34" charset="0"/>
                <a:cs typeface="Arial" panose="020B0604020202020204" pitchFamily="34" charset="0"/>
              </a:rPr>
              <a:t> </a:t>
            </a:r>
          </a:p>
          <a:p>
            <a:pPr marL="0" indent="0" algn="just">
              <a:buNone/>
            </a:pPr>
            <a:r>
              <a:rPr lang="en-US" b="1" dirty="0">
                <a:solidFill>
                  <a:srgbClr val="00B050"/>
                </a:solidFill>
                <a:latin typeface="Arial" panose="020B0604020202020204" pitchFamily="34" charset="0"/>
                <a:cs typeface="Arial" panose="020B0604020202020204" pitchFamily="34" charset="0"/>
              </a:rPr>
              <a:t>Unknown </a:t>
            </a:r>
          </a:p>
          <a:p>
            <a:pPr algn="just"/>
            <a:r>
              <a:rPr lang="en-US" dirty="0">
                <a:latin typeface="Arial" panose="020B0604020202020204" pitchFamily="34" charset="0"/>
                <a:cs typeface="Arial" panose="020B0604020202020204" pitchFamily="34" charset="0"/>
              </a:rPr>
              <a:t>The impact of expanding diabetes services in children with T1DM</a:t>
            </a:r>
          </a:p>
          <a:p>
            <a:pPr algn="just"/>
            <a:r>
              <a:rPr lang="en-US" dirty="0">
                <a:latin typeface="Arial" panose="020B0604020202020204" pitchFamily="34" charset="0"/>
                <a:cs typeface="Arial" panose="020B0604020202020204" pitchFamily="34" charset="0"/>
              </a:rPr>
              <a:t>Effectiveness of CSII and educational programs over time</a:t>
            </a:r>
          </a:p>
          <a:p>
            <a:pPr algn="just"/>
            <a:r>
              <a:rPr lang="en-US" dirty="0">
                <a:latin typeface="Arial" panose="020B0604020202020204" pitchFamily="34" charset="0"/>
                <a:cs typeface="Arial" panose="020B0604020202020204" pitchFamily="34" charset="0"/>
              </a:rPr>
              <a:t>The effect of increased visit frequency and staffing ratios on patient outcomes</a:t>
            </a:r>
          </a:p>
          <a:p>
            <a:pPr algn="just"/>
            <a:r>
              <a:rPr lang="en-US" dirty="0">
                <a:latin typeface="Arial" panose="020B0604020202020204" pitchFamily="34" charset="0"/>
                <a:cs typeface="Arial" panose="020B0604020202020204" pitchFamily="34" charset="0"/>
              </a:rPr>
              <a:t>Combined impact of education, clinic expansion, and tech use</a:t>
            </a:r>
          </a:p>
        </p:txBody>
      </p:sp>
      <p:sp>
        <p:nvSpPr>
          <p:cNvPr id="4" name="Slide Number Placeholder 3">
            <a:extLst>
              <a:ext uri="{FF2B5EF4-FFF2-40B4-BE49-F238E27FC236}">
                <a16:creationId xmlns:a16="http://schemas.microsoft.com/office/drawing/2014/main" id="{EB5C433E-FB83-7BC6-E5E2-340C8D708A73}"/>
              </a:ext>
            </a:extLst>
          </p:cNvPr>
          <p:cNvSpPr>
            <a:spLocks noGrp="1"/>
          </p:cNvSpPr>
          <p:nvPr>
            <p:ph type="sldNum" sz="quarter" idx="12"/>
          </p:nvPr>
        </p:nvSpPr>
        <p:spPr/>
        <p:txBody>
          <a:bodyPr/>
          <a:lstStyle/>
          <a:p>
            <a:fld id="{D31EAA7D-A6EB-49CB-8B74-E22BDCFA8007}" type="slidenum">
              <a:rPr lang="en-US" smtClean="0"/>
              <a:t>11</a:t>
            </a:fld>
            <a:endParaRPr lang="en-US"/>
          </a:p>
        </p:txBody>
      </p:sp>
      <p:pic>
        <p:nvPicPr>
          <p:cNvPr id="5" name="Picture 4">
            <a:extLst>
              <a:ext uri="{FF2B5EF4-FFF2-40B4-BE49-F238E27FC236}">
                <a16:creationId xmlns:a16="http://schemas.microsoft.com/office/drawing/2014/main" id="{A9B67CDC-25AB-E846-6448-35579CC4828F}"/>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317049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A825A-F438-A539-38DC-600A6155F44C}"/>
              </a:ext>
            </a:extLst>
          </p:cNvPr>
          <p:cNvSpPr>
            <a:spLocks noGrp="1"/>
          </p:cNvSpPr>
          <p:nvPr>
            <p:ph type="title"/>
          </p:nvPr>
        </p:nvSpPr>
        <p:spPr>
          <a:xfrm>
            <a:off x="381000" y="1148897"/>
            <a:ext cx="3962400" cy="962932"/>
          </a:xfrm>
        </p:spPr>
        <p:txBody>
          <a:bodyPr>
            <a:normAutofit/>
          </a:bodyPr>
          <a:lstStyle/>
          <a:p>
            <a:r>
              <a:rPr lang="en-US" sz="3200" b="1" dirty="0">
                <a:solidFill>
                  <a:schemeClr val="accent6">
                    <a:lumMod val="50000"/>
                  </a:schemeClr>
                </a:solidFill>
                <a:latin typeface="Arial" panose="020B0604020202020204" pitchFamily="34" charset="0"/>
                <a:cs typeface="Arial" panose="020B0604020202020204" pitchFamily="34" charset="0"/>
              </a:rPr>
              <a:t>Study objective</a:t>
            </a:r>
          </a:p>
        </p:txBody>
      </p:sp>
      <p:sp>
        <p:nvSpPr>
          <p:cNvPr id="3" name="Content Placeholder 2">
            <a:extLst>
              <a:ext uri="{FF2B5EF4-FFF2-40B4-BE49-F238E27FC236}">
                <a16:creationId xmlns:a16="http://schemas.microsoft.com/office/drawing/2014/main" id="{D4BED8EE-8056-E4A4-C26D-2B00518D8F03}"/>
              </a:ext>
            </a:extLst>
          </p:cNvPr>
          <p:cNvSpPr>
            <a:spLocks noGrp="1"/>
          </p:cNvSpPr>
          <p:nvPr>
            <p:ph idx="1"/>
          </p:nvPr>
        </p:nvSpPr>
        <p:spPr>
          <a:xfrm>
            <a:off x="1382486" y="2935969"/>
            <a:ext cx="8904514" cy="2681060"/>
          </a:xfrm>
        </p:spPr>
        <p:txBody>
          <a:bodyPr>
            <a:noAutofit/>
          </a:bodyPr>
          <a:lstStyle/>
          <a:p>
            <a:pPr algn="just">
              <a:lnSpc>
                <a:spcPct val="110000"/>
              </a:lnSpc>
            </a:pPr>
            <a:r>
              <a:rPr lang="en-US" dirty="0">
                <a:latin typeface="Arial" panose="020B0604020202020204" pitchFamily="34" charset="0"/>
                <a:cs typeface="Arial" panose="020B0604020202020204" pitchFamily="34" charset="0"/>
              </a:rPr>
              <a:t>To evaluate the impact of initiating a specialized children’s hospital and expanding the diabetes service for children with type 1 diabetes (T1DM) on their glycemic control and on acute–diabetes-related complications over a 4-year follow-up period. </a:t>
            </a:r>
          </a:p>
        </p:txBody>
      </p:sp>
      <p:sp>
        <p:nvSpPr>
          <p:cNvPr id="4" name="Slide Number Placeholder 3">
            <a:extLst>
              <a:ext uri="{FF2B5EF4-FFF2-40B4-BE49-F238E27FC236}">
                <a16:creationId xmlns:a16="http://schemas.microsoft.com/office/drawing/2014/main" id="{E7408297-81D3-0341-AB09-BE3AF6534770}"/>
              </a:ext>
            </a:extLst>
          </p:cNvPr>
          <p:cNvSpPr>
            <a:spLocks noGrp="1"/>
          </p:cNvSpPr>
          <p:nvPr>
            <p:ph type="sldNum" sz="quarter" idx="12"/>
          </p:nvPr>
        </p:nvSpPr>
        <p:spPr/>
        <p:txBody>
          <a:bodyPr/>
          <a:lstStyle/>
          <a:p>
            <a:fld id="{D31EAA7D-A6EB-49CB-8B74-E22BDCFA8007}" type="slidenum">
              <a:rPr lang="en-US" smtClean="0"/>
              <a:t>12</a:t>
            </a:fld>
            <a:endParaRPr lang="en-US"/>
          </a:p>
        </p:txBody>
      </p:sp>
      <p:pic>
        <p:nvPicPr>
          <p:cNvPr id="5" name="Picture 4">
            <a:extLst>
              <a:ext uri="{FF2B5EF4-FFF2-40B4-BE49-F238E27FC236}">
                <a16:creationId xmlns:a16="http://schemas.microsoft.com/office/drawing/2014/main" id="{04A80974-402B-0610-BFB0-F469361825E5}"/>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289843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88F1-AE8D-3174-3809-A1C323DAEDD2}"/>
              </a:ext>
            </a:extLst>
          </p:cNvPr>
          <p:cNvSpPr>
            <a:spLocks noGrp="1"/>
          </p:cNvSpPr>
          <p:nvPr>
            <p:ph type="title"/>
          </p:nvPr>
        </p:nvSpPr>
        <p:spPr>
          <a:xfrm>
            <a:off x="664028" y="2766218"/>
            <a:ext cx="10515600" cy="1325563"/>
          </a:xfrm>
        </p:spPr>
        <p:txBody>
          <a:bodyPr>
            <a:noAutofit/>
          </a:bodyPr>
          <a:lstStyle/>
          <a:p>
            <a:pPr algn="ctr"/>
            <a:r>
              <a:rPr lang="en-US" sz="9600" b="1" dirty="0">
                <a:solidFill>
                  <a:schemeClr val="accent6">
                    <a:lumMod val="50000"/>
                  </a:schemeClr>
                </a:solidFill>
                <a:latin typeface="Arial" panose="020B0604020202020204" pitchFamily="34" charset="0"/>
                <a:cs typeface="Arial" panose="020B0604020202020204" pitchFamily="34" charset="0"/>
              </a:rPr>
              <a:t>Methods</a:t>
            </a:r>
          </a:p>
        </p:txBody>
      </p:sp>
      <p:sp>
        <p:nvSpPr>
          <p:cNvPr id="4" name="Slide Number Placeholder 3">
            <a:extLst>
              <a:ext uri="{FF2B5EF4-FFF2-40B4-BE49-F238E27FC236}">
                <a16:creationId xmlns:a16="http://schemas.microsoft.com/office/drawing/2014/main" id="{5960AD44-3FAB-E00A-A715-D3E7D1A7DA8A}"/>
              </a:ext>
            </a:extLst>
          </p:cNvPr>
          <p:cNvSpPr>
            <a:spLocks noGrp="1"/>
          </p:cNvSpPr>
          <p:nvPr>
            <p:ph type="sldNum" sz="quarter" idx="12"/>
          </p:nvPr>
        </p:nvSpPr>
        <p:spPr/>
        <p:txBody>
          <a:bodyPr/>
          <a:lstStyle/>
          <a:p>
            <a:fld id="{D31EAA7D-A6EB-49CB-8B74-E22BDCFA8007}" type="slidenum">
              <a:rPr lang="en-US" smtClean="0"/>
              <a:t>13</a:t>
            </a:fld>
            <a:endParaRPr lang="en-US"/>
          </a:p>
        </p:txBody>
      </p:sp>
      <p:pic>
        <p:nvPicPr>
          <p:cNvPr id="3" name="Picture 2">
            <a:extLst>
              <a:ext uri="{FF2B5EF4-FFF2-40B4-BE49-F238E27FC236}">
                <a16:creationId xmlns:a16="http://schemas.microsoft.com/office/drawing/2014/main" id="{93422840-C572-B4E8-1967-E1C8D994EAA1}"/>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9058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010BF-E7BE-938C-15C5-76B69515D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98302-3967-F837-CF32-27E2681EBFCC}"/>
              </a:ext>
            </a:extLst>
          </p:cNvPr>
          <p:cNvSpPr>
            <a:spLocks noGrp="1"/>
          </p:cNvSpPr>
          <p:nvPr>
            <p:ph type="title"/>
          </p:nvPr>
        </p:nvSpPr>
        <p:spPr>
          <a:xfrm>
            <a:off x="304801" y="1151845"/>
            <a:ext cx="3113314" cy="843189"/>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Study design </a:t>
            </a:r>
          </a:p>
        </p:txBody>
      </p:sp>
      <p:sp>
        <p:nvSpPr>
          <p:cNvPr id="3" name="Content Placeholder 2">
            <a:extLst>
              <a:ext uri="{FF2B5EF4-FFF2-40B4-BE49-F238E27FC236}">
                <a16:creationId xmlns:a16="http://schemas.microsoft.com/office/drawing/2014/main" id="{A5F7B556-F31D-BFBF-B078-1C28F108085B}"/>
              </a:ext>
            </a:extLst>
          </p:cNvPr>
          <p:cNvSpPr>
            <a:spLocks noGrp="1"/>
          </p:cNvSpPr>
          <p:nvPr>
            <p:ph idx="1"/>
          </p:nvPr>
        </p:nvSpPr>
        <p:spPr>
          <a:xfrm>
            <a:off x="1981200" y="2057400"/>
            <a:ext cx="8860971" cy="3102429"/>
          </a:xfrm>
        </p:spPr>
        <p:txBody>
          <a:bodyPr>
            <a:normAutofit/>
          </a:bodyPr>
          <a:lstStyle/>
          <a:p>
            <a:pPr algn="just"/>
            <a:r>
              <a:rPr lang="en-US" dirty="0">
                <a:latin typeface="Arial" panose="020B0604020202020204" pitchFamily="34" charset="0"/>
                <a:cs typeface="Arial" panose="020B0604020202020204" pitchFamily="34" charset="0"/>
              </a:rPr>
              <a:t>This was a retrospective cohort study, which was conducted at King Abdullah Specialized Children Hospital (KASCH).</a:t>
            </a:r>
          </a:p>
          <a:p>
            <a:pPr marL="0" indent="0" algn="just">
              <a:buNone/>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KASCH is a tertiary children’s hospital that offers specialized care to children and adolescents with chronic medical conditions, including DM.</a:t>
            </a:r>
          </a:p>
        </p:txBody>
      </p:sp>
      <p:sp>
        <p:nvSpPr>
          <p:cNvPr id="4" name="Slide Number Placeholder 3">
            <a:extLst>
              <a:ext uri="{FF2B5EF4-FFF2-40B4-BE49-F238E27FC236}">
                <a16:creationId xmlns:a16="http://schemas.microsoft.com/office/drawing/2014/main" id="{E70E59A2-9365-4135-333F-F538322F4868}"/>
              </a:ext>
            </a:extLst>
          </p:cNvPr>
          <p:cNvSpPr>
            <a:spLocks noGrp="1"/>
          </p:cNvSpPr>
          <p:nvPr>
            <p:ph type="sldNum" sz="quarter" idx="12"/>
          </p:nvPr>
        </p:nvSpPr>
        <p:spPr/>
        <p:txBody>
          <a:bodyPr/>
          <a:lstStyle/>
          <a:p>
            <a:fld id="{D31EAA7D-A6EB-49CB-8B74-E22BDCFA8007}" type="slidenum">
              <a:rPr lang="en-US" smtClean="0"/>
              <a:t>14</a:t>
            </a:fld>
            <a:endParaRPr lang="en-US"/>
          </a:p>
        </p:txBody>
      </p:sp>
      <p:pic>
        <p:nvPicPr>
          <p:cNvPr id="5" name="Picture 4">
            <a:extLst>
              <a:ext uri="{FF2B5EF4-FFF2-40B4-BE49-F238E27FC236}">
                <a16:creationId xmlns:a16="http://schemas.microsoft.com/office/drawing/2014/main" id="{C6762CA0-98E1-3254-8082-04DB39890E48}"/>
              </a:ext>
            </a:extLst>
          </p:cNvPr>
          <p:cNvPicPr>
            <a:picLocks noChangeAspect="1"/>
          </p:cNvPicPr>
          <p:nvPr/>
        </p:nvPicPr>
        <p:blipFill>
          <a:blip r:embed="rId2"/>
          <a:stretch>
            <a:fillRect/>
          </a:stretch>
        </p:blipFill>
        <p:spPr>
          <a:xfrm>
            <a:off x="8381998" y="163287"/>
            <a:ext cx="3645741" cy="636361"/>
          </a:xfrm>
          <a:prstGeom prst="rect">
            <a:avLst/>
          </a:prstGeom>
        </p:spPr>
      </p:pic>
      <p:sp>
        <p:nvSpPr>
          <p:cNvPr id="9" name="TextBox 8">
            <a:extLst>
              <a:ext uri="{FF2B5EF4-FFF2-40B4-BE49-F238E27FC236}">
                <a16:creationId xmlns:a16="http://schemas.microsoft.com/office/drawing/2014/main" id="{524587FF-83E2-9A94-B303-D43766EDFEEE}"/>
              </a:ext>
            </a:extLst>
          </p:cNvPr>
          <p:cNvSpPr txBox="1"/>
          <p:nvPr/>
        </p:nvSpPr>
        <p:spPr>
          <a:xfrm>
            <a:off x="228600" y="5643789"/>
            <a:ext cx="8752115" cy="52322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Timeline: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January 2016 to December 2019 </a:t>
            </a:r>
          </a:p>
        </p:txBody>
      </p:sp>
    </p:spTree>
    <p:extLst>
      <p:ext uri="{BB962C8B-B14F-4D97-AF65-F5344CB8AC3E}">
        <p14:creationId xmlns:p14="http://schemas.microsoft.com/office/powerpoint/2010/main" val="240409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81563-13A1-977C-EECA-889080740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38042-0531-FB7E-1C71-D78E846A290D}"/>
              </a:ext>
            </a:extLst>
          </p:cNvPr>
          <p:cNvSpPr>
            <a:spLocks noGrp="1"/>
          </p:cNvSpPr>
          <p:nvPr>
            <p:ph type="title"/>
          </p:nvPr>
        </p:nvSpPr>
        <p:spPr>
          <a:xfrm>
            <a:off x="76201" y="82098"/>
            <a:ext cx="3548742" cy="494845"/>
          </a:xfrm>
        </p:spPr>
        <p:txBody>
          <a:bodyPr>
            <a:normAutofit fontScale="90000"/>
          </a:bodyPr>
          <a:lstStyle/>
          <a:p>
            <a:r>
              <a:rPr lang="en-US" sz="3200" b="1" dirty="0">
                <a:solidFill>
                  <a:srgbClr val="0070C0"/>
                </a:solidFill>
                <a:latin typeface="Arial" panose="020B0604020202020204" pitchFamily="34" charset="0"/>
                <a:cs typeface="Arial" panose="020B0604020202020204" pitchFamily="34" charset="0"/>
              </a:rPr>
              <a:t>Study population</a:t>
            </a:r>
          </a:p>
        </p:txBody>
      </p:sp>
      <p:pic>
        <p:nvPicPr>
          <p:cNvPr id="5" name="Content Placeholder 4" descr="A diagram of patient's progress">
            <a:extLst>
              <a:ext uri="{FF2B5EF4-FFF2-40B4-BE49-F238E27FC236}">
                <a16:creationId xmlns:a16="http://schemas.microsoft.com/office/drawing/2014/main" id="{EA226882-882F-AE83-209D-BB77652EB5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0771" y="576943"/>
            <a:ext cx="8462396" cy="5779407"/>
          </a:xfrm>
        </p:spPr>
      </p:pic>
      <p:sp>
        <p:nvSpPr>
          <p:cNvPr id="6" name="Slide Number Placeholder 5">
            <a:extLst>
              <a:ext uri="{FF2B5EF4-FFF2-40B4-BE49-F238E27FC236}">
                <a16:creationId xmlns:a16="http://schemas.microsoft.com/office/drawing/2014/main" id="{C964F466-5BCE-88E9-1099-C7423F2A60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EAA7D-A6EB-49CB-8B74-E22BDCFA8007}"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7" name="Picture 6" descr="A logo with blue dots and a black square&#10;&#10;AI-generated content may be incorrect.">
            <a:extLst>
              <a:ext uri="{FF2B5EF4-FFF2-40B4-BE49-F238E27FC236}">
                <a16:creationId xmlns:a16="http://schemas.microsoft.com/office/drawing/2014/main" id="{EEAE2C73-4054-68F9-D443-4AC545535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3429" y="169182"/>
            <a:ext cx="809738" cy="647790"/>
          </a:xfrm>
          <a:prstGeom prst="rect">
            <a:avLst/>
          </a:prstGeom>
        </p:spPr>
      </p:pic>
      <p:sp>
        <p:nvSpPr>
          <p:cNvPr id="4" name="TextBox 3">
            <a:extLst>
              <a:ext uri="{FF2B5EF4-FFF2-40B4-BE49-F238E27FC236}">
                <a16:creationId xmlns:a16="http://schemas.microsoft.com/office/drawing/2014/main" id="{69C10B73-77A3-3B1B-2C7B-A1833746986C}"/>
              </a:ext>
            </a:extLst>
          </p:cNvPr>
          <p:cNvSpPr txBox="1"/>
          <p:nvPr/>
        </p:nvSpPr>
        <p:spPr>
          <a:xfrm>
            <a:off x="76201" y="1333047"/>
            <a:ext cx="3770654" cy="1631216"/>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chemeClr val="accent2"/>
                </a:solidFill>
                <a:latin typeface="Arial" panose="020B0604020202020204" pitchFamily="34" charset="0"/>
                <a:cs typeface="Arial" panose="020B0604020202020204" pitchFamily="34" charset="0"/>
              </a:rPr>
              <a:t>Children and adolescents, ages 1–16 years, with T1DM for at least 1 year, followed in KASCH, Riyadh, Saudi Arabia</a:t>
            </a:r>
          </a:p>
        </p:txBody>
      </p:sp>
      <p:sp>
        <p:nvSpPr>
          <p:cNvPr id="9" name="TextBox 8">
            <a:extLst>
              <a:ext uri="{FF2B5EF4-FFF2-40B4-BE49-F238E27FC236}">
                <a16:creationId xmlns:a16="http://schemas.microsoft.com/office/drawing/2014/main" id="{7B5F2DD1-60F9-8D96-C4C4-D65FC688844A}"/>
              </a:ext>
            </a:extLst>
          </p:cNvPr>
          <p:cNvSpPr txBox="1"/>
          <p:nvPr/>
        </p:nvSpPr>
        <p:spPr>
          <a:xfrm>
            <a:off x="190501" y="5826781"/>
            <a:ext cx="6128656" cy="529569"/>
          </a:xfrm>
          <a:prstGeom prst="rect">
            <a:avLst/>
          </a:prstGeom>
          <a:noFill/>
        </p:spPr>
        <p:txBody>
          <a:bodyPr wrap="square">
            <a:spAutoFit/>
          </a:bodyPr>
          <a:lstStyle/>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Sample size was </a:t>
            </a:r>
            <a:r>
              <a:rPr kumimoji="0" lang="en-US" sz="2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499 </a:t>
            </a:r>
            <a:r>
              <a:rPr kumimoji="0" lang="en-US" sz="2800" b="0"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patients</a:t>
            </a:r>
            <a:r>
              <a:rPr kumimoji="0" lang="en-US" sz="2800" b="0" i="0" u="none" strike="noStrike" kern="1200" cap="none" spc="0" normalizeH="0" baseline="0" noProof="0" dirty="0">
                <a:ln>
                  <a:noFill/>
                </a:ln>
                <a:solidFill>
                  <a:srgbClr val="4EA72E">
                    <a:lumMod val="50000"/>
                  </a:srgbClr>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10417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E2846-C54F-F954-7212-6E868A98E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27F70-26A3-4605-DB9C-AE68F4DDEDA5}"/>
              </a:ext>
            </a:extLst>
          </p:cNvPr>
          <p:cNvSpPr>
            <a:spLocks noGrp="1"/>
          </p:cNvSpPr>
          <p:nvPr>
            <p:ph type="title"/>
          </p:nvPr>
        </p:nvSpPr>
        <p:spPr>
          <a:xfrm>
            <a:off x="838200" y="365126"/>
            <a:ext cx="3962400" cy="636362"/>
          </a:xfrm>
        </p:spPr>
        <p:txBody>
          <a:bodyPr>
            <a:normAutofit/>
          </a:bodyPr>
          <a:lstStyle/>
          <a:p>
            <a:r>
              <a:rPr kumimoji="0" lang="en-US" sz="2800" b="1" i="0" u="none" strike="noStrike" kern="1200" cap="none" spc="0" normalizeH="0" baseline="0" noProof="0" dirty="0">
                <a:ln>
                  <a:noFill/>
                </a:ln>
                <a:solidFill>
                  <a:schemeClr val="accent2"/>
                </a:solidFill>
                <a:effectLst/>
                <a:uLnTx/>
                <a:uFillTx/>
                <a:latin typeface="Arial" panose="020B0604020202020204" pitchFamily="34" charset="0"/>
                <a:ea typeface="+mj-ea"/>
                <a:cs typeface="Arial" panose="020B0604020202020204" pitchFamily="34" charset="0"/>
              </a:rPr>
              <a:t>Eligibility criteria </a:t>
            </a:r>
            <a:endParaRPr lang="en-US" sz="3200"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39F41E3-F0E6-B120-ABFA-EC060A446142}"/>
              </a:ext>
            </a:extLst>
          </p:cNvPr>
          <p:cNvSpPr>
            <a:spLocks noGrp="1"/>
          </p:cNvSpPr>
          <p:nvPr>
            <p:ph idx="1"/>
          </p:nvPr>
        </p:nvSpPr>
        <p:spPr>
          <a:xfrm>
            <a:off x="838200" y="1164771"/>
            <a:ext cx="10515600" cy="5519059"/>
          </a:xfrm>
        </p:spPr>
        <p:txBody>
          <a:bodyPr>
            <a:normAutofit/>
          </a:bodyPr>
          <a:lstStyle/>
          <a:p>
            <a:pPr marL="0" indent="0" algn="just">
              <a:lnSpc>
                <a:spcPct val="110000"/>
              </a:lnSpc>
              <a:buNone/>
            </a:pPr>
            <a:r>
              <a:rPr lang="en-US" b="1" dirty="0">
                <a:solidFill>
                  <a:srgbClr val="0070C0"/>
                </a:solidFill>
                <a:latin typeface="Arial" panose="020B0604020202020204" pitchFamily="34" charset="0"/>
                <a:cs typeface="Arial" panose="020B0604020202020204" pitchFamily="34" charset="0"/>
              </a:rPr>
              <a:t>Inclusion criteria</a:t>
            </a:r>
          </a:p>
          <a:p>
            <a:pPr algn="just">
              <a:lnSpc>
                <a:spcPct val="110000"/>
              </a:lnSpc>
            </a:pPr>
            <a:r>
              <a:rPr lang="en-US" dirty="0">
                <a:latin typeface="Arial" panose="020B0604020202020204" pitchFamily="34" charset="0"/>
                <a:cs typeface="Arial" panose="020B0604020202020204" pitchFamily="34" charset="0"/>
              </a:rPr>
              <a:t>Children and adolescents, aged 1–16 years, with T1D for at least 1 year, followed in KASCH, Riyadh, Saudi Arabia, from January 2016 to December 2019.</a:t>
            </a:r>
          </a:p>
          <a:p>
            <a:pPr marL="0" indent="0" algn="just">
              <a:lnSpc>
                <a:spcPct val="110000"/>
              </a:lnSpc>
              <a:buNone/>
            </a:pPr>
            <a:r>
              <a:rPr lang="en-US" b="1" dirty="0">
                <a:solidFill>
                  <a:srgbClr val="0070C0"/>
                </a:solidFill>
                <a:latin typeface="Arial" panose="020B0604020202020204" pitchFamily="34" charset="0"/>
                <a:cs typeface="Arial" panose="020B0604020202020204" pitchFamily="34" charset="0"/>
              </a:rPr>
              <a:t>Exclusion criteria</a:t>
            </a:r>
          </a:p>
          <a:p>
            <a:pPr algn="just">
              <a:lnSpc>
                <a:spcPct val="110000"/>
              </a:lnSpc>
            </a:pPr>
            <a:r>
              <a:rPr lang="en-US" dirty="0">
                <a:latin typeface="Arial" panose="020B0604020202020204" pitchFamily="34" charset="0"/>
                <a:cs typeface="Arial" panose="020B0604020202020204" pitchFamily="34" charset="0"/>
              </a:rPr>
              <a:t>Had other types of diabetes, </a:t>
            </a:r>
          </a:p>
          <a:p>
            <a:pPr algn="just">
              <a:lnSpc>
                <a:spcPct val="110000"/>
              </a:lnSpc>
            </a:pPr>
            <a:r>
              <a:rPr lang="en-US" dirty="0">
                <a:latin typeface="Arial" panose="020B0604020202020204" pitchFamily="34" charset="0"/>
                <a:cs typeface="Arial" panose="020B0604020202020204" pitchFamily="34" charset="0"/>
              </a:rPr>
              <a:t>Presence of any chronic disease other than diabetes</a:t>
            </a:r>
          </a:p>
          <a:p>
            <a:pPr algn="just">
              <a:lnSpc>
                <a:spcPct val="110000"/>
              </a:lnSpc>
            </a:pPr>
            <a:r>
              <a:rPr lang="en-US" dirty="0">
                <a:latin typeface="Arial" panose="020B0604020202020204" pitchFamily="34" charset="0"/>
                <a:cs typeface="Arial" panose="020B0604020202020204" pitchFamily="34" charset="0"/>
              </a:rPr>
              <a:t>Signiﬁcant psycho-social concerns necessitating home healthcare intervention.</a:t>
            </a:r>
          </a:p>
        </p:txBody>
      </p:sp>
      <p:sp>
        <p:nvSpPr>
          <p:cNvPr id="4" name="Slide Number Placeholder 3">
            <a:extLst>
              <a:ext uri="{FF2B5EF4-FFF2-40B4-BE49-F238E27FC236}">
                <a16:creationId xmlns:a16="http://schemas.microsoft.com/office/drawing/2014/main" id="{55CE99B4-2628-FD51-6CA7-9C3D35DB76A2}"/>
              </a:ext>
            </a:extLst>
          </p:cNvPr>
          <p:cNvSpPr>
            <a:spLocks noGrp="1"/>
          </p:cNvSpPr>
          <p:nvPr>
            <p:ph type="sldNum" sz="quarter" idx="12"/>
          </p:nvPr>
        </p:nvSpPr>
        <p:spPr/>
        <p:txBody>
          <a:bodyPr/>
          <a:lstStyle/>
          <a:p>
            <a:fld id="{D31EAA7D-A6EB-49CB-8B74-E22BDCFA8007}" type="slidenum">
              <a:rPr lang="en-US" smtClean="0"/>
              <a:t>16</a:t>
            </a:fld>
            <a:endParaRPr lang="en-US"/>
          </a:p>
        </p:txBody>
      </p:sp>
      <p:pic>
        <p:nvPicPr>
          <p:cNvPr id="5" name="Picture 4">
            <a:extLst>
              <a:ext uri="{FF2B5EF4-FFF2-40B4-BE49-F238E27FC236}">
                <a16:creationId xmlns:a16="http://schemas.microsoft.com/office/drawing/2014/main" id="{BAF6406B-AEB8-B779-4555-23600ECD664F}"/>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3571151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581E-0472-9009-DE93-A062512A2C15}"/>
              </a:ext>
            </a:extLst>
          </p:cNvPr>
          <p:cNvSpPr>
            <a:spLocks noGrp="1"/>
          </p:cNvSpPr>
          <p:nvPr>
            <p:ph type="title"/>
          </p:nvPr>
        </p:nvSpPr>
        <p:spPr>
          <a:xfrm>
            <a:off x="299358" y="108856"/>
            <a:ext cx="3298371" cy="661761"/>
          </a:xfrm>
        </p:spPr>
        <p:txBody>
          <a:bodyPr>
            <a:normAutofit/>
          </a:bodyPr>
          <a:lstStyle/>
          <a:p>
            <a:r>
              <a:rPr lang="en-US" sz="3200" b="1" dirty="0">
                <a:solidFill>
                  <a:schemeClr val="accent2"/>
                </a:solidFill>
                <a:latin typeface="Arial" panose="020B0604020202020204" pitchFamily="34" charset="0"/>
                <a:cs typeface="Arial" panose="020B0604020202020204" pitchFamily="34" charset="0"/>
              </a:rPr>
              <a:t>Data analysis </a:t>
            </a:r>
          </a:p>
        </p:txBody>
      </p:sp>
      <p:sp>
        <p:nvSpPr>
          <p:cNvPr id="4" name="Slide Number Placeholder 3">
            <a:extLst>
              <a:ext uri="{FF2B5EF4-FFF2-40B4-BE49-F238E27FC236}">
                <a16:creationId xmlns:a16="http://schemas.microsoft.com/office/drawing/2014/main" id="{A550E2A6-D317-903E-8D64-8E8DC0365BC6}"/>
              </a:ext>
            </a:extLst>
          </p:cNvPr>
          <p:cNvSpPr>
            <a:spLocks noGrp="1"/>
          </p:cNvSpPr>
          <p:nvPr>
            <p:ph type="sldNum" sz="quarter" idx="12"/>
          </p:nvPr>
        </p:nvSpPr>
        <p:spPr/>
        <p:txBody>
          <a:bodyPr/>
          <a:lstStyle/>
          <a:p>
            <a:fld id="{D31EAA7D-A6EB-49CB-8B74-E22BDCFA8007}" type="slidenum">
              <a:rPr lang="en-US" smtClean="0"/>
              <a:t>17</a:t>
            </a:fld>
            <a:endParaRPr lang="en-US"/>
          </a:p>
        </p:txBody>
      </p:sp>
      <p:sp>
        <p:nvSpPr>
          <p:cNvPr id="5" name="Rectangle: Rounded Corners 4">
            <a:extLst>
              <a:ext uri="{FF2B5EF4-FFF2-40B4-BE49-F238E27FC236}">
                <a16:creationId xmlns:a16="http://schemas.microsoft.com/office/drawing/2014/main" id="{06A03E82-BD4F-8CA4-DC78-D4403FA21CCC}"/>
              </a:ext>
            </a:extLst>
          </p:cNvPr>
          <p:cNvSpPr/>
          <p:nvPr/>
        </p:nvSpPr>
        <p:spPr>
          <a:xfrm>
            <a:off x="838200" y="947058"/>
            <a:ext cx="9035143" cy="1328056"/>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Arial" panose="020B0604020202020204" pitchFamily="34" charset="0"/>
                <a:cs typeface="Arial" panose="020B0604020202020204" pitchFamily="34" charset="0"/>
              </a:rPr>
              <a:t>Data were analyzed and summarized using descriptive statistics (SAS 9.4) to explore and visualize the trend of HgbA1c and total ER visits over 4 years for the two groups (CSII and MDI). </a:t>
            </a:r>
          </a:p>
        </p:txBody>
      </p:sp>
      <p:sp>
        <p:nvSpPr>
          <p:cNvPr id="6" name="Rectangle: Rounded Corners 5">
            <a:extLst>
              <a:ext uri="{FF2B5EF4-FFF2-40B4-BE49-F238E27FC236}">
                <a16:creationId xmlns:a16="http://schemas.microsoft.com/office/drawing/2014/main" id="{E481DB6E-69FB-446B-0456-4258983D004F}"/>
              </a:ext>
            </a:extLst>
          </p:cNvPr>
          <p:cNvSpPr/>
          <p:nvPr/>
        </p:nvSpPr>
        <p:spPr>
          <a:xfrm>
            <a:off x="1268185" y="2613027"/>
            <a:ext cx="8730343" cy="1328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Arial" panose="020B0604020202020204" pitchFamily="34" charset="0"/>
                <a:cs typeface="Arial" panose="020B0604020202020204" pitchFamily="34" charset="0"/>
              </a:rPr>
              <a:t>Regression analyses were conducted using a ﬁxed effects model for longitudinal data to examine the main effect of time and mode of therapy on HgbA1c. </a:t>
            </a:r>
          </a:p>
        </p:txBody>
      </p:sp>
      <p:sp>
        <p:nvSpPr>
          <p:cNvPr id="7" name="Rectangle: Rounded Corners 6">
            <a:extLst>
              <a:ext uri="{FF2B5EF4-FFF2-40B4-BE49-F238E27FC236}">
                <a16:creationId xmlns:a16="http://schemas.microsoft.com/office/drawing/2014/main" id="{1AD88744-AFE2-D90F-F8EC-FB2CC2B7FAF2}"/>
              </a:ext>
            </a:extLst>
          </p:cNvPr>
          <p:cNvSpPr/>
          <p:nvPr/>
        </p:nvSpPr>
        <p:spPr>
          <a:xfrm>
            <a:off x="1948544" y="4202111"/>
            <a:ext cx="9405256" cy="1325563"/>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a:latin typeface="Arial" panose="020B0604020202020204" pitchFamily="34" charset="0"/>
                <a:cs typeface="Arial" panose="020B0604020202020204" pitchFamily="34" charset="0"/>
              </a:rPr>
              <a:t>The total ER visits were modeled using the negative binomial regression model with time and mode of therapy as the main effects. </a:t>
            </a:r>
          </a:p>
        </p:txBody>
      </p:sp>
      <p:sp>
        <p:nvSpPr>
          <p:cNvPr id="8" name="Rectangle: Rounded Corners 7">
            <a:extLst>
              <a:ext uri="{FF2B5EF4-FFF2-40B4-BE49-F238E27FC236}">
                <a16:creationId xmlns:a16="http://schemas.microsoft.com/office/drawing/2014/main" id="{2B0861A1-E7B1-AEB9-9075-88A958CA7080}"/>
              </a:ext>
            </a:extLst>
          </p:cNvPr>
          <p:cNvSpPr/>
          <p:nvPr/>
        </p:nvSpPr>
        <p:spPr>
          <a:xfrm>
            <a:off x="4049486" y="5704114"/>
            <a:ext cx="7304314" cy="586242"/>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Arial" panose="020B0604020202020204" pitchFamily="34" charset="0"/>
                <a:cs typeface="Arial" panose="020B0604020202020204" pitchFamily="34" charset="0"/>
              </a:rPr>
              <a:t>The signiﬁcance level was declared α </a:t>
            </a:r>
            <a:r>
              <a:rPr lang="en-US" sz="2400" dirty="0">
                <a:solidFill>
                  <a:schemeClr val="accent2"/>
                </a:solidFill>
                <a:latin typeface="Arial" panose="020B0604020202020204" pitchFamily="34" charset="0"/>
                <a:cs typeface="Arial" panose="020B0604020202020204" pitchFamily="34" charset="0"/>
              </a:rPr>
              <a:t>0.05</a:t>
            </a:r>
          </a:p>
        </p:txBody>
      </p:sp>
    </p:spTree>
    <p:extLst>
      <p:ext uri="{BB962C8B-B14F-4D97-AF65-F5344CB8AC3E}">
        <p14:creationId xmlns:p14="http://schemas.microsoft.com/office/powerpoint/2010/main" val="169336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0C1C9-7569-6373-406B-933B0744C1D1}"/>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CE33F4A-B99E-D85C-AC60-459E34C3C60D}"/>
              </a:ext>
            </a:extLst>
          </p:cNvPr>
          <p:cNvSpPr>
            <a:spLocks noGrp="1"/>
          </p:cNvSpPr>
          <p:nvPr>
            <p:ph idx="1"/>
          </p:nvPr>
        </p:nvSpPr>
        <p:spPr>
          <a:xfrm>
            <a:off x="729343" y="3080658"/>
            <a:ext cx="10515600" cy="1534886"/>
          </a:xfrm>
        </p:spPr>
        <p:txBody>
          <a:bodyPr>
            <a:normAutofit/>
          </a:bodyPr>
          <a:lstStyle/>
          <a:p>
            <a:pPr marL="0" indent="0" algn="ctr">
              <a:buNone/>
            </a:pPr>
            <a:r>
              <a:rPr kumimoji="0" lang="en-US" sz="9600" b="1" i="0" u="none" strike="noStrike" kern="1200" cap="none" spc="0" normalizeH="0" baseline="0" noProof="0" dirty="0">
                <a:ln>
                  <a:noFill/>
                </a:ln>
                <a:solidFill>
                  <a:srgbClr val="4EA72E">
                    <a:lumMod val="50000"/>
                  </a:srgbClr>
                </a:solidFill>
                <a:effectLst/>
                <a:uLnTx/>
                <a:uFillTx/>
                <a:latin typeface="Arial" panose="020B0604020202020204" pitchFamily="34" charset="0"/>
                <a:ea typeface="+mj-ea"/>
                <a:cs typeface="Arial" panose="020B0604020202020204" pitchFamily="34" charset="0"/>
              </a:rPr>
              <a:t>RESULTS</a:t>
            </a:r>
            <a:r>
              <a:rPr kumimoji="0" lang="en-US" sz="3200" b="1" i="0" u="none" strike="noStrike" kern="1200" cap="none" spc="0" normalizeH="0" baseline="0" noProof="0" dirty="0">
                <a:ln>
                  <a:noFill/>
                </a:ln>
                <a:solidFill>
                  <a:srgbClr val="4EA72E">
                    <a:lumMod val="50000"/>
                  </a:srgbClr>
                </a:solidFill>
                <a:effectLst/>
                <a:uLnTx/>
                <a:uFillTx/>
                <a:latin typeface="Arial" panose="020B0604020202020204" pitchFamily="34" charset="0"/>
                <a:ea typeface="+mj-ea"/>
                <a:cs typeface="Arial" panose="020B0604020202020204" pitchFamily="34" charset="0"/>
              </a:rPr>
              <a:t> </a:t>
            </a:r>
            <a:endParaRPr lang="en-US" dirty="0"/>
          </a:p>
        </p:txBody>
      </p:sp>
      <p:sp>
        <p:nvSpPr>
          <p:cNvPr id="6" name="Slide Number Placeholder 5">
            <a:extLst>
              <a:ext uri="{FF2B5EF4-FFF2-40B4-BE49-F238E27FC236}">
                <a16:creationId xmlns:a16="http://schemas.microsoft.com/office/drawing/2014/main" id="{954939AE-E467-6CDB-D918-AA51E43211C7}"/>
              </a:ext>
            </a:extLst>
          </p:cNvPr>
          <p:cNvSpPr>
            <a:spLocks noGrp="1"/>
          </p:cNvSpPr>
          <p:nvPr>
            <p:ph type="sldNum" sz="quarter" idx="12"/>
          </p:nvPr>
        </p:nvSpPr>
        <p:spPr/>
        <p:txBody>
          <a:bodyPr/>
          <a:lstStyle/>
          <a:p>
            <a:fld id="{D31EAA7D-A6EB-49CB-8B74-E22BDCFA8007}" type="slidenum">
              <a:rPr lang="en-US" smtClean="0"/>
              <a:t>18</a:t>
            </a:fld>
            <a:endParaRPr lang="en-US"/>
          </a:p>
        </p:txBody>
      </p:sp>
      <p:pic>
        <p:nvPicPr>
          <p:cNvPr id="2" name="Picture 1">
            <a:extLst>
              <a:ext uri="{FF2B5EF4-FFF2-40B4-BE49-F238E27FC236}">
                <a16:creationId xmlns:a16="http://schemas.microsoft.com/office/drawing/2014/main" id="{AE3068FD-2248-9884-D00C-27B286590170}"/>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267537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3D26-D1EE-31E5-F5BC-0A0D4F4FA597}"/>
              </a:ext>
            </a:extLst>
          </p:cNvPr>
          <p:cNvSpPr>
            <a:spLocks noGrp="1"/>
          </p:cNvSpPr>
          <p:nvPr>
            <p:ph type="title"/>
          </p:nvPr>
        </p:nvSpPr>
        <p:spPr>
          <a:xfrm>
            <a:off x="772885" y="891041"/>
            <a:ext cx="10515600" cy="897618"/>
          </a:xfrm>
        </p:spPr>
        <p:txBody>
          <a:bodyPr>
            <a:normAutofit/>
          </a:bodyPr>
          <a:lstStyle/>
          <a:p>
            <a:r>
              <a:rPr lang="en-US" sz="3200" b="1" dirty="0">
                <a:solidFill>
                  <a:srgbClr val="0070C0"/>
                </a:solidFill>
                <a:latin typeface="Arial" panose="020B0604020202020204" pitchFamily="34" charset="0"/>
                <a:cs typeface="Arial" panose="020B0604020202020204" pitchFamily="34" charset="0"/>
              </a:rPr>
              <a:t>The trend of HgbA1c over 4 years, 2016–2019</a:t>
            </a:r>
          </a:p>
        </p:txBody>
      </p:sp>
      <p:pic>
        <p:nvPicPr>
          <p:cNvPr id="5" name="Content Placeholder 4" descr="A table of numbers and symbols&#10;&#10;AI-generated content may be incorrect.">
            <a:extLst>
              <a:ext uri="{FF2B5EF4-FFF2-40B4-BE49-F238E27FC236}">
                <a16:creationId xmlns:a16="http://schemas.microsoft.com/office/drawing/2014/main" id="{79DF43E0-30F4-614A-19A8-6F656D24F8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14" y="2318657"/>
            <a:ext cx="11625943" cy="3058886"/>
          </a:xfrm>
        </p:spPr>
      </p:pic>
      <p:sp>
        <p:nvSpPr>
          <p:cNvPr id="6" name="Slide Number Placeholder 5">
            <a:extLst>
              <a:ext uri="{FF2B5EF4-FFF2-40B4-BE49-F238E27FC236}">
                <a16:creationId xmlns:a16="http://schemas.microsoft.com/office/drawing/2014/main" id="{B7CF5697-8D02-5A32-274D-44981DE43EEB}"/>
              </a:ext>
            </a:extLst>
          </p:cNvPr>
          <p:cNvSpPr>
            <a:spLocks noGrp="1"/>
          </p:cNvSpPr>
          <p:nvPr>
            <p:ph type="sldNum" sz="quarter" idx="12"/>
          </p:nvPr>
        </p:nvSpPr>
        <p:spPr>
          <a:xfrm>
            <a:off x="8654143" y="6265896"/>
            <a:ext cx="2743200" cy="365125"/>
          </a:xfrm>
        </p:spPr>
        <p:txBody>
          <a:bodyPr/>
          <a:lstStyle/>
          <a:p>
            <a:fld id="{D31EAA7D-A6EB-49CB-8B74-E22BDCFA8007}" type="slidenum">
              <a:rPr lang="en-US" smtClean="0"/>
              <a:t>19</a:t>
            </a:fld>
            <a:endParaRPr lang="en-US"/>
          </a:p>
        </p:txBody>
      </p:sp>
      <p:pic>
        <p:nvPicPr>
          <p:cNvPr id="3" name="Picture 2">
            <a:extLst>
              <a:ext uri="{FF2B5EF4-FFF2-40B4-BE49-F238E27FC236}">
                <a16:creationId xmlns:a16="http://schemas.microsoft.com/office/drawing/2014/main" id="{DB8105A2-9FA5-A87B-83CE-8FCD780050DC}"/>
              </a:ext>
            </a:extLst>
          </p:cNvPr>
          <p:cNvPicPr>
            <a:picLocks noChangeAspect="1"/>
          </p:cNvPicPr>
          <p:nvPr/>
        </p:nvPicPr>
        <p:blipFill>
          <a:blip r:embed="rId3"/>
          <a:stretch>
            <a:fillRect/>
          </a:stretch>
        </p:blipFill>
        <p:spPr>
          <a:xfrm>
            <a:off x="8403769" y="46945"/>
            <a:ext cx="3645741" cy="636361"/>
          </a:xfrm>
          <a:prstGeom prst="rect">
            <a:avLst/>
          </a:prstGeom>
        </p:spPr>
      </p:pic>
      <p:sp>
        <p:nvSpPr>
          <p:cNvPr id="7" name="TextBox 6">
            <a:extLst>
              <a:ext uri="{FF2B5EF4-FFF2-40B4-BE49-F238E27FC236}">
                <a16:creationId xmlns:a16="http://schemas.microsoft.com/office/drawing/2014/main" id="{003543EA-355E-FD2C-7C31-F0C401FC9CEC}"/>
              </a:ext>
            </a:extLst>
          </p:cNvPr>
          <p:cNvSpPr txBox="1"/>
          <p:nvPr/>
        </p:nvSpPr>
        <p:spPr>
          <a:xfrm>
            <a:off x="457200" y="5742676"/>
            <a:ext cx="9851571" cy="523220"/>
          </a:xfrm>
          <a:prstGeom prst="rect">
            <a:avLst/>
          </a:prstGeom>
          <a:noFill/>
        </p:spPr>
        <p:txBody>
          <a:bodyPr wrap="square">
            <a:spAutoFit/>
          </a:bodyPr>
          <a:lstStyle/>
          <a:p>
            <a:r>
              <a:rPr lang="en-US" sz="2800" dirty="0">
                <a:solidFill>
                  <a:schemeClr val="accent2"/>
                </a:solidFill>
                <a:latin typeface="Arial" panose="020B0604020202020204" pitchFamily="34" charset="0"/>
                <a:cs typeface="Arial" panose="020B0604020202020204" pitchFamily="34" charset="0"/>
              </a:rPr>
              <a:t>There was an improvement in HbA1c over the study period</a:t>
            </a:r>
          </a:p>
        </p:txBody>
      </p:sp>
    </p:spTree>
    <p:extLst>
      <p:ext uri="{BB962C8B-B14F-4D97-AF65-F5344CB8AC3E}">
        <p14:creationId xmlns:p14="http://schemas.microsoft.com/office/powerpoint/2010/main" val="258916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A2FA1-0973-2C5F-5AE7-48ED45D6508E}"/>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C8CB661-CF95-9184-4663-874DE0D5A4C1}"/>
              </a:ext>
            </a:extLst>
          </p:cNvPr>
          <p:cNvSpPr>
            <a:spLocks noGrp="1"/>
          </p:cNvSpPr>
          <p:nvPr>
            <p:ph type="sldNum" sz="quarter" idx="12"/>
          </p:nvPr>
        </p:nvSpPr>
        <p:spPr/>
        <p:txBody>
          <a:bodyPr/>
          <a:lstStyle/>
          <a:p>
            <a:fld id="{D31EAA7D-A6EB-49CB-8B74-E22BDCFA8007}" type="slidenum">
              <a:rPr lang="en-US" smtClean="0"/>
              <a:t>2</a:t>
            </a:fld>
            <a:endParaRPr lang="en-US"/>
          </a:p>
        </p:txBody>
      </p:sp>
      <p:pic>
        <p:nvPicPr>
          <p:cNvPr id="3" name="Picture 2" descr="A screenshot of a computer&#10;&#10;AI-generated content may be incorrect.">
            <a:extLst>
              <a:ext uri="{FF2B5EF4-FFF2-40B4-BE49-F238E27FC236}">
                <a16:creationId xmlns:a16="http://schemas.microsoft.com/office/drawing/2014/main" id="{0315EDC0-F138-57E7-72AB-009EEDD3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84" y="3673454"/>
            <a:ext cx="10885232" cy="2682895"/>
          </a:xfrm>
          <a:prstGeom prst="rect">
            <a:avLst/>
          </a:prstGeom>
        </p:spPr>
      </p:pic>
      <p:pic>
        <p:nvPicPr>
          <p:cNvPr id="7" name="Picture 6" descr="A close up of a card&#10;&#10;AI-generated content may be incorrect.">
            <a:extLst>
              <a:ext uri="{FF2B5EF4-FFF2-40B4-BE49-F238E27FC236}">
                <a16:creationId xmlns:a16="http://schemas.microsoft.com/office/drawing/2014/main" id="{40067D85-05F3-A0FC-FCEC-36FAAE9E2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14" y="1359764"/>
            <a:ext cx="11604171" cy="2313689"/>
          </a:xfrm>
          <a:prstGeom prst="rect">
            <a:avLst/>
          </a:prstGeom>
        </p:spPr>
      </p:pic>
      <p:pic>
        <p:nvPicPr>
          <p:cNvPr id="9" name="Picture 8" descr="A close up of a number&#10;&#10;AI-generated content may be incorrect.">
            <a:extLst>
              <a:ext uri="{FF2B5EF4-FFF2-40B4-BE49-F238E27FC236}">
                <a16:creationId xmlns:a16="http://schemas.microsoft.com/office/drawing/2014/main" id="{D3FE1058-B3E6-A512-F395-8805400FD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5127" y="239486"/>
            <a:ext cx="2383489" cy="1458685"/>
          </a:xfrm>
          <a:prstGeom prst="rect">
            <a:avLst/>
          </a:prstGeom>
        </p:spPr>
      </p:pic>
    </p:spTree>
    <p:extLst>
      <p:ext uri="{BB962C8B-B14F-4D97-AF65-F5344CB8AC3E}">
        <p14:creationId xmlns:p14="http://schemas.microsoft.com/office/powerpoint/2010/main" val="1737281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4546-FF93-2DED-3DC6-A3F630EA23FA}"/>
              </a:ext>
            </a:extLst>
          </p:cNvPr>
          <p:cNvSpPr>
            <a:spLocks noGrp="1"/>
          </p:cNvSpPr>
          <p:nvPr>
            <p:ph type="title"/>
          </p:nvPr>
        </p:nvSpPr>
        <p:spPr>
          <a:xfrm>
            <a:off x="664029" y="799648"/>
            <a:ext cx="10515600" cy="1325563"/>
          </a:xfrm>
        </p:spPr>
        <p:txBody>
          <a:bodyPr>
            <a:normAutofit/>
          </a:bodyPr>
          <a:lstStyle/>
          <a:p>
            <a:pPr algn="ctr"/>
            <a:r>
              <a:rPr lang="en-US" sz="3200" b="1" dirty="0">
                <a:solidFill>
                  <a:srgbClr val="0070C0"/>
                </a:solidFill>
                <a:latin typeface="Arial" panose="020B0604020202020204" pitchFamily="34" charset="0"/>
                <a:cs typeface="Arial" panose="020B0604020202020204" pitchFamily="34" charset="0"/>
              </a:rPr>
              <a:t>Average number of clinic visits and HgbA1c results  per year.</a:t>
            </a:r>
          </a:p>
        </p:txBody>
      </p:sp>
      <p:pic>
        <p:nvPicPr>
          <p:cNvPr id="5" name="Content Placeholder 4" descr="A screenshot of a computer">
            <a:extLst>
              <a:ext uri="{FF2B5EF4-FFF2-40B4-BE49-F238E27FC236}">
                <a16:creationId xmlns:a16="http://schemas.microsoft.com/office/drawing/2014/main" id="{3D0CB309-4CFE-CDA5-73FA-B802FF9828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25211"/>
            <a:ext cx="10515600" cy="2555656"/>
          </a:xfrm>
        </p:spPr>
      </p:pic>
      <p:sp>
        <p:nvSpPr>
          <p:cNvPr id="7" name="TextBox 6">
            <a:extLst>
              <a:ext uri="{FF2B5EF4-FFF2-40B4-BE49-F238E27FC236}">
                <a16:creationId xmlns:a16="http://schemas.microsoft.com/office/drawing/2014/main" id="{3C264C5F-8AD5-CC57-250A-F59AF04C4E1F}"/>
              </a:ext>
            </a:extLst>
          </p:cNvPr>
          <p:cNvSpPr txBox="1"/>
          <p:nvPr/>
        </p:nvSpPr>
        <p:spPr>
          <a:xfrm>
            <a:off x="664029" y="5024587"/>
            <a:ext cx="9971315" cy="177176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There was an increase in the number of patient–physician visits per year, </a:t>
            </a:r>
            <a:r>
              <a:rPr kumimoji="0" lang="en-US" sz="280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from 2.6  to 3 visits.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0B050"/>
                </a:solidFill>
                <a:latin typeface="Arial" panose="020B0604020202020204" pitchFamily="34" charset="0"/>
                <a:cs typeface="Arial" panose="020B0604020202020204" pitchFamily="34" charset="0"/>
              </a:rPr>
              <a:t>Increase in </a:t>
            </a:r>
            <a:r>
              <a:rPr kumimoji="0" lang="en-US" sz="280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number of HgbA1c results </a:t>
            </a:r>
            <a:r>
              <a:rPr kumimoji="0" 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 2019 compared to 2016</a:t>
            </a:r>
          </a:p>
        </p:txBody>
      </p:sp>
      <p:sp>
        <p:nvSpPr>
          <p:cNvPr id="8" name="Slide Number Placeholder 7">
            <a:extLst>
              <a:ext uri="{FF2B5EF4-FFF2-40B4-BE49-F238E27FC236}">
                <a16:creationId xmlns:a16="http://schemas.microsoft.com/office/drawing/2014/main" id="{7CFAA970-5A67-380B-AD74-B06C61E064B3}"/>
              </a:ext>
            </a:extLst>
          </p:cNvPr>
          <p:cNvSpPr>
            <a:spLocks noGrp="1"/>
          </p:cNvSpPr>
          <p:nvPr>
            <p:ph type="sldNum" sz="quarter" idx="12"/>
          </p:nvPr>
        </p:nvSpPr>
        <p:spPr/>
        <p:txBody>
          <a:bodyPr/>
          <a:lstStyle/>
          <a:p>
            <a:fld id="{D31EAA7D-A6EB-49CB-8B74-E22BDCFA8007}" type="slidenum">
              <a:rPr lang="en-US" smtClean="0"/>
              <a:t>20</a:t>
            </a:fld>
            <a:endParaRPr lang="en-US" dirty="0"/>
          </a:p>
        </p:txBody>
      </p:sp>
      <p:pic>
        <p:nvPicPr>
          <p:cNvPr id="3" name="Picture 2">
            <a:extLst>
              <a:ext uri="{FF2B5EF4-FFF2-40B4-BE49-F238E27FC236}">
                <a16:creationId xmlns:a16="http://schemas.microsoft.com/office/drawing/2014/main" id="{C6345E0E-1AA9-7ED4-B8DC-4B6C6440F4FA}"/>
              </a:ext>
            </a:extLst>
          </p:cNvPr>
          <p:cNvPicPr>
            <a:picLocks noChangeAspect="1"/>
          </p:cNvPicPr>
          <p:nvPr/>
        </p:nvPicPr>
        <p:blipFill>
          <a:blip r:embed="rId3"/>
          <a:stretch>
            <a:fillRect/>
          </a:stretch>
        </p:blipFill>
        <p:spPr>
          <a:xfrm>
            <a:off x="8381998" y="163287"/>
            <a:ext cx="3645741" cy="636361"/>
          </a:xfrm>
          <a:prstGeom prst="rect">
            <a:avLst/>
          </a:prstGeom>
        </p:spPr>
      </p:pic>
      <p:sp>
        <p:nvSpPr>
          <p:cNvPr id="11" name="Arrow: Up 10">
            <a:extLst>
              <a:ext uri="{FF2B5EF4-FFF2-40B4-BE49-F238E27FC236}">
                <a16:creationId xmlns:a16="http://schemas.microsoft.com/office/drawing/2014/main" id="{6A766331-1B5B-2E40-54A5-C675646C48CA}"/>
              </a:ext>
            </a:extLst>
          </p:cNvPr>
          <p:cNvSpPr/>
          <p:nvPr/>
        </p:nvSpPr>
        <p:spPr>
          <a:xfrm>
            <a:off x="3102428" y="3336861"/>
            <a:ext cx="239486" cy="1034143"/>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DDA68F9C-43B4-CDB5-D8CF-859769DBEBBA}"/>
              </a:ext>
            </a:extLst>
          </p:cNvPr>
          <p:cNvSpPr/>
          <p:nvPr/>
        </p:nvSpPr>
        <p:spPr>
          <a:xfrm>
            <a:off x="5529943" y="3345386"/>
            <a:ext cx="239486" cy="1034143"/>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3E21904-F983-4DB4-0E50-2D1ABA7C043E}"/>
              </a:ext>
            </a:extLst>
          </p:cNvPr>
          <p:cNvSpPr/>
          <p:nvPr/>
        </p:nvSpPr>
        <p:spPr>
          <a:xfrm>
            <a:off x="8256815" y="3353912"/>
            <a:ext cx="239486" cy="1034143"/>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87978F0B-045C-FC4A-2BED-7E0AD6B34698}"/>
              </a:ext>
            </a:extLst>
          </p:cNvPr>
          <p:cNvSpPr/>
          <p:nvPr/>
        </p:nvSpPr>
        <p:spPr>
          <a:xfrm>
            <a:off x="10853060" y="3353911"/>
            <a:ext cx="239486" cy="1034143"/>
          </a:xfrm>
          <a:prstGeom prst="up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12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1FA05-787A-5B88-4EF0-2D9FEDC4B89A}"/>
              </a:ext>
            </a:extLst>
          </p:cNvPr>
          <p:cNvSpPr>
            <a:spLocks noGrp="1"/>
          </p:cNvSpPr>
          <p:nvPr>
            <p:ph type="title"/>
          </p:nvPr>
        </p:nvSpPr>
        <p:spPr>
          <a:xfrm>
            <a:off x="141514" y="365125"/>
            <a:ext cx="4974772" cy="1039132"/>
          </a:xfrm>
        </p:spPr>
        <p:txBody>
          <a:bodyPr>
            <a:normAutofit/>
          </a:bodyPr>
          <a:lstStyle/>
          <a:p>
            <a:r>
              <a:rPr lang="en-US" sz="3200" b="1" dirty="0">
                <a:solidFill>
                  <a:srgbClr val="00B050"/>
                </a:solidFill>
                <a:latin typeface="Arial" panose="020B0604020202020204" pitchFamily="34" charset="0"/>
                <a:cs typeface="Arial" panose="020B0604020202020204" pitchFamily="34" charset="0"/>
              </a:rPr>
              <a:t>Distribution of pump  users per year</a:t>
            </a:r>
          </a:p>
        </p:txBody>
      </p:sp>
      <p:pic>
        <p:nvPicPr>
          <p:cNvPr id="5" name="Content Placeholder 4" descr="A graph with numbers and a bar&#10;&#10;AI-generated content may be incorrect.">
            <a:extLst>
              <a:ext uri="{FF2B5EF4-FFF2-40B4-BE49-F238E27FC236}">
                <a16:creationId xmlns:a16="http://schemas.microsoft.com/office/drawing/2014/main" id="{DE7C1053-4040-228A-5FE0-9F8CCC0631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9972" y="0"/>
            <a:ext cx="7119258" cy="6857999"/>
          </a:xfrm>
        </p:spPr>
      </p:pic>
      <p:sp>
        <p:nvSpPr>
          <p:cNvPr id="6" name="Arrow: Up 5">
            <a:extLst>
              <a:ext uri="{FF2B5EF4-FFF2-40B4-BE49-F238E27FC236}">
                <a16:creationId xmlns:a16="http://schemas.microsoft.com/office/drawing/2014/main" id="{FFAA7CF0-6B2B-7F2F-4027-33D381F3828C}"/>
              </a:ext>
            </a:extLst>
          </p:cNvPr>
          <p:cNvSpPr/>
          <p:nvPr/>
        </p:nvSpPr>
        <p:spPr>
          <a:xfrm>
            <a:off x="1306286" y="2650671"/>
            <a:ext cx="892628" cy="287382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6C11D5E-5D6A-4F0F-2B29-7F86E8D39C82}"/>
              </a:ext>
            </a:extLst>
          </p:cNvPr>
          <p:cNvSpPr txBox="1"/>
          <p:nvPr/>
        </p:nvSpPr>
        <p:spPr>
          <a:xfrm>
            <a:off x="853168" y="5426919"/>
            <a:ext cx="1798864"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2016- </a:t>
            </a:r>
            <a:r>
              <a:rPr lang="en-US" sz="2800" b="1" dirty="0">
                <a:solidFill>
                  <a:srgbClr val="FF0000"/>
                </a:solidFill>
                <a:latin typeface="Arial" panose="020B0604020202020204" pitchFamily="34" charset="0"/>
                <a:cs typeface="Arial" panose="020B0604020202020204" pitchFamily="34" charset="0"/>
              </a:rPr>
              <a:t>26</a:t>
            </a:r>
          </a:p>
        </p:txBody>
      </p:sp>
      <p:sp>
        <p:nvSpPr>
          <p:cNvPr id="9" name="TextBox 8">
            <a:extLst>
              <a:ext uri="{FF2B5EF4-FFF2-40B4-BE49-F238E27FC236}">
                <a16:creationId xmlns:a16="http://schemas.microsoft.com/office/drawing/2014/main" id="{9F5B409F-B1DF-6104-E082-B5389B66BB07}"/>
              </a:ext>
            </a:extLst>
          </p:cNvPr>
          <p:cNvSpPr txBox="1"/>
          <p:nvPr/>
        </p:nvSpPr>
        <p:spPr>
          <a:xfrm>
            <a:off x="962706" y="2127451"/>
            <a:ext cx="1798864" cy="523220"/>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2019- </a:t>
            </a:r>
            <a:r>
              <a:rPr lang="en-US" sz="2800" b="1" dirty="0">
                <a:solidFill>
                  <a:srgbClr val="FF0000"/>
                </a:solidFill>
                <a:latin typeface="Arial" panose="020B0604020202020204" pitchFamily="34" charset="0"/>
                <a:cs typeface="Arial" panose="020B0604020202020204" pitchFamily="34" charset="0"/>
              </a:rPr>
              <a:t>75</a:t>
            </a:r>
          </a:p>
        </p:txBody>
      </p:sp>
      <p:sp>
        <p:nvSpPr>
          <p:cNvPr id="10" name="Slide Number Placeholder 9">
            <a:extLst>
              <a:ext uri="{FF2B5EF4-FFF2-40B4-BE49-F238E27FC236}">
                <a16:creationId xmlns:a16="http://schemas.microsoft.com/office/drawing/2014/main" id="{FC89D616-CF0B-F32E-7FFC-E48C38562B79}"/>
              </a:ext>
            </a:extLst>
          </p:cNvPr>
          <p:cNvSpPr>
            <a:spLocks noGrp="1"/>
          </p:cNvSpPr>
          <p:nvPr>
            <p:ph type="sldNum" sz="quarter" idx="12"/>
          </p:nvPr>
        </p:nvSpPr>
        <p:spPr/>
        <p:txBody>
          <a:bodyPr/>
          <a:lstStyle/>
          <a:p>
            <a:fld id="{D31EAA7D-A6EB-49CB-8B74-E22BDCFA8007}" type="slidenum">
              <a:rPr lang="en-US" smtClean="0"/>
              <a:t>21</a:t>
            </a:fld>
            <a:endParaRPr lang="en-US"/>
          </a:p>
        </p:txBody>
      </p:sp>
    </p:spTree>
    <p:extLst>
      <p:ext uri="{BB962C8B-B14F-4D97-AF65-F5344CB8AC3E}">
        <p14:creationId xmlns:p14="http://schemas.microsoft.com/office/powerpoint/2010/main" val="3727851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9B33-18BF-0539-E2C8-5BB63527E14A}"/>
              </a:ext>
            </a:extLst>
          </p:cNvPr>
          <p:cNvSpPr>
            <a:spLocks noGrp="1"/>
          </p:cNvSpPr>
          <p:nvPr>
            <p:ph type="title"/>
          </p:nvPr>
        </p:nvSpPr>
        <p:spPr>
          <a:xfrm>
            <a:off x="137753" y="82931"/>
            <a:ext cx="11575276" cy="881742"/>
          </a:xfrm>
        </p:spPr>
        <p:txBody>
          <a:bodyPr>
            <a:normAutofit fontScale="90000"/>
          </a:bodyPr>
          <a:lstStyle/>
          <a:p>
            <a:r>
              <a:rPr lang="en-US" sz="2800" b="1" dirty="0">
                <a:latin typeface="Arial" panose="020B0604020202020204" pitchFamily="34" charset="0"/>
                <a:cs typeface="Arial" panose="020B0604020202020204" pitchFamily="34" charset="0"/>
              </a:rPr>
              <a:t>Mean HgbA1c per  year  for the  patient  on </a:t>
            </a:r>
            <a:r>
              <a:rPr lang="en-US" sz="2800" b="1" dirty="0">
                <a:solidFill>
                  <a:srgbClr val="00B050"/>
                </a:solidFill>
                <a:latin typeface="Arial" panose="020B0604020202020204" pitchFamily="34" charset="0"/>
                <a:cs typeface="Arial" panose="020B0604020202020204" pitchFamily="34" charset="0"/>
              </a:rPr>
              <a:t>Multiple Daily Injections (MDI) or Continuous Subcutaneous Insulin Infusion (CSII) (pump)</a:t>
            </a:r>
          </a:p>
        </p:txBody>
      </p:sp>
      <p:pic>
        <p:nvPicPr>
          <p:cNvPr id="5" name="Content Placeholder 4" descr="A graph of blood pressure&#10;&#10;AI-generated content may be incorrect.">
            <a:extLst>
              <a:ext uri="{FF2B5EF4-FFF2-40B4-BE49-F238E27FC236}">
                <a16:creationId xmlns:a16="http://schemas.microsoft.com/office/drawing/2014/main" id="{0BD68272-E936-F3BE-CDD2-2D9435A0E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8572" y="964674"/>
            <a:ext cx="6233756" cy="5756802"/>
          </a:xfrm>
        </p:spPr>
      </p:pic>
      <p:sp>
        <p:nvSpPr>
          <p:cNvPr id="7" name="TextBox 6">
            <a:extLst>
              <a:ext uri="{FF2B5EF4-FFF2-40B4-BE49-F238E27FC236}">
                <a16:creationId xmlns:a16="http://schemas.microsoft.com/office/drawing/2014/main" id="{FED46D91-D4AA-3BDD-55C9-CC4597D3D9DC}"/>
              </a:ext>
            </a:extLst>
          </p:cNvPr>
          <p:cNvSpPr txBox="1"/>
          <p:nvPr/>
        </p:nvSpPr>
        <p:spPr>
          <a:xfrm>
            <a:off x="137753" y="964673"/>
            <a:ext cx="3833850" cy="5693866"/>
          </a:xfrm>
          <a:prstGeom prst="rect">
            <a:avLst/>
          </a:prstGeom>
          <a:noFill/>
        </p:spPr>
        <p:txBody>
          <a:bodyPr wrap="square">
            <a:spAutoFit/>
          </a:bodyPr>
          <a:lstStyle/>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There was a signiﬁcant decline in the trend of HgbA1c over 4-years in both the MDI and CSII groups, </a:t>
            </a:r>
          </a:p>
          <a:p>
            <a:pPr marL="342900" indent="-3429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with a </a:t>
            </a:r>
            <a:r>
              <a:rPr lang="en-US" sz="2600" dirty="0">
                <a:solidFill>
                  <a:srgbClr val="00B0F0"/>
                </a:solidFill>
                <a:latin typeface="Arial" panose="020B0604020202020204" pitchFamily="34" charset="0"/>
                <a:cs typeface="Arial" panose="020B0604020202020204" pitchFamily="34" charset="0"/>
              </a:rPr>
              <a:t>0.47 </a:t>
            </a:r>
            <a:r>
              <a:rPr lang="en-US" sz="2600" dirty="0">
                <a:latin typeface="Arial" panose="020B0604020202020204" pitchFamily="34" charset="0"/>
                <a:cs typeface="Arial" panose="020B0604020202020204" pitchFamily="34" charset="0"/>
              </a:rPr>
              <a:t>HgbA1c decline in the CSII group and,</a:t>
            </a:r>
          </a:p>
          <a:p>
            <a:pPr marL="342900" indent="-342900">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dirty="0">
                <a:latin typeface="Arial" panose="020B0604020202020204" pitchFamily="34" charset="0"/>
                <a:cs typeface="Arial" panose="020B0604020202020204" pitchFamily="34" charset="0"/>
              </a:rPr>
              <a:t>a </a:t>
            </a:r>
            <a:r>
              <a:rPr lang="en-US" sz="2600" dirty="0">
                <a:solidFill>
                  <a:srgbClr val="00B0F0"/>
                </a:solidFill>
                <a:latin typeface="Arial" panose="020B0604020202020204" pitchFamily="34" charset="0"/>
                <a:cs typeface="Arial" panose="020B0604020202020204" pitchFamily="34" charset="0"/>
              </a:rPr>
              <a:t>0.67% </a:t>
            </a:r>
            <a:r>
              <a:rPr lang="en-US" sz="2600" dirty="0">
                <a:latin typeface="Arial" panose="020B0604020202020204" pitchFamily="34" charset="0"/>
                <a:cs typeface="Arial" panose="020B0604020202020204" pitchFamily="34" charset="0"/>
              </a:rPr>
              <a:t>decrease in the MDI group </a:t>
            </a:r>
            <a:r>
              <a:rPr lang="en-US" sz="2600" dirty="0">
                <a:solidFill>
                  <a:srgbClr val="00B0F0"/>
                </a:solidFill>
                <a:latin typeface="Arial" panose="020B0604020202020204" pitchFamily="34" charset="0"/>
                <a:cs typeface="Arial" panose="020B0604020202020204" pitchFamily="34" charset="0"/>
              </a:rPr>
              <a:t>(p-value = &lt;0.001).</a:t>
            </a:r>
          </a:p>
        </p:txBody>
      </p:sp>
      <p:sp>
        <p:nvSpPr>
          <p:cNvPr id="8" name="Slide Number Placeholder 7">
            <a:extLst>
              <a:ext uri="{FF2B5EF4-FFF2-40B4-BE49-F238E27FC236}">
                <a16:creationId xmlns:a16="http://schemas.microsoft.com/office/drawing/2014/main" id="{5F5F17F8-B8EC-C4B1-C544-DE27910B2DE5}"/>
              </a:ext>
            </a:extLst>
          </p:cNvPr>
          <p:cNvSpPr>
            <a:spLocks noGrp="1"/>
          </p:cNvSpPr>
          <p:nvPr>
            <p:ph type="sldNum" sz="quarter" idx="12"/>
          </p:nvPr>
        </p:nvSpPr>
        <p:spPr/>
        <p:txBody>
          <a:bodyPr/>
          <a:lstStyle/>
          <a:p>
            <a:fld id="{D31EAA7D-A6EB-49CB-8B74-E22BDCFA8007}" type="slidenum">
              <a:rPr lang="en-US" smtClean="0"/>
              <a:t>22</a:t>
            </a:fld>
            <a:endParaRPr lang="en-US"/>
          </a:p>
        </p:txBody>
      </p:sp>
    </p:spTree>
    <p:extLst>
      <p:ext uri="{BB962C8B-B14F-4D97-AF65-F5344CB8AC3E}">
        <p14:creationId xmlns:p14="http://schemas.microsoft.com/office/powerpoint/2010/main" val="280462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B45B-9A1E-FE95-C309-C978F63CF737}"/>
              </a:ext>
            </a:extLst>
          </p:cNvPr>
          <p:cNvSpPr>
            <a:spLocks noGrp="1"/>
          </p:cNvSpPr>
          <p:nvPr>
            <p:ph type="title"/>
          </p:nvPr>
        </p:nvSpPr>
        <p:spPr>
          <a:xfrm>
            <a:off x="272143" y="365126"/>
            <a:ext cx="2928257" cy="603704"/>
          </a:xfrm>
        </p:spPr>
        <p:txBody>
          <a:bodyPr>
            <a:noAutofit/>
          </a:bodyPr>
          <a:lstStyle/>
          <a:p>
            <a:r>
              <a:rPr lang="en-US" sz="2800" b="1" dirty="0">
                <a:solidFill>
                  <a:srgbClr val="00B050"/>
                </a:solidFill>
                <a:latin typeface="Arial" panose="020B0604020202020204" pitchFamily="34" charset="0"/>
                <a:cs typeface="Arial" panose="020B0604020202020204" pitchFamily="34" charset="0"/>
              </a:rPr>
              <a:t>Total ER visits</a:t>
            </a:r>
            <a:endParaRPr lang="en-US" sz="2800" dirty="0">
              <a:latin typeface="Arial" panose="020B0604020202020204" pitchFamily="34" charset="0"/>
              <a:cs typeface="Arial" panose="020B0604020202020204" pitchFamily="34" charset="0"/>
            </a:endParaRPr>
          </a:p>
        </p:txBody>
      </p:sp>
      <p:pic>
        <p:nvPicPr>
          <p:cNvPr id="5" name="Content Placeholder 4" descr="A graph of a patient's blood pressure&#10;&#10;AI-generated content may be incorrect.">
            <a:extLst>
              <a:ext uri="{FF2B5EF4-FFF2-40B4-BE49-F238E27FC236}">
                <a16:creationId xmlns:a16="http://schemas.microsoft.com/office/drawing/2014/main" id="{903449F1-291F-A84C-68DD-EDF7D008EA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1514" y="76200"/>
            <a:ext cx="7968343" cy="6640286"/>
          </a:xfrm>
        </p:spPr>
      </p:pic>
      <p:sp>
        <p:nvSpPr>
          <p:cNvPr id="7" name="TextBox 6">
            <a:extLst>
              <a:ext uri="{FF2B5EF4-FFF2-40B4-BE49-F238E27FC236}">
                <a16:creationId xmlns:a16="http://schemas.microsoft.com/office/drawing/2014/main" id="{48885DB2-9FCF-20B0-048E-54481D21517E}"/>
              </a:ext>
            </a:extLst>
          </p:cNvPr>
          <p:cNvSpPr txBox="1"/>
          <p:nvPr/>
        </p:nvSpPr>
        <p:spPr>
          <a:xfrm>
            <a:off x="272143" y="1166842"/>
            <a:ext cx="3766457"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total ER visits for severe hypoglycemia, severe hyper- glycemia, or DKA were signiﬁcantly </a:t>
            </a:r>
            <a:r>
              <a:rPr lang="en-US" sz="2400" dirty="0">
                <a:solidFill>
                  <a:srgbClr val="00B0F0"/>
                </a:solidFill>
                <a:latin typeface="Arial" panose="020B0604020202020204" pitchFamily="34" charset="0"/>
                <a:cs typeface="Arial" panose="020B0604020202020204" pitchFamily="34" charset="0"/>
              </a:rPr>
              <a:t>less in the CSII com- pared to the MDI (p-value &lt;0.0001), </a:t>
            </a:r>
            <a:r>
              <a:rPr lang="en-US" sz="2400" dirty="0">
                <a:latin typeface="Arial" panose="020B0604020202020204" pitchFamily="34" charset="0"/>
                <a:cs typeface="Arial" panose="020B0604020202020204" pitchFamily="34" charset="0"/>
              </a:rPr>
              <a:t>with a slight decrease in the trend of total ER visits over 4 years in both groups (p-value = 0.46</a:t>
            </a:r>
          </a:p>
        </p:txBody>
      </p:sp>
      <p:sp>
        <p:nvSpPr>
          <p:cNvPr id="8" name="Slide Number Placeholder 7">
            <a:extLst>
              <a:ext uri="{FF2B5EF4-FFF2-40B4-BE49-F238E27FC236}">
                <a16:creationId xmlns:a16="http://schemas.microsoft.com/office/drawing/2014/main" id="{3EF89C79-BA45-5309-69E8-0FCDEB891065}"/>
              </a:ext>
            </a:extLst>
          </p:cNvPr>
          <p:cNvSpPr>
            <a:spLocks noGrp="1"/>
          </p:cNvSpPr>
          <p:nvPr>
            <p:ph type="sldNum" sz="quarter" idx="12"/>
          </p:nvPr>
        </p:nvSpPr>
        <p:spPr/>
        <p:txBody>
          <a:bodyPr/>
          <a:lstStyle/>
          <a:p>
            <a:fld id="{D31EAA7D-A6EB-49CB-8B74-E22BDCFA8007}" type="slidenum">
              <a:rPr lang="en-US" smtClean="0"/>
              <a:t>23</a:t>
            </a:fld>
            <a:endParaRPr lang="en-US"/>
          </a:p>
        </p:txBody>
      </p:sp>
    </p:spTree>
    <p:extLst>
      <p:ext uri="{BB962C8B-B14F-4D97-AF65-F5344CB8AC3E}">
        <p14:creationId xmlns:p14="http://schemas.microsoft.com/office/powerpoint/2010/main" val="277474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F44F9-AC80-AA67-B17C-B7FAA48271B8}"/>
              </a:ext>
            </a:extLst>
          </p:cNvPr>
          <p:cNvSpPr>
            <a:spLocks noGrp="1"/>
          </p:cNvSpPr>
          <p:nvPr>
            <p:ph type="title"/>
          </p:nvPr>
        </p:nvSpPr>
        <p:spPr>
          <a:xfrm>
            <a:off x="500742" y="908420"/>
            <a:ext cx="1981200" cy="766989"/>
          </a:xfrm>
        </p:spPr>
        <p:txBody>
          <a:bodyPr>
            <a:normAutofit/>
          </a:bodyPr>
          <a:lstStyle/>
          <a:p>
            <a:r>
              <a:rPr lang="en-US" sz="3200" b="1" dirty="0">
                <a:solidFill>
                  <a:srgbClr val="00B0F0"/>
                </a:solidFill>
                <a:latin typeface="Arial" panose="020B0604020202020204" pitchFamily="34" charset="0"/>
                <a:cs typeface="Arial" panose="020B0604020202020204" pitchFamily="34" charset="0"/>
              </a:rPr>
              <a:t>Results </a:t>
            </a:r>
          </a:p>
        </p:txBody>
      </p:sp>
      <p:sp>
        <p:nvSpPr>
          <p:cNvPr id="3" name="Content Placeholder 2">
            <a:extLst>
              <a:ext uri="{FF2B5EF4-FFF2-40B4-BE49-F238E27FC236}">
                <a16:creationId xmlns:a16="http://schemas.microsoft.com/office/drawing/2014/main" id="{DEA973B6-6FA6-8A6B-FACC-575A98D6820C}"/>
              </a:ext>
            </a:extLst>
          </p:cNvPr>
          <p:cNvSpPr>
            <a:spLocks noGrp="1"/>
          </p:cNvSpPr>
          <p:nvPr>
            <p:ph idx="1"/>
          </p:nvPr>
        </p:nvSpPr>
        <p:spPr>
          <a:xfrm>
            <a:off x="1600199" y="3812495"/>
            <a:ext cx="8708571" cy="2137085"/>
          </a:xfrm>
        </p:spPr>
        <p:txBody>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expansion of the diabetes service resulted in improved diabetes education, with an increase in educator to patient ratio from </a:t>
            </a:r>
            <a:r>
              <a:rPr lang="en-US" dirty="0">
                <a:solidFill>
                  <a:srgbClr val="FF0000"/>
                </a:solidFill>
                <a:latin typeface="Arial" panose="020B0604020202020204" pitchFamily="34" charset="0"/>
                <a:cs typeface="Arial" panose="020B0604020202020204" pitchFamily="34" charset="0"/>
              </a:rPr>
              <a:t>1 : 450 to 1 : 180.</a:t>
            </a:r>
          </a:p>
        </p:txBody>
      </p:sp>
      <p:sp>
        <p:nvSpPr>
          <p:cNvPr id="4" name="Slide Number Placeholder 3">
            <a:extLst>
              <a:ext uri="{FF2B5EF4-FFF2-40B4-BE49-F238E27FC236}">
                <a16:creationId xmlns:a16="http://schemas.microsoft.com/office/drawing/2014/main" id="{82FF039E-5414-012A-AE67-637F86F3A547}"/>
              </a:ext>
            </a:extLst>
          </p:cNvPr>
          <p:cNvSpPr>
            <a:spLocks noGrp="1"/>
          </p:cNvSpPr>
          <p:nvPr>
            <p:ph type="sldNum" sz="quarter" idx="12"/>
          </p:nvPr>
        </p:nvSpPr>
        <p:spPr/>
        <p:txBody>
          <a:bodyPr/>
          <a:lstStyle/>
          <a:p>
            <a:fld id="{D31EAA7D-A6EB-49CB-8B74-E22BDCFA8007}" type="slidenum">
              <a:rPr lang="en-US" smtClean="0"/>
              <a:t>24</a:t>
            </a:fld>
            <a:endParaRPr lang="en-US"/>
          </a:p>
        </p:txBody>
      </p:sp>
      <p:pic>
        <p:nvPicPr>
          <p:cNvPr id="5" name="Picture 4">
            <a:extLst>
              <a:ext uri="{FF2B5EF4-FFF2-40B4-BE49-F238E27FC236}">
                <a16:creationId xmlns:a16="http://schemas.microsoft.com/office/drawing/2014/main" id="{95F2470D-EBD0-CDC0-EE24-6D0C1AECD8C1}"/>
              </a:ext>
            </a:extLst>
          </p:cNvPr>
          <p:cNvPicPr>
            <a:picLocks noChangeAspect="1"/>
          </p:cNvPicPr>
          <p:nvPr/>
        </p:nvPicPr>
        <p:blipFill>
          <a:blip r:embed="rId2"/>
          <a:stretch>
            <a:fillRect/>
          </a:stretch>
        </p:blipFill>
        <p:spPr>
          <a:xfrm>
            <a:off x="8381998" y="163287"/>
            <a:ext cx="3645741" cy="636361"/>
          </a:xfrm>
          <a:prstGeom prst="rect">
            <a:avLst/>
          </a:prstGeom>
        </p:spPr>
      </p:pic>
      <p:pic>
        <p:nvPicPr>
          <p:cNvPr id="7" name="Picture 6" descr="A close up of text&#10;&#10;AI-generated content may be incorrect.">
            <a:extLst>
              <a:ext uri="{FF2B5EF4-FFF2-40B4-BE49-F238E27FC236}">
                <a16:creationId xmlns:a16="http://schemas.microsoft.com/office/drawing/2014/main" id="{092B6212-608B-A1C1-81F8-5E948171E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370" y="1675409"/>
            <a:ext cx="7445829" cy="1545661"/>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B18BF9B8-E340-E0BF-4256-62172A1A2011}"/>
                  </a:ext>
                </a:extLst>
              </p14:cNvPr>
              <p14:cNvContentPartPr/>
              <p14:nvPr/>
            </p14:nvContentPartPr>
            <p14:xfrm>
              <a:off x="2481942" y="3185121"/>
              <a:ext cx="5384725" cy="720"/>
            </p14:xfrm>
          </p:contentPart>
        </mc:Choice>
        <mc:Fallback>
          <p:pic>
            <p:nvPicPr>
              <p:cNvPr id="9" name="Ink 8">
                <a:extLst>
                  <a:ext uri="{FF2B5EF4-FFF2-40B4-BE49-F238E27FC236}">
                    <a16:creationId xmlns:a16="http://schemas.microsoft.com/office/drawing/2014/main" id="{B18BF9B8-E340-E0BF-4256-62172A1A2011}"/>
                  </a:ext>
                </a:extLst>
              </p:cNvPr>
              <p:cNvPicPr/>
              <p:nvPr/>
            </p:nvPicPr>
            <p:blipFill>
              <a:blip r:embed="rId5"/>
              <a:stretch>
                <a:fillRect/>
              </a:stretch>
            </p:blipFill>
            <p:spPr>
              <a:xfrm>
                <a:off x="2463940" y="3113121"/>
                <a:ext cx="5420369" cy="144000"/>
              </a:xfrm>
              <a:prstGeom prst="rect">
                <a:avLst/>
              </a:prstGeom>
            </p:spPr>
          </p:pic>
        </mc:Fallback>
      </mc:AlternateContent>
    </p:spTree>
    <p:extLst>
      <p:ext uri="{BB962C8B-B14F-4D97-AF65-F5344CB8AC3E}">
        <p14:creationId xmlns:p14="http://schemas.microsoft.com/office/powerpoint/2010/main" val="148644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700A1-CC79-C23D-BD1A-9AA12AFAC7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1B173-7A36-224A-5873-BDE37F65A752}"/>
              </a:ext>
            </a:extLst>
          </p:cNvPr>
          <p:cNvSpPr>
            <a:spLocks noGrp="1"/>
          </p:cNvSpPr>
          <p:nvPr>
            <p:ph idx="1"/>
          </p:nvPr>
        </p:nvSpPr>
        <p:spPr>
          <a:xfrm>
            <a:off x="838200" y="2359025"/>
            <a:ext cx="10515600" cy="1265918"/>
          </a:xfrm>
        </p:spPr>
        <p:txBody>
          <a:bodyPr>
            <a:normAutofit lnSpcReduction="10000"/>
          </a:bodyPr>
          <a:lstStyle/>
          <a:p>
            <a:pPr marL="0" indent="0" algn="ctr">
              <a:buNone/>
            </a:pPr>
            <a:r>
              <a:rPr lang="en-US" sz="9600" b="1" dirty="0">
                <a:solidFill>
                  <a:schemeClr val="accent3"/>
                </a:solidFill>
                <a:latin typeface="Arial" panose="020B0604020202020204" pitchFamily="34" charset="0"/>
                <a:cs typeface="Arial" panose="020B0604020202020204" pitchFamily="34" charset="0"/>
              </a:rPr>
              <a:t>DISCUSSION</a:t>
            </a:r>
          </a:p>
        </p:txBody>
      </p:sp>
      <p:sp>
        <p:nvSpPr>
          <p:cNvPr id="4" name="Slide Number Placeholder 3">
            <a:extLst>
              <a:ext uri="{FF2B5EF4-FFF2-40B4-BE49-F238E27FC236}">
                <a16:creationId xmlns:a16="http://schemas.microsoft.com/office/drawing/2014/main" id="{8C6B7E99-BA40-44E5-00F4-F766906CE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1EAA7D-A6EB-49CB-8B74-E22BDCFA8007}"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E28ED59E-DD7D-0E12-4628-90C79AAB78FF}"/>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249572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661E9-9C9D-23B6-FA96-B9B0A60D2E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2E8D9-2C1E-C01B-EC7D-7197031FDCBE}"/>
              </a:ext>
            </a:extLst>
          </p:cNvPr>
          <p:cNvSpPr>
            <a:spLocks noGrp="1"/>
          </p:cNvSpPr>
          <p:nvPr>
            <p:ph type="title"/>
          </p:nvPr>
        </p:nvSpPr>
        <p:spPr>
          <a:xfrm>
            <a:off x="674914" y="481467"/>
            <a:ext cx="2569029" cy="908504"/>
          </a:xfrm>
        </p:spPr>
        <p:txBody>
          <a:bodyPr>
            <a:normAutofit/>
          </a:bodyPr>
          <a:lstStyle/>
          <a:p>
            <a:r>
              <a:rPr kumimoji="0" lang="en-US" sz="3200" b="1"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Discussion</a:t>
            </a:r>
            <a:endParaRPr lang="en-US" sz="3200" b="1" dirty="0">
              <a:solidFill>
                <a:srgbClr val="00B0F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9EEBFA3-772C-5C0C-7FA3-B4B16281BCA0}"/>
              </a:ext>
            </a:extLst>
          </p:cNvPr>
          <p:cNvSpPr>
            <a:spLocks noGrp="1"/>
          </p:cNvSpPr>
          <p:nvPr>
            <p:ph idx="1"/>
          </p:nvPr>
        </p:nvSpPr>
        <p:spPr>
          <a:xfrm>
            <a:off x="1371600" y="1502229"/>
            <a:ext cx="9982200" cy="4990646"/>
          </a:xfrm>
        </p:spPr>
        <p:txBody>
          <a:bodyPr>
            <a:normAutofit lnSpcReduction="10000"/>
          </a:bodyPr>
          <a:lstStyle/>
          <a:p>
            <a:r>
              <a:rPr lang="en-US" dirty="0">
                <a:latin typeface="Arial" panose="020B0604020202020204" pitchFamily="34" charset="0"/>
                <a:cs typeface="Arial" panose="020B0604020202020204" pitchFamily="34" charset="0"/>
              </a:rPr>
              <a:t>The average number of visits per patient per year (2.6–2.9 visits per patient per year) is similar to the average number of visits per patient per year reported by Markowitz et al.,(2014) where the average number of visits per patient over 2 years was 5.8 visits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overall attendance for all pediatric endocrinology and diabetes clinics remained steady (71.7% to 72.5%).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is similar with the attendance rates reported at other diabetes clinics for pediatric and young adult patients, (73% and 75%)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(Fisher et al., 2018; Nadeem et al., 2019)</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B7368E4-1E5B-A4E0-DADD-9539E6151793}"/>
              </a:ext>
            </a:extLst>
          </p:cNvPr>
          <p:cNvSpPr>
            <a:spLocks noGrp="1"/>
          </p:cNvSpPr>
          <p:nvPr>
            <p:ph type="sldNum" sz="quarter" idx="12"/>
          </p:nvPr>
        </p:nvSpPr>
        <p:spPr/>
        <p:txBody>
          <a:bodyPr/>
          <a:lstStyle/>
          <a:p>
            <a:fld id="{D31EAA7D-A6EB-49CB-8B74-E22BDCFA8007}" type="slidenum">
              <a:rPr lang="en-US" smtClean="0"/>
              <a:t>26</a:t>
            </a:fld>
            <a:endParaRPr lang="en-US"/>
          </a:p>
        </p:txBody>
      </p:sp>
      <p:pic>
        <p:nvPicPr>
          <p:cNvPr id="5" name="Picture 4">
            <a:extLst>
              <a:ext uri="{FF2B5EF4-FFF2-40B4-BE49-F238E27FC236}">
                <a16:creationId xmlns:a16="http://schemas.microsoft.com/office/drawing/2014/main" id="{B0A78E14-BD09-405E-AE1B-2E2A3BB91FC0}"/>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3146162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F64D7-79D9-A07F-DAB1-67FB923AF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59917-4C2B-B62E-E77E-C1B571AAD901}"/>
              </a:ext>
            </a:extLst>
          </p:cNvPr>
          <p:cNvSpPr>
            <a:spLocks noGrp="1"/>
          </p:cNvSpPr>
          <p:nvPr>
            <p:ph type="title"/>
          </p:nvPr>
        </p:nvSpPr>
        <p:spPr>
          <a:xfrm>
            <a:off x="566057" y="681037"/>
            <a:ext cx="2645229" cy="756104"/>
          </a:xfrm>
        </p:spPr>
        <p:txBody>
          <a:bodyPr>
            <a:normAutofit/>
          </a:bodyPr>
          <a:lstStyle/>
          <a:p>
            <a:r>
              <a:rPr kumimoji="0" lang="en-US" sz="3200" b="1"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Discussion</a:t>
            </a:r>
            <a:endParaRPr lang="en-US" sz="3200" b="1" dirty="0">
              <a:solidFill>
                <a:srgbClr val="00B0F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A92CF54-D6D4-F2FA-BA4D-88388D028617}"/>
              </a:ext>
            </a:extLst>
          </p:cNvPr>
          <p:cNvSpPr>
            <a:spLocks noGrp="1"/>
          </p:cNvSpPr>
          <p:nvPr>
            <p:ph idx="1"/>
          </p:nvPr>
        </p:nvSpPr>
        <p:spPr>
          <a:xfrm>
            <a:off x="1665514" y="1825625"/>
            <a:ext cx="8784771" cy="4351338"/>
          </a:xfrm>
        </p:spPr>
        <p:txBody>
          <a:bodyPr/>
          <a:lstStyle/>
          <a:p>
            <a:r>
              <a:rPr lang="en-US" dirty="0">
                <a:latin typeface="Arial" panose="020B0604020202020204" pitchFamily="34" charset="0"/>
                <a:cs typeface="Arial" panose="020B0604020202020204" pitchFamily="34" charset="0"/>
              </a:rPr>
              <a:t>Improved diabetes education and increased availability and accessibility of the diabetes care team to patients enhanced glycemic control and extended to acute–diabetes-related complications and ER visits.</a:t>
            </a:r>
          </a:p>
          <a:p>
            <a:pPr marL="0" indent="0">
              <a:buNone/>
            </a:pP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This results are consistent to observations from both adult and pediatric data, where the utilization of diabetes education programs resulted in fewer ER visits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(Deeb et al., 2016; Gao et al., 2022) </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F1D443-81B1-4DFF-B67B-5E20AE8A0EA6}"/>
              </a:ext>
            </a:extLst>
          </p:cNvPr>
          <p:cNvSpPr>
            <a:spLocks noGrp="1"/>
          </p:cNvSpPr>
          <p:nvPr>
            <p:ph type="sldNum" sz="quarter" idx="12"/>
          </p:nvPr>
        </p:nvSpPr>
        <p:spPr/>
        <p:txBody>
          <a:bodyPr/>
          <a:lstStyle/>
          <a:p>
            <a:fld id="{D31EAA7D-A6EB-49CB-8B74-E22BDCFA8007}" type="slidenum">
              <a:rPr lang="en-US" smtClean="0"/>
              <a:t>27</a:t>
            </a:fld>
            <a:endParaRPr lang="en-US"/>
          </a:p>
        </p:txBody>
      </p:sp>
      <p:pic>
        <p:nvPicPr>
          <p:cNvPr id="5" name="Picture 4">
            <a:extLst>
              <a:ext uri="{FF2B5EF4-FFF2-40B4-BE49-F238E27FC236}">
                <a16:creationId xmlns:a16="http://schemas.microsoft.com/office/drawing/2014/main" id="{51749B13-28D2-8542-3B4B-355F5B96D71C}"/>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395488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8C7DC-EEE8-4743-7D9B-4E041AA3F6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DF941-B7D1-366D-7305-79F06DB56F63}"/>
              </a:ext>
            </a:extLst>
          </p:cNvPr>
          <p:cNvSpPr>
            <a:spLocks noGrp="1"/>
          </p:cNvSpPr>
          <p:nvPr>
            <p:ph type="title"/>
          </p:nvPr>
        </p:nvSpPr>
        <p:spPr>
          <a:xfrm>
            <a:off x="587829" y="593951"/>
            <a:ext cx="2971803" cy="766989"/>
          </a:xfrm>
        </p:spPr>
        <p:txBody>
          <a:bodyPr>
            <a:normAutofit/>
          </a:bodyPr>
          <a:lstStyle/>
          <a:p>
            <a:r>
              <a:rPr kumimoji="0" lang="en-US" sz="3200" b="1"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Discussion</a:t>
            </a:r>
            <a:endParaRPr lang="en-US" sz="3200" b="1" dirty="0">
              <a:solidFill>
                <a:srgbClr val="00B0F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5379D6-8EDA-DE84-0103-A4F9949D3E1A}"/>
              </a:ext>
            </a:extLst>
          </p:cNvPr>
          <p:cNvSpPr>
            <a:spLocks noGrp="1"/>
          </p:cNvSpPr>
          <p:nvPr>
            <p:ph idx="1"/>
          </p:nvPr>
        </p:nvSpPr>
        <p:spPr>
          <a:xfrm>
            <a:off x="1251856" y="1825625"/>
            <a:ext cx="8458201" cy="3682546"/>
          </a:xfrm>
        </p:spPr>
        <p:txBody>
          <a:bodyPr/>
          <a:lstStyle/>
          <a:p>
            <a:r>
              <a:rPr lang="en-US" dirty="0">
                <a:latin typeface="Arial" panose="020B0604020202020204" pitchFamily="34" charset="0"/>
                <a:cs typeface="Arial" panose="020B0604020202020204" pitchFamily="34" charset="0"/>
              </a:rPr>
              <a:t>Glycemic control in the CSII group was markedly better than in the MDI group. </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is in line with other studies that have observed  HgbA1c levels are better in those using CSII than MDI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(Karges et al., 2022; Kamrath  et al., 2021; Pala et al., 2019; Sherr et al., 2017; Szypowska et al., 2016)</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90A578A-35FA-EAFA-659E-E8913DB9C83B}"/>
              </a:ext>
            </a:extLst>
          </p:cNvPr>
          <p:cNvSpPr>
            <a:spLocks noGrp="1"/>
          </p:cNvSpPr>
          <p:nvPr>
            <p:ph type="sldNum" sz="quarter" idx="12"/>
          </p:nvPr>
        </p:nvSpPr>
        <p:spPr/>
        <p:txBody>
          <a:bodyPr/>
          <a:lstStyle/>
          <a:p>
            <a:fld id="{D31EAA7D-A6EB-49CB-8B74-E22BDCFA8007}" type="slidenum">
              <a:rPr lang="en-US" smtClean="0"/>
              <a:t>28</a:t>
            </a:fld>
            <a:endParaRPr lang="en-US"/>
          </a:p>
        </p:txBody>
      </p:sp>
      <p:pic>
        <p:nvPicPr>
          <p:cNvPr id="5" name="Picture 4">
            <a:extLst>
              <a:ext uri="{FF2B5EF4-FFF2-40B4-BE49-F238E27FC236}">
                <a16:creationId xmlns:a16="http://schemas.microsoft.com/office/drawing/2014/main" id="{4B3D8E6B-27E1-CE94-3DCF-8F92F7824584}"/>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4094174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DC93D-4E98-4375-DB3A-DEE25AE47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CB6BA-4E43-C38B-EE08-F0CA7DCA4B41}"/>
              </a:ext>
            </a:extLst>
          </p:cNvPr>
          <p:cNvSpPr>
            <a:spLocks noGrp="1"/>
          </p:cNvSpPr>
          <p:nvPr>
            <p:ph type="title"/>
          </p:nvPr>
        </p:nvSpPr>
        <p:spPr>
          <a:xfrm>
            <a:off x="674915" y="1186543"/>
            <a:ext cx="2623457" cy="787174"/>
          </a:xfrm>
        </p:spPr>
        <p:txBody>
          <a:bodyPr>
            <a:normAutofit/>
          </a:bodyPr>
          <a:lstStyle/>
          <a:p>
            <a:r>
              <a:rPr kumimoji="0" lang="en-US" sz="3200" b="1"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Discussion</a:t>
            </a:r>
            <a:endParaRPr lang="en-US" sz="3200" b="1" dirty="0">
              <a:solidFill>
                <a:srgbClr val="00B0F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9968157-4420-B25A-6165-1F1DF502751B}"/>
              </a:ext>
            </a:extLst>
          </p:cNvPr>
          <p:cNvSpPr>
            <a:spLocks noGrp="1"/>
          </p:cNvSpPr>
          <p:nvPr>
            <p:ph idx="1"/>
          </p:nvPr>
        </p:nvSpPr>
        <p:spPr>
          <a:xfrm>
            <a:off x="1611085" y="2685597"/>
            <a:ext cx="8665029" cy="1973490"/>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enhanced glycemic control in the CSII group was maintained through- out the observation period, supporting the notion that the beneﬁt of CSII on glycemic control is preserved on the long term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(Babiker et al., 2022; Carlsson et al., 2013; Colino et al., 2016; Johnson et al., 2013)</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013D603-948F-1BD1-13DC-BA94C490538E}"/>
              </a:ext>
            </a:extLst>
          </p:cNvPr>
          <p:cNvSpPr>
            <a:spLocks noGrp="1"/>
          </p:cNvSpPr>
          <p:nvPr>
            <p:ph type="sldNum" sz="quarter" idx="12"/>
          </p:nvPr>
        </p:nvSpPr>
        <p:spPr/>
        <p:txBody>
          <a:bodyPr/>
          <a:lstStyle/>
          <a:p>
            <a:fld id="{D31EAA7D-A6EB-49CB-8B74-E22BDCFA8007}" type="slidenum">
              <a:rPr lang="en-US" smtClean="0"/>
              <a:t>29</a:t>
            </a:fld>
            <a:endParaRPr lang="en-US"/>
          </a:p>
        </p:txBody>
      </p:sp>
      <p:pic>
        <p:nvPicPr>
          <p:cNvPr id="5" name="Picture 4">
            <a:extLst>
              <a:ext uri="{FF2B5EF4-FFF2-40B4-BE49-F238E27FC236}">
                <a16:creationId xmlns:a16="http://schemas.microsoft.com/office/drawing/2014/main" id="{D3D07222-39D6-2248-CBC3-34C6596B9852}"/>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53172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AI-generated content may be incorrect.">
            <a:extLst>
              <a:ext uri="{FF2B5EF4-FFF2-40B4-BE49-F238E27FC236}">
                <a16:creationId xmlns:a16="http://schemas.microsoft.com/office/drawing/2014/main" id="{E52EE5D5-BF43-23B0-66FB-6DE61D7D8E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772886"/>
            <a:ext cx="9710057" cy="5693228"/>
          </a:xfrm>
        </p:spPr>
      </p:pic>
      <p:sp>
        <p:nvSpPr>
          <p:cNvPr id="4" name="Slide Number Placeholder 3">
            <a:extLst>
              <a:ext uri="{FF2B5EF4-FFF2-40B4-BE49-F238E27FC236}">
                <a16:creationId xmlns:a16="http://schemas.microsoft.com/office/drawing/2014/main" id="{913E8C77-8D30-B9A9-C2C4-AAF65BDB4D82}"/>
              </a:ext>
            </a:extLst>
          </p:cNvPr>
          <p:cNvSpPr>
            <a:spLocks noGrp="1"/>
          </p:cNvSpPr>
          <p:nvPr>
            <p:ph type="sldNum" sz="quarter" idx="12"/>
          </p:nvPr>
        </p:nvSpPr>
        <p:spPr/>
        <p:txBody>
          <a:bodyPr/>
          <a:lstStyle/>
          <a:p>
            <a:fld id="{D31EAA7D-A6EB-49CB-8B74-E22BDCFA8007}" type="slidenum">
              <a:rPr lang="en-US" smtClean="0"/>
              <a:t>3</a:t>
            </a:fld>
            <a:endParaRPr lang="en-US"/>
          </a:p>
        </p:txBody>
      </p:sp>
    </p:spTree>
    <p:extLst>
      <p:ext uri="{BB962C8B-B14F-4D97-AF65-F5344CB8AC3E}">
        <p14:creationId xmlns:p14="http://schemas.microsoft.com/office/powerpoint/2010/main" val="622101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2A5E-1289-CCE7-CBBE-1970233CF5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BD84A-B84F-C256-7EB2-E66C4F5CE0ED}"/>
              </a:ext>
            </a:extLst>
          </p:cNvPr>
          <p:cNvSpPr>
            <a:spLocks noGrp="1"/>
          </p:cNvSpPr>
          <p:nvPr>
            <p:ph type="title"/>
          </p:nvPr>
        </p:nvSpPr>
        <p:spPr>
          <a:xfrm>
            <a:off x="914400" y="481467"/>
            <a:ext cx="3069771" cy="799646"/>
          </a:xfrm>
        </p:spPr>
        <p:txBody>
          <a:bodyPr>
            <a:normAutofit/>
          </a:bodyPr>
          <a:lstStyle/>
          <a:p>
            <a:r>
              <a:rPr kumimoji="0" lang="en-US" sz="3200" b="1" i="0" u="none" strike="noStrike" kern="1200" cap="none" spc="0" normalizeH="0" baseline="0" noProof="0" dirty="0">
                <a:ln>
                  <a:noFill/>
                </a:ln>
                <a:solidFill>
                  <a:srgbClr val="00B0F0"/>
                </a:solidFill>
                <a:effectLst/>
                <a:uLnTx/>
                <a:uFillTx/>
                <a:latin typeface="Arial" panose="020B0604020202020204" pitchFamily="34" charset="0"/>
                <a:ea typeface="+mj-ea"/>
                <a:cs typeface="Arial" panose="020B0604020202020204" pitchFamily="34" charset="0"/>
              </a:rPr>
              <a:t>Discussion</a:t>
            </a:r>
            <a:endParaRPr lang="en-US" sz="3200" b="1" dirty="0">
              <a:solidFill>
                <a:srgbClr val="00B0F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05C82B4-DDD2-602F-D661-07FE5C5E5ED6}"/>
              </a:ext>
            </a:extLst>
          </p:cNvPr>
          <p:cNvSpPr>
            <a:spLocks noGrp="1"/>
          </p:cNvSpPr>
          <p:nvPr>
            <p:ph idx="1"/>
          </p:nvPr>
        </p:nvSpPr>
        <p:spPr>
          <a:xfrm>
            <a:off x="1828799" y="1858282"/>
            <a:ext cx="8207830" cy="4351338"/>
          </a:xfrm>
        </p:spPr>
        <p:txBody>
          <a:bodyPr/>
          <a:lstStyle/>
          <a:p>
            <a:r>
              <a:rPr lang="en-US" dirty="0">
                <a:latin typeface="Arial" panose="020B0604020202020204" pitchFamily="34" charset="0"/>
                <a:cs typeface="Arial" panose="020B0604020202020204" pitchFamily="34" charset="0"/>
              </a:rPr>
              <a:t>HgbA1c was lower in the CSII group, however, the change in HgbA1c was more evident in the MDI group during the 4 years. </a:t>
            </a: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can be explained by the fact that individuals who are planning to initiate CSII typically receive intensive diabetes education prior to starting their pump therapy, compared to those treated with MDI.</a:t>
            </a:r>
          </a:p>
        </p:txBody>
      </p:sp>
      <p:sp>
        <p:nvSpPr>
          <p:cNvPr id="4" name="Slide Number Placeholder 3">
            <a:extLst>
              <a:ext uri="{FF2B5EF4-FFF2-40B4-BE49-F238E27FC236}">
                <a16:creationId xmlns:a16="http://schemas.microsoft.com/office/drawing/2014/main" id="{9DDE7CF4-6718-1907-281F-B6748FB35676}"/>
              </a:ext>
            </a:extLst>
          </p:cNvPr>
          <p:cNvSpPr>
            <a:spLocks noGrp="1"/>
          </p:cNvSpPr>
          <p:nvPr>
            <p:ph type="sldNum" sz="quarter" idx="12"/>
          </p:nvPr>
        </p:nvSpPr>
        <p:spPr/>
        <p:txBody>
          <a:bodyPr/>
          <a:lstStyle/>
          <a:p>
            <a:fld id="{D31EAA7D-A6EB-49CB-8B74-E22BDCFA8007}" type="slidenum">
              <a:rPr lang="en-US" smtClean="0"/>
              <a:t>30</a:t>
            </a:fld>
            <a:endParaRPr lang="en-US"/>
          </a:p>
        </p:txBody>
      </p:sp>
      <p:pic>
        <p:nvPicPr>
          <p:cNvPr id="5" name="Picture 4">
            <a:extLst>
              <a:ext uri="{FF2B5EF4-FFF2-40B4-BE49-F238E27FC236}">
                <a16:creationId xmlns:a16="http://schemas.microsoft.com/office/drawing/2014/main" id="{94DAA21F-4B4A-DE81-61E7-5F22E686FE84}"/>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2083044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65F4E-5FF6-201F-887E-0D5D29D0C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132BA-F7CC-210D-DE66-87EA21FFD6FF}"/>
              </a:ext>
            </a:extLst>
          </p:cNvPr>
          <p:cNvSpPr>
            <a:spLocks noGrp="1"/>
          </p:cNvSpPr>
          <p:nvPr>
            <p:ph type="title"/>
          </p:nvPr>
        </p:nvSpPr>
        <p:spPr>
          <a:xfrm>
            <a:off x="838200" y="365126"/>
            <a:ext cx="3733800" cy="810532"/>
          </a:xfrm>
        </p:spPr>
        <p:txBody>
          <a:bodyPr>
            <a:normAutofit/>
          </a:bodyPr>
          <a:lstStyle/>
          <a:p>
            <a:r>
              <a:rPr lang="en-US" sz="3200" b="1" dirty="0">
                <a:solidFill>
                  <a:srgbClr val="00B0F0"/>
                </a:solidFill>
                <a:latin typeface="Arial" panose="020B0604020202020204" pitchFamily="34" charset="0"/>
                <a:cs typeface="Arial" panose="020B0604020202020204" pitchFamily="34" charset="0"/>
              </a:rPr>
              <a:t>Discussion </a:t>
            </a:r>
          </a:p>
        </p:txBody>
      </p:sp>
      <p:sp>
        <p:nvSpPr>
          <p:cNvPr id="3" name="Content Placeholder 2">
            <a:extLst>
              <a:ext uri="{FF2B5EF4-FFF2-40B4-BE49-F238E27FC236}">
                <a16:creationId xmlns:a16="http://schemas.microsoft.com/office/drawing/2014/main" id="{343A552E-1279-E269-B1CE-6F14F3B9693E}"/>
              </a:ext>
            </a:extLst>
          </p:cNvPr>
          <p:cNvSpPr>
            <a:spLocks noGrp="1"/>
          </p:cNvSpPr>
          <p:nvPr>
            <p:ph idx="1"/>
          </p:nvPr>
        </p:nvSpPr>
        <p:spPr>
          <a:xfrm>
            <a:off x="838200" y="1524000"/>
            <a:ext cx="10232571" cy="5181600"/>
          </a:xfrm>
        </p:spPr>
        <p:txBody>
          <a:bodyPr>
            <a:normAutofit lnSpcReduction="10000"/>
          </a:bodyPr>
          <a:lstStyle/>
          <a:p>
            <a:r>
              <a:rPr lang="en-US" dirty="0">
                <a:latin typeface="Arial" panose="020B0604020202020204" pitchFamily="34" charset="0"/>
                <a:cs typeface="Arial" panose="020B0604020202020204" pitchFamily="34" charset="0"/>
              </a:rPr>
              <a:t>ER visits for hypoglycemia, hyperglycemia, and DKA were signiﬁcantly lower in the CSII group compared to the MDI group.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These results support the safety of insulin pumps, if patients  receive adequate diabetes education and training. </a:t>
            </a:r>
          </a:p>
          <a:p>
            <a:pPr marL="0" indent="0">
              <a:buNone/>
            </a:pP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These observations are consistent with more recent studies, including large-scale registry data, that have not identiﬁed a signiﬁcant increase in the risk of DKA with CSII use </a:t>
            </a:r>
          </a:p>
          <a:p>
            <a:pPr marL="0" marR="0" lvl="0" indent="0" algn="l" defTabSz="914400" rtl="0" eaLnBrk="1" fontAlgn="auto" latinLnBrk="0" hangingPunct="1">
              <a:lnSpc>
                <a:spcPct val="90000"/>
              </a:lnSpc>
              <a:spcBef>
                <a:spcPts val="1000"/>
              </a:spcBef>
              <a:spcAft>
                <a:spcPts val="0"/>
              </a:spcAft>
              <a:buClrTx/>
              <a:buSz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(Alshami et al., 2021; Hoshina et al., 2018; Karges et al., 2015)</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0FA5F5B-3A3B-31AD-DA23-DC6013692E87}"/>
              </a:ext>
            </a:extLst>
          </p:cNvPr>
          <p:cNvSpPr>
            <a:spLocks noGrp="1"/>
          </p:cNvSpPr>
          <p:nvPr>
            <p:ph type="sldNum" sz="quarter" idx="12"/>
          </p:nvPr>
        </p:nvSpPr>
        <p:spPr/>
        <p:txBody>
          <a:bodyPr/>
          <a:lstStyle/>
          <a:p>
            <a:fld id="{D31EAA7D-A6EB-49CB-8B74-E22BDCFA8007}" type="slidenum">
              <a:rPr lang="en-US" smtClean="0"/>
              <a:t>31</a:t>
            </a:fld>
            <a:endParaRPr lang="en-US"/>
          </a:p>
        </p:txBody>
      </p:sp>
    </p:spTree>
    <p:extLst>
      <p:ext uri="{BB962C8B-B14F-4D97-AF65-F5344CB8AC3E}">
        <p14:creationId xmlns:p14="http://schemas.microsoft.com/office/powerpoint/2010/main" val="3092727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5630-BC14-D593-39F4-7CD7786D1375}"/>
              </a:ext>
            </a:extLst>
          </p:cNvPr>
          <p:cNvSpPr>
            <a:spLocks noGrp="1"/>
          </p:cNvSpPr>
          <p:nvPr>
            <p:ph type="title"/>
          </p:nvPr>
        </p:nvSpPr>
        <p:spPr>
          <a:xfrm>
            <a:off x="261257" y="481467"/>
            <a:ext cx="3211286" cy="745218"/>
          </a:xfrm>
        </p:spPr>
        <p:txBody>
          <a:bodyPr/>
          <a:lstStyle/>
          <a:p>
            <a:r>
              <a:rPr lang="en-US" sz="3200" b="1" dirty="0">
                <a:solidFill>
                  <a:schemeClr val="accent2"/>
                </a:solidFill>
                <a:latin typeface="Arial" panose="020B0604020202020204" pitchFamily="34" charset="0"/>
                <a:cs typeface="Arial" panose="020B0604020202020204" pitchFamily="34" charset="0"/>
              </a:rPr>
              <a:t>Strengths</a:t>
            </a:r>
            <a:r>
              <a:rPr lang="en-US" b="1" dirty="0">
                <a:solidFill>
                  <a:srgbClr val="00B0F0"/>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19CCC0F8-F114-030A-C306-472FA108E4DC}"/>
              </a:ext>
            </a:extLst>
          </p:cNvPr>
          <p:cNvSpPr>
            <a:spLocks noGrp="1"/>
          </p:cNvSpPr>
          <p:nvPr>
            <p:ph idx="1"/>
          </p:nvPr>
        </p:nvSpPr>
        <p:spPr>
          <a:xfrm>
            <a:off x="751114" y="1524000"/>
            <a:ext cx="10776857" cy="5170713"/>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Real-World, Longitudinal Data; </a:t>
            </a:r>
            <a:r>
              <a:rPr kumimoji="0" lang="en-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study reflect actual clinical practice as they followed patients over 4 years, providing insight into long-term trends in glycemic control and acute complications.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Large Sample Size (499), high volume of clinical visits analyzed (3,906 visits) </a:t>
            </a:r>
            <a:r>
              <a:rPr kumimoji="0" lang="en-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adds statistical power and robustness to findings.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Focus on a High-Prevalence Region-</a:t>
            </a:r>
            <a:r>
              <a:rPr lang="en-US" dirty="0">
                <a:solidFill>
                  <a:srgbClr val="0070C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Saudi Arabia, is one of the top 10 countries globally in pediatric T1DM prevalence.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Evaluation of a System-Wide Service Expansion </a:t>
            </a:r>
            <a:r>
              <a:rPr kumimoji="0" lang="en-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makes the </a:t>
            </a:r>
            <a:r>
              <a:rPr lang="en-US" dirty="0">
                <a:latin typeface="Arial" panose="020B0604020202020204" pitchFamily="34" charset="0"/>
                <a:cs typeface="Arial" panose="020B0604020202020204" pitchFamily="34" charset="0"/>
              </a:rPr>
              <a:t>study to be more relevant to healthcare planning and policy.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srgbClr val="0070C0"/>
                </a:solidFill>
                <a:latin typeface="Arial" panose="020B0604020202020204" pitchFamily="34" charset="0"/>
                <a:cs typeface="Arial" panose="020B0604020202020204" pitchFamily="34" charset="0"/>
              </a:rPr>
              <a:t>Relevance Clinical Findings- </a:t>
            </a:r>
            <a:r>
              <a:rPr lang="en-US" dirty="0">
                <a:latin typeface="Arial" panose="020B0604020202020204" pitchFamily="34" charset="0"/>
                <a:cs typeface="Arial" panose="020B0604020202020204" pitchFamily="34" charset="0"/>
              </a:rPr>
              <a:t>0.67% drop in HbA1c is clinically significant, as per international guidelines.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06201BD-6754-D5D2-B0AD-50D22DDCAEED}"/>
              </a:ext>
            </a:extLst>
          </p:cNvPr>
          <p:cNvSpPr>
            <a:spLocks noGrp="1"/>
          </p:cNvSpPr>
          <p:nvPr>
            <p:ph type="sldNum" sz="quarter" idx="12"/>
          </p:nvPr>
        </p:nvSpPr>
        <p:spPr/>
        <p:txBody>
          <a:bodyPr/>
          <a:lstStyle/>
          <a:p>
            <a:fld id="{D31EAA7D-A6EB-49CB-8B74-E22BDCFA8007}" type="slidenum">
              <a:rPr lang="en-US" smtClean="0"/>
              <a:t>32</a:t>
            </a:fld>
            <a:endParaRPr lang="en-US" dirty="0"/>
          </a:p>
        </p:txBody>
      </p:sp>
      <p:pic>
        <p:nvPicPr>
          <p:cNvPr id="5" name="Picture 4">
            <a:extLst>
              <a:ext uri="{FF2B5EF4-FFF2-40B4-BE49-F238E27FC236}">
                <a16:creationId xmlns:a16="http://schemas.microsoft.com/office/drawing/2014/main" id="{9FBFE182-6D4D-1E70-CF0A-1F30EE47B180}"/>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136375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83A16-F6BB-6A1F-8DC9-B9C519913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6E9F47-640C-F0D9-D03E-CA1675646322}"/>
              </a:ext>
            </a:extLst>
          </p:cNvPr>
          <p:cNvSpPr>
            <a:spLocks noGrp="1"/>
          </p:cNvSpPr>
          <p:nvPr>
            <p:ph type="title"/>
          </p:nvPr>
        </p:nvSpPr>
        <p:spPr>
          <a:xfrm>
            <a:off x="164261" y="183469"/>
            <a:ext cx="3951514" cy="636361"/>
          </a:xfrm>
        </p:spPr>
        <p:txBody>
          <a:bodyPr>
            <a:normAutofit fontScale="90000"/>
          </a:bodyPr>
          <a:lstStyle/>
          <a:p>
            <a:r>
              <a:rPr lang="en-US" sz="3200" b="1" dirty="0">
                <a:solidFill>
                  <a:srgbClr val="00B0F0"/>
                </a:solidFill>
                <a:latin typeface="Arial" panose="020B0604020202020204" pitchFamily="34" charset="0"/>
                <a:cs typeface="Arial" panose="020B0604020202020204" pitchFamily="34" charset="0"/>
              </a:rPr>
              <a:t>Limitations</a:t>
            </a:r>
            <a:r>
              <a:rPr lang="en-US" b="1" dirty="0">
                <a:solidFill>
                  <a:srgbClr val="00B0F0"/>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2ACE5DE8-DD6C-E4DE-5168-33C8D109018E}"/>
              </a:ext>
            </a:extLst>
          </p:cNvPr>
          <p:cNvSpPr>
            <a:spLocks noGrp="1"/>
          </p:cNvSpPr>
          <p:nvPr>
            <p:ph idx="1"/>
          </p:nvPr>
        </p:nvSpPr>
        <p:spPr>
          <a:xfrm>
            <a:off x="1491343" y="1675494"/>
            <a:ext cx="8643257" cy="4446721"/>
          </a:xfrm>
        </p:spPr>
        <p:txBody>
          <a:bodyPr>
            <a:normAutofit/>
          </a:bodyPr>
          <a:lstStyle/>
          <a:p>
            <a:r>
              <a:rPr lang="en-US" dirty="0">
                <a:latin typeface="Arial" panose="020B0604020202020204" pitchFamily="34" charset="0"/>
                <a:cs typeface="Arial" panose="020B0604020202020204" pitchFamily="34" charset="0"/>
              </a:rPr>
              <a:t>Retrospective studies </a:t>
            </a:r>
            <a:r>
              <a:rPr lang="en-US" dirty="0">
                <a:solidFill>
                  <a:srgbClr val="FF0000"/>
                </a:solidFill>
                <a:latin typeface="Arial" panose="020B0604020202020204" pitchFamily="34" charset="0"/>
                <a:cs typeface="Arial" panose="020B0604020202020204" pitchFamily="34" charset="0"/>
              </a:rPr>
              <a:t>cannot clearly establish causation.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study  could not directly quantify the impact of increase in CSII use on the glycemic control. </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Could not assess the effect of ﬂash CGM on glycemic control as it only became available during 2019. </a:t>
            </a:r>
          </a:p>
        </p:txBody>
      </p:sp>
      <p:sp>
        <p:nvSpPr>
          <p:cNvPr id="4" name="Slide Number Placeholder 3">
            <a:extLst>
              <a:ext uri="{FF2B5EF4-FFF2-40B4-BE49-F238E27FC236}">
                <a16:creationId xmlns:a16="http://schemas.microsoft.com/office/drawing/2014/main" id="{F2B1F7DC-C5A9-A5C9-D893-8963B22FC023}"/>
              </a:ext>
            </a:extLst>
          </p:cNvPr>
          <p:cNvSpPr>
            <a:spLocks noGrp="1"/>
          </p:cNvSpPr>
          <p:nvPr>
            <p:ph type="sldNum" sz="quarter" idx="12"/>
          </p:nvPr>
        </p:nvSpPr>
        <p:spPr/>
        <p:txBody>
          <a:bodyPr/>
          <a:lstStyle/>
          <a:p>
            <a:fld id="{D31EAA7D-A6EB-49CB-8B74-E22BDCFA8007}" type="slidenum">
              <a:rPr lang="en-US" smtClean="0"/>
              <a:t>33</a:t>
            </a:fld>
            <a:endParaRPr lang="en-US"/>
          </a:p>
        </p:txBody>
      </p:sp>
      <p:pic>
        <p:nvPicPr>
          <p:cNvPr id="7" name="Picture 6" descr="A logo with blue dots and a black square&#10;&#10;AI-generated content may be incorrect.">
            <a:extLst>
              <a:ext uri="{FF2B5EF4-FFF2-40B4-BE49-F238E27FC236}">
                <a16:creationId xmlns:a16="http://schemas.microsoft.com/office/drawing/2014/main" id="{22061B1A-8B2A-9701-B99F-754A8F58D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559" y="129178"/>
            <a:ext cx="1155984" cy="924787"/>
          </a:xfrm>
          <a:prstGeom prst="rect">
            <a:avLst/>
          </a:prstGeom>
        </p:spPr>
      </p:pic>
    </p:spTree>
    <p:extLst>
      <p:ext uri="{BB962C8B-B14F-4D97-AF65-F5344CB8AC3E}">
        <p14:creationId xmlns:p14="http://schemas.microsoft.com/office/powerpoint/2010/main" val="1443300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0818-1AD0-2F94-15C6-117B86115A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6236E-97C2-ED65-CAA8-FCDF8034E321}"/>
              </a:ext>
            </a:extLst>
          </p:cNvPr>
          <p:cNvSpPr>
            <a:spLocks noGrp="1"/>
          </p:cNvSpPr>
          <p:nvPr>
            <p:ph type="title"/>
          </p:nvPr>
        </p:nvSpPr>
        <p:spPr>
          <a:xfrm>
            <a:off x="164261" y="183469"/>
            <a:ext cx="3951514" cy="636361"/>
          </a:xfrm>
        </p:spPr>
        <p:txBody>
          <a:bodyPr>
            <a:normAutofit fontScale="90000"/>
          </a:bodyPr>
          <a:lstStyle/>
          <a:p>
            <a:r>
              <a:rPr lang="en-US" sz="3200" b="1" dirty="0">
                <a:solidFill>
                  <a:srgbClr val="00B0F0"/>
                </a:solidFill>
                <a:latin typeface="Arial" panose="020B0604020202020204" pitchFamily="34" charset="0"/>
                <a:cs typeface="Arial" panose="020B0604020202020204" pitchFamily="34" charset="0"/>
              </a:rPr>
              <a:t>Limitations</a:t>
            </a:r>
            <a:r>
              <a:rPr lang="en-US" b="1" dirty="0">
                <a:solidFill>
                  <a:srgbClr val="00B0F0"/>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7CB232D9-69EC-FE7F-F603-F3CF1A9395FA}"/>
              </a:ext>
            </a:extLst>
          </p:cNvPr>
          <p:cNvSpPr>
            <a:spLocks noGrp="1"/>
          </p:cNvSpPr>
          <p:nvPr>
            <p:ph type="sldNum" sz="quarter" idx="12"/>
          </p:nvPr>
        </p:nvSpPr>
        <p:spPr/>
        <p:txBody>
          <a:bodyPr/>
          <a:lstStyle/>
          <a:p>
            <a:fld id="{D31EAA7D-A6EB-49CB-8B74-E22BDCFA8007}" type="slidenum">
              <a:rPr lang="en-US" smtClean="0"/>
              <a:t>34</a:t>
            </a:fld>
            <a:endParaRPr lang="en-US"/>
          </a:p>
        </p:txBody>
      </p:sp>
      <p:pic>
        <p:nvPicPr>
          <p:cNvPr id="1026" name="Picture 2" descr="Digital Nurse Stopwatches - Precision &amp; Reliability">
            <a:extLst>
              <a:ext uri="{FF2B5EF4-FFF2-40B4-BE49-F238E27FC236}">
                <a16:creationId xmlns:a16="http://schemas.microsoft.com/office/drawing/2014/main" id="{63F1E7E2-DF1A-451C-8529-05DB2997B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8" y="124655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43 Parents Child Talking Doctor Stock Vectors and Vector Art | Shutterstock">
            <a:extLst>
              <a:ext uri="{FF2B5EF4-FFF2-40B4-BE49-F238E27FC236}">
                <a16:creationId xmlns:a16="http://schemas.microsoft.com/office/drawing/2014/main" id="{04ECEDD7-C873-0967-68D2-407CAAF226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16"/>
          <a:stretch/>
        </p:blipFill>
        <p:spPr bwMode="auto">
          <a:xfrm>
            <a:off x="3034588" y="150559"/>
            <a:ext cx="2023774" cy="2191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89 Mother Her Little Kid Pediatrician Stock Vectors and Vector Art |  Shutterstock">
            <a:extLst>
              <a:ext uri="{FF2B5EF4-FFF2-40B4-BE49-F238E27FC236}">
                <a16:creationId xmlns:a16="http://schemas.microsoft.com/office/drawing/2014/main" id="{4BD7CEA3-A36E-4799-7FBF-022956CA73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150"/>
          <a:stretch/>
        </p:blipFill>
        <p:spPr bwMode="auto">
          <a:xfrm>
            <a:off x="8447314" y="769124"/>
            <a:ext cx="3228975" cy="19259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autiful friendly and confident nurse at phone Stock Vector Image &amp; Art -  Alamy">
            <a:extLst>
              <a:ext uri="{FF2B5EF4-FFF2-40B4-BE49-F238E27FC236}">
                <a16:creationId xmlns:a16="http://schemas.microsoft.com/office/drawing/2014/main" id="{7BEB196B-5FC6-8A55-3EB3-AE855A2AC0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613"/>
          <a:stretch/>
        </p:blipFill>
        <p:spPr bwMode="auto">
          <a:xfrm>
            <a:off x="6254038" y="2143287"/>
            <a:ext cx="2579915" cy="27963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AC65075-2EBF-336F-500E-73C1E6BC1DF8}"/>
              </a:ext>
            </a:extLst>
          </p:cNvPr>
          <p:cNvSpPr txBox="1"/>
          <p:nvPr/>
        </p:nvSpPr>
        <p:spPr>
          <a:xfrm>
            <a:off x="164261" y="4104051"/>
            <a:ext cx="2773138" cy="1815882"/>
          </a:xfrm>
          <a:prstGeom prst="rect">
            <a:avLst/>
          </a:prstGeom>
          <a:noFill/>
        </p:spPr>
        <p:txBody>
          <a:bodyPr wrap="square">
            <a:spAutoFit/>
          </a:bodyPr>
          <a:lstStyle/>
          <a:p>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spent with the health care provider during each visit</a:t>
            </a:r>
            <a:endParaRPr lang="en-US" dirty="0"/>
          </a:p>
        </p:txBody>
      </p:sp>
      <p:sp>
        <p:nvSpPr>
          <p:cNvPr id="9" name="TextBox 8">
            <a:extLst>
              <a:ext uri="{FF2B5EF4-FFF2-40B4-BE49-F238E27FC236}">
                <a16:creationId xmlns:a16="http://schemas.microsoft.com/office/drawing/2014/main" id="{2C7F0DA1-5DB7-825A-1462-BBCC26C23C43}"/>
              </a:ext>
            </a:extLst>
          </p:cNvPr>
          <p:cNvSpPr txBox="1"/>
          <p:nvPr/>
        </p:nvSpPr>
        <p:spPr>
          <a:xfrm>
            <a:off x="2232545" y="2122832"/>
            <a:ext cx="3951513" cy="523220"/>
          </a:xfrm>
          <a:prstGeom prst="rect">
            <a:avLst/>
          </a:prstGeom>
          <a:noFill/>
        </p:spPr>
        <p:txBody>
          <a:bodyPr wrap="square">
            <a:spAutoFit/>
          </a:bodyPr>
          <a:lstStyle/>
          <a:p>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Educator-speciﬁc visits</a:t>
            </a:r>
            <a:endParaRPr lang="en-US" dirty="0"/>
          </a:p>
        </p:txBody>
      </p:sp>
      <p:sp>
        <p:nvSpPr>
          <p:cNvPr id="11" name="TextBox 10">
            <a:extLst>
              <a:ext uri="{FF2B5EF4-FFF2-40B4-BE49-F238E27FC236}">
                <a16:creationId xmlns:a16="http://schemas.microsoft.com/office/drawing/2014/main" id="{481BFA20-BCCD-0A97-6103-1A6A6BF5D343}"/>
              </a:ext>
            </a:extLst>
          </p:cNvPr>
          <p:cNvSpPr txBox="1"/>
          <p:nvPr/>
        </p:nvSpPr>
        <p:spPr>
          <a:xfrm>
            <a:off x="6986102" y="165420"/>
            <a:ext cx="4559363" cy="523220"/>
          </a:xfrm>
          <a:prstGeom prst="rect">
            <a:avLst/>
          </a:prstGeom>
          <a:noFill/>
        </p:spPr>
        <p:txBody>
          <a:bodyPr wrap="square">
            <a:spAutoFit/>
          </a:bodyPr>
          <a:lstStyle/>
          <a:p>
            <a:r>
              <a:rPr lang="en-US" sz="2800" dirty="0">
                <a:solidFill>
                  <a:prstClr val="black"/>
                </a:solidFill>
                <a:latin typeface="Arial" panose="020B0604020202020204" pitchFamily="34" charset="0"/>
                <a:cs typeface="Arial" panose="020B0604020202020204" pitchFamily="34" charset="0"/>
              </a:rPr>
              <a:t>U</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n-scheduled walk-in visits</a:t>
            </a:r>
            <a:endParaRPr lang="en-US" dirty="0"/>
          </a:p>
        </p:txBody>
      </p:sp>
      <p:sp>
        <p:nvSpPr>
          <p:cNvPr id="13" name="TextBox 12">
            <a:extLst>
              <a:ext uri="{FF2B5EF4-FFF2-40B4-BE49-F238E27FC236}">
                <a16:creationId xmlns:a16="http://schemas.microsoft.com/office/drawing/2014/main" id="{780F2F95-6703-ACA9-0700-9198CEE8741B}"/>
              </a:ext>
            </a:extLst>
          </p:cNvPr>
          <p:cNvSpPr txBox="1"/>
          <p:nvPr/>
        </p:nvSpPr>
        <p:spPr>
          <a:xfrm>
            <a:off x="4769692" y="4891559"/>
            <a:ext cx="6096000" cy="1815882"/>
          </a:xfrm>
          <a:prstGeom prst="rect">
            <a:avLst/>
          </a:prstGeom>
          <a:noFill/>
        </p:spPr>
        <p:txBody>
          <a:bodyPr wrap="square">
            <a:spAutoFit/>
          </a:bodyPr>
          <a:lstStyle/>
          <a:p>
            <a:r>
              <a:rPr lang="en-US" sz="2800" dirty="0">
                <a:solidFill>
                  <a:prstClr val="black"/>
                </a:solidFill>
                <a:latin typeface="Arial" panose="020B0604020202020204" pitchFamily="34" charset="0"/>
                <a:cs typeface="Arial" panose="020B0604020202020204" pitchFamily="34" charset="0"/>
              </a:rPr>
              <a:t>P</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hone calls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 the diabetes team were not captured, to further quantify </a:t>
            </a:r>
            <a:r>
              <a:rPr kumimoji="0" lang="en-US" sz="2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th</a:t>
            </a:r>
            <a:r>
              <a:rPr lang="en-US" sz="2800" dirty="0">
                <a:solidFill>
                  <a:srgbClr val="FF0000"/>
                </a:solidFill>
                <a:latin typeface="Arial" panose="020B0604020202020204" pitchFamily="34" charset="0"/>
                <a:cs typeface="Arial" panose="020B0604020202020204" pitchFamily="34" charset="0"/>
              </a:rPr>
              <a:t>e</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increased education and support provided by the diabetes team.</a:t>
            </a:r>
            <a:endParaRPr lang="en-US" dirty="0">
              <a:solidFill>
                <a:srgbClr val="FF0000"/>
              </a:solidFill>
            </a:endParaRPr>
          </a:p>
        </p:txBody>
      </p:sp>
      <p:cxnSp>
        <p:nvCxnSpPr>
          <p:cNvPr id="15" name="Straight Arrow Connector 14">
            <a:extLst>
              <a:ext uri="{FF2B5EF4-FFF2-40B4-BE49-F238E27FC236}">
                <a16:creationId xmlns:a16="http://schemas.microsoft.com/office/drawing/2014/main" id="{769B72AC-B80B-D93C-BF64-4FF106128C7C}"/>
              </a:ext>
            </a:extLst>
          </p:cNvPr>
          <p:cNvCxnSpPr>
            <a:cxnSpLocks/>
          </p:cNvCxnSpPr>
          <p:nvPr/>
        </p:nvCxnSpPr>
        <p:spPr>
          <a:xfrm>
            <a:off x="2187103" y="3645545"/>
            <a:ext cx="2582589" cy="177100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a:extLst>
              <a:ext uri="{FF2B5EF4-FFF2-40B4-BE49-F238E27FC236}">
                <a16:creationId xmlns:a16="http://schemas.microsoft.com/office/drawing/2014/main" id="{CD85A082-BB5A-5E78-9AED-BB4258B94C6D}"/>
              </a:ext>
            </a:extLst>
          </p:cNvPr>
          <p:cNvCxnSpPr>
            <a:cxnSpLocks/>
          </p:cNvCxnSpPr>
          <p:nvPr/>
        </p:nvCxnSpPr>
        <p:spPr>
          <a:xfrm>
            <a:off x="4051621" y="1583811"/>
            <a:ext cx="1527791" cy="329371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9" name="Straight Arrow Connector 18">
            <a:extLst>
              <a:ext uri="{FF2B5EF4-FFF2-40B4-BE49-F238E27FC236}">
                <a16:creationId xmlns:a16="http://schemas.microsoft.com/office/drawing/2014/main" id="{A4A117D6-1EBA-7F91-CEBC-6083708B0A13}"/>
              </a:ext>
            </a:extLst>
          </p:cNvPr>
          <p:cNvCxnSpPr>
            <a:cxnSpLocks/>
          </p:cNvCxnSpPr>
          <p:nvPr/>
        </p:nvCxnSpPr>
        <p:spPr>
          <a:xfrm flipH="1">
            <a:off x="9553571" y="2709064"/>
            <a:ext cx="1543638" cy="21020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854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E5D1-4A9B-514B-2C7E-A57875CD64A4}"/>
              </a:ext>
            </a:extLst>
          </p:cNvPr>
          <p:cNvSpPr>
            <a:spLocks noGrp="1"/>
          </p:cNvSpPr>
          <p:nvPr>
            <p:ph type="title"/>
          </p:nvPr>
        </p:nvSpPr>
        <p:spPr>
          <a:xfrm>
            <a:off x="576942" y="679905"/>
            <a:ext cx="3439886" cy="891040"/>
          </a:xfrm>
        </p:spPr>
        <p:txBody>
          <a:bodyPr/>
          <a:lstStyle/>
          <a:p>
            <a:r>
              <a:rPr lang="en-US" sz="3200" b="1" dirty="0">
                <a:solidFill>
                  <a:srgbClr val="00B0F0"/>
                </a:solidFill>
                <a:latin typeface="Arial" panose="020B0604020202020204" pitchFamily="34" charset="0"/>
                <a:cs typeface="Arial" panose="020B0604020202020204" pitchFamily="34" charset="0"/>
              </a:rPr>
              <a:t>Conclusion</a:t>
            </a:r>
            <a:r>
              <a:rPr lang="en-US" b="1" dirty="0">
                <a:solidFill>
                  <a:srgbClr val="00B0F0"/>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CE445F1C-0F44-3F85-D843-0DE99B9A259F}"/>
              </a:ext>
            </a:extLst>
          </p:cNvPr>
          <p:cNvSpPr>
            <a:spLocks noGrp="1"/>
          </p:cNvSpPr>
          <p:nvPr>
            <p:ph idx="1"/>
          </p:nvPr>
        </p:nvSpPr>
        <p:spPr>
          <a:xfrm>
            <a:off x="1240970" y="2133600"/>
            <a:ext cx="8458201" cy="2362200"/>
          </a:xfrm>
        </p:spPr>
        <p:txBody>
          <a:bodyPr>
            <a:normAutofit/>
          </a:bodyPr>
          <a:lstStyle/>
          <a:p>
            <a:pPr algn="just"/>
            <a:r>
              <a:rPr lang="en-US" dirty="0">
                <a:latin typeface="Arial" panose="020B0604020202020204" pitchFamily="34" charset="0"/>
                <a:cs typeface="Arial" panose="020B0604020202020204" pitchFamily="34" charset="0"/>
              </a:rPr>
              <a:t>Increased accessibility of the diabetes care team to children and adolescents with T1DM and their families, with more frequent contact with team members, </a:t>
            </a:r>
            <a:r>
              <a:rPr lang="en-US" dirty="0">
                <a:solidFill>
                  <a:schemeClr val="accent2"/>
                </a:solidFill>
                <a:latin typeface="Arial" panose="020B0604020202020204" pitchFamily="34" charset="0"/>
                <a:cs typeface="Arial" panose="020B0604020202020204" pitchFamily="34" charset="0"/>
              </a:rPr>
              <a:t>contributes signiﬁcantly to the improvement of glycemic control.</a:t>
            </a:r>
          </a:p>
        </p:txBody>
      </p:sp>
      <p:sp>
        <p:nvSpPr>
          <p:cNvPr id="4" name="Slide Number Placeholder 3">
            <a:extLst>
              <a:ext uri="{FF2B5EF4-FFF2-40B4-BE49-F238E27FC236}">
                <a16:creationId xmlns:a16="http://schemas.microsoft.com/office/drawing/2014/main" id="{E594C9D3-EF56-7B40-1DF8-F15CC00E1381}"/>
              </a:ext>
            </a:extLst>
          </p:cNvPr>
          <p:cNvSpPr>
            <a:spLocks noGrp="1"/>
          </p:cNvSpPr>
          <p:nvPr>
            <p:ph type="sldNum" sz="quarter" idx="12"/>
          </p:nvPr>
        </p:nvSpPr>
        <p:spPr/>
        <p:txBody>
          <a:bodyPr/>
          <a:lstStyle/>
          <a:p>
            <a:fld id="{D31EAA7D-A6EB-49CB-8B74-E22BDCFA8007}" type="slidenum">
              <a:rPr lang="en-US" smtClean="0"/>
              <a:t>35</a:t>
            </a:fld>
            <a:endParaRPr lang="en-US"/>
          </a:p>
        </p:txBody>
      </p:sp>
      <p:pic>
        <p:nvPicPr>
          <p:cNvPr id="5" name="Picture 4">
            <a:extLst>
              <a:ext uri="{FF2B5EF4-FFF2-40B4-BE49-F238E27FC236}">
                <a16:creationId xmlns:a16="http://schemas.microsoft.com/office/drawing/2014/main" id="{EF6EA5AD-6E59-3901-ED80-98A0CB1E7B32}"/>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2861503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60268-DB83-F39A-DEDB-B32261A4DA0B}"/>
              </a:ext>
            </a:extLst>
          </p:cNvPr>
          <p:cNvSpPr>
            <a:spLocks noGrp="1"/>
          </p:cNvSpPr>
          <p:nvPr>
            <p:ph type="title"/>
          </p:nvPr>
        </p:nvSpPr>
        <p:spPr>
          <a:xfrm>
            <a:off x="881742" y="352017"/>
            <a:ext cx="3581401" cy="516890"/>
          </a:xfrm>
        </p:spPr>
        <p:txBody>
          <a:bodyPr>
            <a:noAutofit/>
          </a:bodyPr>
          <a:lstStyle/>
          <a:p>
            <a:r>
              <a:rPr lang="en-US" sz="3200" b="1" dirty="0">
                <a:solidFill>
                  <a:schemeClr val="accent2"/>
                </a:solidFill>
                <a:latin typeface="Arial" panose="020B0604020202020204" pitchFamily="34" charset="0"/>
                <a:cs typeface="Arial" panose="020B0604020202020204" pitchFamily="34" charset="0"/>
              </a:rPr>
              <a:t>Critical appraisal  </a:t>
            </a:r>
          </a:p>
        </p:txBody>
      </p:sp>
      <p:graphicFrame>
        <p:nvGraphicFramePr>
          <p:cNvPr id="5" name="Content Placeholder 4">
            <a:extLst>
              <a:ext uri="{FF2B5EF4-FFF2-40B4-BE49-F238E27FC236}">
                <a16:creationId xmlns:a16="http://schemas.microsoft.com/office/drawing/2014/main" id="{20F4E667-A104-050F-2E40-227267EA0E4F}"/>
              </a:ext>
            </a:extLst>
          </p:cNvPr>
          <p:cNvGraphicFramePr>
            <a:graphicFrameLocks noGrp="1"/>
          </p:cNvGraphicFramePr>
          <p:nvPr>
            <p:ph idx="1"/>
            <p:extLst>
              <p:ext uri="{D42A27DB-BD31-4B8C-83A1-F6EECF244321}">
                <p14:modId xmlns:p14="http://schemas.microsoft.com/office/powerpoint/2010/main" val="2994529688"/>
              </p:ext>
            </p:extLst>
          </p:nvPr>
        </p:nvGraphicFramePr>
        <p:xfrm>
          <a:off x="838200" y="1181640"/>
          <a:ext cx="10515600" cy="5357272"/>
        </p:xfrm>
        <a:graphic>
          <a:graphicData uri="http://schemas.openxmlformats.org/drawingml/2006/table">
            <a:tbl>
              <a:tblPr firstRow="1" bandRow="1">
                <a:tableStyleId>{00A15C55-8517-42AA-B614-E9B94910E393}</a:tableStyleId>
              </a:tblPr>
              <a:tblGrid>
                <a:gridCol w="2340429">
                  <a:extLst>
                    <a:ext uri="{9D8B030D-6E8A-4147-A177-3AD203B41FA5}">
                      <a16:colId xmlns:a16="http://schemas.microsoft.com/office/drawing/2014/main" val="4028175779"/>
                    </a:ext>
                  </a:extLst>
                </a:gridCol>
                <a:gridCol w="8175171">
                  <a:extLst>
                    <a:ext uri="{9D8B030D-6E8A-4147-A177-3AD203B41FA5}">
                      <a16:colId xmlns:a16="http://schemas.microsoft.com/office/drawing/2014/main" val="2934475772"/>
                    </a:ext>
                  </a:extLst>
                </a:gridCol>
              </a:tblGrid>
              <a:tr h="666956">
                <a:tc>
                  <a:txBody>
                    <a:bodyPr/>
                    <a:lstStyle/>
                    <a:p>
                      <a:r>
                        <a:rPr lang="en-US" sz="2400" dirty="0">
                          <a:latin typeface="Arial" panose="020B0604020202020204" pitchFamily="34" charset="0"/>
                          <a:cs typeface="Arial" panose="020B0604020202020204" pitchFamily="34" charset="0"/>
                        </a:rPr>
                        <a:t>Item </a:t>
                      </a:r>
                    </a:p>
                  </a:txBody>
                  <a:tcPr/>
                </a:tc>
                <a:tc>
                  <a:txBody>
                    <a:bodyPr/>
                    <a:lstStyle/>
                    <a:p>
                      <a:r>
                        <a:rPr lang="en-US" sz="2400" dirty="0">
                          <a:latin typeface="Arial" panose="020B0604020202020204" pitchFamily="34" charset="0"/>
                          <a:cs typeface="Arial" panose="020B0604020202020204" pitchFamily="34" charset="0"/>
                        </a:rPr>
                        <a:t>Comment </a:t>
                      </a:r>
                    </a:p>
                  </a:txBody>
                  <a:tcPr/>
                </a:tc>
                <a:extLst>
                  <a:ext uri="{0D108BD9-81ED-4DB2-BD59-A6C34878D82A}">
                    <a16:rowId xmlns:a16="http://schemas.microsoft.com/office/drawing/2014/main" val="1702101774"/>
                  </a:ext>
                </a:extLst>
              </a:tr>
              <a:tr h="666956">
                <a:tc>
                  <a:txBody>
                    <a:bodyPr/>
                    <a:lstStyle/>
                    <a:p>
                      <a:r>
                        <a:rPr lang="en-US" sz="2400" dirty="0">
                          <a:latin typeface="Arial" panose="020B0604020202020204" pitchFamily="34" charset="0"/>
                          <a:cs typeface="Arial" panose="020B0604020202020204" pitchFamily="34" charset="0"/>
                        </a:rPr>
                        <a:t>Objective </a:t>
                      </a:r>
                    </a:p>
                  </a:txBody>
                  <a:tcPr/>
                </a:tc>
                <a:tc>
                  <a:txBody>
                    <a:bodyPr/>
                    <a:lstStyle/>
                    <a:p>
                      <a:r>
                        <a:rPr lang="en-US" sz="2400" dirty="0">
                          <a:latin typeface="Arial" panose="020B0604020202020204" pitchFamily="34" charset="0"/>
                          <a:cs typeface="Arial" panose="020B0604020202020204" pitchFamily="34" charset="0"/>
                        </a:rPr>
                        <a:t>Clear </a:t>
                      </a:r>
                    </a:p>
                  </a:txBody>
                  <a:tcPr/>
                </a:tc>
                <a:extLst>
                  <a:ext uri="{0D108BD9-81ED-4DB2-BD59-A6C34878D82A}">
                    <a16:rowId xmlns:a16="http://schemas.microsoft.com/office/drawing/2014/main" val="1851689384"/>
                  </a:ext>
                </a:extLst>
              </a:tr>
              <a:tr h="788673">
                <a:tc>
                  <a:txBody>
                    <a:bodyPr/>
                    <a:lstStyle/>
                    <a:p>
                      <a:r>
                        <a:rPr lang="en-US" sz="2400" dirty="0">
                          <a:latin typeface="Arial" panose="020B0604020202020204" pitchFamily="34" charset="0"/>
                          <a:cs typeface="Arial" panose="020B0604020202020204" pitchFamily="34" charset="0"/>
                        </a:rPr>
                        <a:t>Study population</a:t>
                      </a:r>
                    </a:p>
                  </a:txBody>
                  <a:tcPr/>
                </a:tc>
                <a:tc>
                  <a:txBody>
                    <a:bodyPr/>
                    <a:lstStyle/>
                    <a:p>
                      <a:r>
                        <a:rPr lang="en-US" sz="2400" dirty="0">
                          <a:latin typeface="Arial" panose="020B0604020202020204" pitchFamily="34" charset="0"/>
                          <a:cs typeface="Arial" panose="020B0604020202020204" pitchFamily="34" charset="0"/>
                        </a:rPr>
                        <a:t>Sample is based only on 1 hospital, cannot be generalized.</a:t>
                      </a:r>
                    </a:p>
                  </a:txBody>
                  <a:tcPr/>
                </a:tc>
                <a:extLst>
                  <a:ext uri="{0D108BD9-81ED-4DB2-BD59-A6C34878D82A}">
                    <a16:rowId xmlns:a16="http://schemas.microsoft.com/office/drawing/2014/main" val="2590350381"/>
                  </a:ext>
                </a:extLst>
              </a:tr>
              <a:tr h="666956">
                <a:tc>
                  <a:txBody>
                    <a:bodyPr/>
                    <a:lstStyle/>
                    <a:p>
                      <a:r>
                        <a:rPr lang="en-US" sz="2400" dirty="0">
                          <a:latin typeface="Arial" panose="020B0604020202020204" pitchFamily="34" charset="0"/>
                          <a:cs typeface="Arial" panose="020B0604020202020204" pitchFamily="34" charset="0"/>
                        </a:rPr>
                        <a:t>Measurement tools</a:t>
                      </a:r>
                    </a:p>
                  </a:txBody>
                  <a:tcPr/>
                </a:tc>
                <a:tc>
                  <a:txBody>
                    <a:bodyPr/>
                    <a:lstStyle/>
                    <a:p>
                      <a:r>
                        <a:rPr lang="en-US" sz="2400" dirty="0">
                          <a:latin typeface="Arial" panose="020B0604020202020204" pitchFamily="34" charset="0"/>
                          <a:cs typeface="Arial" panose="020B0604020202020204" pitchFamily="34" charset="0"/>
                        </a:rPr>
                        <a:t>Clear </a:t>
                      </a:r>
                    </a:p>
                  </a:txBody>
                  <a:tcPr/>
                </a:tc>
                <a:extLst>
                  <a:ext uri="{0D108BD9-81ED-4DB2-BD59-A6C34878D82A}">
                    <a16:rowId xmlns:a16="http://schemas.microsoft.com/office/drawing/2014/main" val="589408599"/>
                  </a:ext>
                </a:extLst>
              </a:tr>
              <a:tr h="666956">
                <a:tc>
                  <a:txBody>
                    <a:bodyPr/>
                    <a:lstStyle/>
                    <a:p>
                      <a:r>
                        <a:rPr lang="en-US" sz="2400" dirty="0">
                          <a:latin typeface="Arial" panose="020B0604020202020204" pitchFamily="34" charset="0"/>
                          <a:cs typeface="Arial" panose="020B0604020202020204" pitchFamily="34" charset="0"/>
                        </a:rPr>
                        <a:t>Statistical methods</a:t>
                      </a:r>
                    </a:p>
                  </a:txBody>
                  <a:tcPr/>
                </a:tc>
                <a:tc>
                  <a:txBody>
                    <a:bodyPr/>
                    <a:lstStyle/>
                    <a:p>
                      <a:r>
                        <a:rPr lang="en-US" sz="2400" dirty="0">
                          <a:latin typeface="Arial" panose="020B0604020202020204" pitchFamily="34" charset="0"/>
                          <a:cs typeface="Arial" panose="020B0604020202020204" pitchFamily="34" charset="0"/>
                        </a:rPr>
                        <a:t>Clear </a:t>
                      </a:r>
                    </a:p>
                  </a:txBody>
                  <a:tcPr/>
                </a:tc>
                <a:extLst>
                  <a:ext uri="{0D108BD9-81ED-4DB2-BD59-A6C34878D82A}">
                    <a16:rowId xmlns:a16="http://schemas.microsoft.com/office/drawing/2014/main" val="2693558690"/>
                  </a:ext>
                </a:extLst>
              </a:tr>
              <a:tr h="1485488">
                <a:tc>
                  <a:txBody>
                    <a:bodyPr/>
                    <a:lstStyle/>
                    <a:p>
                      <a:r>
                        <a:rPr lang="en-US" sz="2400" dirty="0">
                          <a:latin typeface="Arial" panose="020B0604020202020204" pitchFamily="34" charset="0"/>
                          <a:cs typeface="Arial" panose="020B0604020202020204" pitchFamily="34" charset="0"/>
                        </a:rPr>
                        <a:t>Uncontrolled variables</a:t>
                      </a:r>
                    </a:p>
                  </a:txBody>
                  <a:tcPr/>
                </a:tc>
                <a:tc>
                  <a:txBody>
                    <a:bodyPr/>
                    <a:lstStyle/>
                    <a:p>
                      <a:r>
                        <a:rPr lang="en-US" sz="2400" dirty="0">
                          <a:latin typeface="Arial" panose="020B0604020202020204" pitchFamily="34" charset="0"/>
                          <a:cs typeface="Arial" panose="020B0604020202020204" pitchFamily="34" charset="0"/>
                        </a:rPr>
                        <a:t>Socioeconomic Status (SES), Parental Involvement and Supervision, Adherence to Insulin Therapy and Glucose Monitoring, Diabetes Duration and Baseline Control, Psychosocial Factors (Depression)</a:t>
                      </a:r>
                    </a:p>
                  </a:txBody>
                  <a:tcPr/>
                </a:tc>
                <a:extLst>
                  <a:ext uri="{0D108BD9-81ED-4DB2-BD59-A6C34878D82A}">
                    <a16:rowId xmlns:a16="http://schemas.microsoft.com/office/drawing/2014/main" val="1150668333"/>
                  </a:ext>
                </a:extLst>
              </a:tr>
            </a:tbl>
          </a:graphicData>
        </a:graphic>
      </p:graphicFrame>
      <p:sp>
        <p:nvSpPr>
          <p:cNvPr id="4" name="Slide Number Placeholder 3">
            <a:extLst>
              <a:ext uri="{FF2B5EF4-FFF2-40B4-BE49-F238E27FC236}">
                <a16:creationId xmlns:a16="http://schemas.microsoft.com/office/drawing/2014/main" id="{2113AC83-382E-AA35-8E7A-58AA8C61D2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5FB47-B00C-4C44-A0B4-88DB8AA8F21E}"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2395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A2C9-4A26-08DD-567A-175799304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2469F-3FE2-3AAE-E4D7-52EBD956C671}"/>
              </a:ext>
            </a:extLst>
          </p:cNvPr>
          <p:cNvSpPr>
            <a:spLocks noGrp="1"/>
          </p:cNvSpPr>
          <p:nvPr>
            <p:ph type="title"/>
          </p:nvPr>
        </p:nvSpPr>
        <p:spPr>
          <a:xfrm>
            <a:off x="304801" y="65236"/>
            <a:ext cx="3635828" cy="516890"/>
          </a:xfrm>
        </p:spPr>
        <p:txBody>
          <a:bodyPr>
            <a:noAutofit/>
          </a:bodyPr>
          <a:lstStyle/>
          <a:p>
            <a:r>
              <a:rPr lang="en-US" sz="3200" b="1" dirty="0">
                <a:solidFill>
                  <a:schemeClr val="accent2"/>
                </a:solidFill>
                <a:latin typeface="Arial" panose="020B0604020202020204" pitchFamily="34" charset="0"/>
                <a:cs typeface="Arial" panose="020B0604020202020204" pitchFamily="34" charset="0"/>
              </a:rPr>
              <a:t>Critical appraisal </a:t>
            </a:r>
          </a:p>
        </p:txBody>
      </p:sp>
      <p:graphicFrame>
        <p:nvGraphicFramePr>
          <p:cNvPr id="5" name="Content Placeholder 4">
            <a:extLst>
              <a:ext uri="{FF2B5EF4-FFF2-40B4-BE49-F238E27FC236}">
                <a16:creationId xmlns:a16="http://schemas.microsoft.com/office/drawing/2014/main" id="{7E992DAD-5692-47EC-D36C-8FBA4CEF2454}"/>
              </a:ext>
            </a:extLst>
          </p:cNvPr>
          <p:cNvGraphicFramePr>
            <a:graphicFrameLocks noGrp="1"/>
          </p:cNvGraphicFramePr>
          <p:nvPr>
            <p:ph idx="1"/>
            <p:extLst>
              <p:ext uri="{D42A27DB-BD31-4B8C-83A1-F6EECF244321}">
                <p14:modId xmlns:p14="http://schemas.microsoft.com/office/powerpoint/2010/main" val="3147965190"/>
              </p:ext>
            </p:extLst>
          </p:nvPr>
        </p:nvGraphicFramePr>
        <p:xfrm>
          <a:off x="838200" y="754581"/>
          <a:ext cx="10885714" cy="5784331"/>
        </p:xfrm>
        <a:graphic>
          <a:graphicData uri="http://schemas.openxmlformats.org/drawingml/2006/table">
            <a:tbl>
              <a:tblPr firstRow="1" bandRow="1">
                <a:tableStyleId>{00A15C55-8517-42AA-B614-E9B94910E393}</a:tableStyleId>
              </a:tblPr>
              <a:tblGrid>
                <a:gridCol w="2612571">
                  <a:extLst>
                    <a:ext uri="{9D8B030D-6E8A-4147-A177-3AD203B41FA5}">
                      <a16:colId xmlns:a16="http://schemas.microsoft.com/office/drawing/2014/main" val="4028175779"/>
                    </a:ext>
                  </a:extLst>
                </a:gridCol>
                <a:gridCol w="8273143">
                  <a:extLst>
                    <a:ext uri="{9D8B030D-6E8A-4147-A177-3AD203B41FA5}">
                      <a16:colId xmlns:a16="http://schemas.microsoft.com/office/drawing/2014/main" val="2934475772"/>
                    </a:ext>
                  </a:extLst>
                </a:gridCol>
              </a:tblGrid>
              <a:tr h="677386">
                <a:tc>
                  <a:txBody>
                    <a:bodyPr/>
                    <a:lstStyle/>
                    <a:p>
                      <a:r>
                        <a:rPr lang="en-US" sz="2400" dirty="0">
                          <a:latin typeface="Arial" panose="020B0604020202020204" pitchFamily="34" charset="0"/>
                          <a:cs typeface="Arial" panose="020B0604020202020204" pitchFamily="34" charset="0"/>
                        </a:rPr>
                        <a:t>Item </a:t>
                      </a:r>
                    </a:p>
                  </a:txBody>
                  <a:tcPr/>
                </a:tc>
                <a:tc>
                  <a:txBody>
                    <a:bodyPr/>
                    <a:lstStyle/>
                    <a:p>
                      <a:r>
                        <a:rPr lang="en-US" sz="2400" dirty="0">
                          <a:latin typeface="Arial" panose="020B0604020202020204" pitchFamily="34" charset="0"/>
                          <a:cs typeface="Arial" panose="020B0604020202020204" pitchFamily="34" charset="0"/>
                        </a:rPr>
                        <a:t>Comment </a:t>
                      </a:r>
                    </a:p>
                  </a:txBody>
                  <a:tcPr/>
                </a:tc>
                <a:extLst>
                  <a:ext uri="{0D108BD9-81ED-4DB2-BD59-A6C34878D82A}">
                    <a16:rowId xmlns:a16="http://schemas.microsoft.com/office/drawing/2014/main" val="1702101774"/>
                  </a:ext>
                </a:extLst>
              </a:tr>
              <a:tr h="514997">
                <a:tc>
                  <a:txBody>
                    <a:bodyPr/>
                    <a:lstStyle/>
                    <a:p>
                      <a:r>
                        <a:rPr lang="en-US" sz="2400" dirty="0">
                          <a:latin typeface="Arial" panose="020B0604020202020204" pitchFamily="34" charset="0"/>
                          <a:cs typeface="Arial" panose="020B0604020202020204" pitchFamily="34" charset="0"/>
                        </a:rPr>
                        <a:t>Results</a:t>
                      </a:r>
                    </a:p>
                  </a:txBody>
                  <a:tcPr/>
                </a:tc>
                <a:tc>
                  <a:txBody>
                    <a:bodyPr/>
                    <a:lstStyle/>
                    <a:p>
                      <a:r>
                        <a:rPr lang="en-US" sz="2400" dirty="0">
                          <a:latin typeface="Arial" panose="020B0604020202020204" pitchFamily="34" charset="0"/>
                          <a:cs typeface="Arial" panose="020B0604020202020204" pitchFamily="34" charset="0"/>
                        </a:rPr>
                        <a:t>Clear </a:t>
                      </a:r>
                    </a:p>
                  </a:txBody>
                  <a:tcPr/>
                </a:tc>
                <a:extLst>
                  <a:ext uri="{0D108BD9-81ED-4DB2-BD59-A6C34878D82A}">
                    <a16:rowId xmlns:a16="http://schemas.microsoft.com/office/drawing/2014/main" val="1870286967"/>
                  </a:ext>
                </a:extLst>
              </a:tr>
              <a:tr h="1208668">
                <a:tc>
                  <a:txBody>
                    <a:bodyPr/>
                    <a:lstStyle/>
                    <a:p>
                      <a:r>
                        <a:rPr lang="en-US" sz="2400" dirty="0">
                          <a:latin typeface="Arial" panose="020B0604020202020204" pitchFamily="34" charset="0"/>
                          <a:cs typeface="Arial" panose="020B0604020202020204" pitchFamily="34" charset="0"/>
                        </a:rPr>
                        <a:t>Bias </a:t>
                      </a:r>
                    </a:p>
                  </a:txBody>
                  <a:tcPr/>
                </a:tc>
                <a:tc>
                  <a:txBody>
                    <a:bodyPr/>
                    <a:lstStyle/>
                    <a:p>
                      <a:r>
                        <a:rPr lang="en-US" sz="2400" dirty="0">
                          <a:latin typeface="Arial" panose="020B0604020202020204" pitchFamily="34" charset="0"/>
                          <a:cs typeface="Arial" panose="020B0604020202020204" pitchFamily="34" charset="0"/>
                        </a:rPr>
                        <a:t>Selection Bias in CSII Group; Patients started on CSII may already be more engaged, better educated, or selected by providers as more likely to succeed.</a:t>
                      </a:r>
                    </a:p>
                  </a:txBody>
                  <a:tcPr/>
                </a:tc>
                <a:extLst>
                  <a:ext uri="{0D108BD9-81ED-4DB2-BD59-A6C34878D82A}">
                    <a16:rowId xmlns:a16="http://schemas.microsoft.com/office/drawing/2014/main" val="1444751397"/>
                  </a:ext>
                </a:extLst>
              </a:tr>
              <a:tr h="1978673">
                <a:tc>
                  <a:txBody>
                    <a:bodyPr/>
                    <a:lstStyle/>
                    <a:p>
                      <a:r>
                        <a:rPr lang="en-US" sz="2400" dirty="0">
                          <a:latin typeface="Arial" panose="020B0604020202020204" pitchFamily="34" charset="0"/>
                          <a:cs typeface="Arial" panose="020B0604020202020204" pitchFamily="34" charset="0"/>
                        </a:rPr>
                        <a:t>Suggestions </a:t>
                      </a:r>
                    </a:p>
                  </a:txBody>
                  <a:tcPr/>
                </a:tc>
                <a:tc>
                  <a:txBody>
                    <a:bodyPr/>
                    <a:lstStyle/>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Use a controlled cohort (compare with a similar hospital that did not expand services) to improve causal inference.</a:t>
                      </a:r>
                    </a:p>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Use Multivariable regression to control for key confounders.</a:t>
                      </a:r>
                    </a:p>
                    <a:p>
                      <a:pPr marL="342900" indent="-342900">
                        <a:buFont typeface="Arial" panose="020B0604020202020204" pitchFamily="34" charset="0"/>
                        <a:buChar char="•"/>
                      </a:pPr>
                      <a:r>
                        <a:rPr lang="en-US" sz="2400" b="0" kern="1200" dirty="0">
                          <a:solidFill>
                            <a:schemeClr val="dk1"/>
                          </a:solidFill>
                          <a:effectLst/>
                          <a:latin typeface="Arial" panose="020B0604020202020204" pitchFamily="34" charset="0"/>
                          <a:cs typeface="Arial" panose="020B0604020202020204" pitchFamily="34" charset="0"/>
                        </a:rPr>
                        <a:t>Expand to multiple centers to improve generalizability to broader population.</a:t>
                      </a:r>
                    </a:p>
                    <a:p>
                      <a:pPr marL="342900" indent="-342900">
                        <a:buFont typeface="Arial" panose="020B0604020202020204" pitchFamily="34" charset="0"/>
                        <a:buChar char="•"/>
                      </a:pPr>
                      <a:r>
                        <a:rPr lang="en-US" sz="2400" b="0" kern="1200" dirty="0">
                          <a:solidFill>
                            <a:schemeClr val="dk1"/>
                          </a:solidFill>
                          <a:effectLst/>
                          <a:latin typeface="Arial" panose="020B0604020202020204" pitchFamily="34" charset="0"/>
                          <a:cs typeface="Arial" panose="020B0604020202020204" pitchFamily="34" charset="0"/>
                        </a:rPr>
                        <a:t>Include patient-reported outcomes to add depth to understanding of effectiveness</a:t>
                      </a:r>
                    </a:p>
                  </a:txBody>
                  <a:tcPr/>
                </a:tc>
                <a:extLst>
                  <a:ext uri="{0D108BD9-81ED-4DB2-BD59-A6C34878D82A}">
                    <a16:rowId xmlns:a16="http://schemas.microsoft.com/office/drawing/2014/main" val="1190595257"/>
                  </a:ext>
                </a:extLst>
              </a:tr>
            </a:tbl>
          </a:graphicData>
        </a:graphic>
      </p:graphicFrame>
      <p:sp>
        <p:nvSpPr>
          <p:cNvPr id="4" name="Slide Number Placeholder 3">
            <a:extLst>
              <a:ext uri="{FF2B5EF4-FFF2-40B4-BE49-F238E27FC236}">
                <a16:creationId xmlns:a16="http://schemas.microsoft.com/office/drawing/2014/main" id="{FD782943-0CF5-E65F-E59D-AA221C0E4D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5FB47-B00C-4C44-A0B4-88DB8AA8F21E}"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6452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74570-1E42-4E7A-BC1D-665F2B2D3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7D592-1F5A-AD1F-C786-7037C8177BD7}"/>
              </a:ext>
            </a:extLst>
          </p:cNvPr>
          <p:cNvSpPr>
            <a:spLocks noGrp="1"/>
          </p:cNvSpPr>
          <p:nvPr>
            <p:ph type="title"/>
          </p:nvPr>
        </p:nvSpPr>
        <p:spPr>
          <a:xfrm>
            <a:off x="838200" y="130630"/>
            <a:ext cx="3265714" cy="304800"/>
          </a:xfrm>
        </p:spPr>
        <p:txBody>
          <a:bodyPr>
            <a:noAutofit/>
          </a:bodyPr>
          <a:lstStyle/>
          <a:p>
            <a:r>
              <a:rPr lang="en-US" sz="2800" b="1" dirty="0">
                <a:solidFill>
                  <a:srgbClr val="00B0F0"/>
                </a:solidFill>
                <a:latin typeface="Arial" panose="020B0604020202020204" pitchFamily="34" charset="0"/>
                <a:cs typeface="Arial" panose="020B0604020202020204" pitchFamily="34" charset="0"/>
              </a:rPr>
              <a:t>References  </a:t>
            </a:r>
          </a:p>
        </p:txBody>
      </p:sp>
      <p:sp>
        <p:nvSpPr>
          <p:cNvPr id="3" name="Content Placeholder 2">
            <a:extLst>
              <a:ext uri="{FF2B5EF4-FFF2-40B4-BE49-F238E27FC236}">
                <a16:creationId xmlns:a16="http://schemas.microsoft.com/office/drawing/2014/main" id="{63AF153F-6B58-9404-8B2F-EA5AB2D1F30E}"/>
              </a:ext>
            </a:extLst>
          </p:cNvPr>
          <p:cNvSpPr>
            <a:spLocks noGrp="1"/>
          </p:cNvSpPr>
          <p:nvPr>
            <p:ph idx="1"/>
          </p:nvPr>
        </p:nvSpPr>
        <p:spPr>
          <a:xfrm>
            <a:off x="838200" y="451305"/>
            <a:ext cx="10515600" cy="6286046"/>
          </a:xfrm>
        </p:spPr>
        <p:txBody>
          <a:bodyPr>
            <a:noAutofit/>
          </a:bodyPr>
          <a:lstStyle/>
          <a:p>
            <a:pPr>
              <a:buNone/>
            </a:pPr>
            <a:r>
              <a:rPr lang="en-US" sz="1400" dirty="0">
                <a:latin typeface="Arial" panose="020B0604020202020204" pitchFamily="34" charset="0"/>
                <a:cs typeface="Arial" panose="020B0604020202020204" pitchFamily="34" charset="0"/>
              </a:rPr>
              <a:t>Alshami, A., Purewal, T., Douedi, S., Hossain, M. A., Patel, R., &amp; Dev, A. (2021). Effect of insulin pump use on diabetic ketoacidosis in type 1 diabetes mellitus: A matched cohort study. Journal of Clinical Medicine, 10(5), 898. </a:t>
            </a:r>
            <a:r>
              <a:rPr lang="en-US"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https://doi.org/10.3390/jcm10050898</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Babiker, A., Alammari, N., Aljuraisi, A., Alharbi, A., Alharbi, N., &amp; Alharbi, M. (2022). The effectiveness of insulin pump therapy versus multiple daily injections in children with type 1 diabetes mellitus in a specialized center in Riyadh. Clinical Medicine Insights: Endocrinology and Diabetes, 15, 1–7. </a:t>
            </a:r>
            <a:r>
              <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https://doi.org/10.1177/11795514221139950</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Carlsson, B.-M., Attvall, S., Clements, M., Persson, M., Lindblad, B., &amp; Adamson, U. (2013). Insulin pump—long-term effects on glycemic control: An observational study at 10 diabetes clinics in Sweden. Diabetes Technology &amp; Therapeutics, 15(4), 302–307. </a:t>
            </a:r>
            <a:r>
              <a:rPr lang="en-US" sz="1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https://doi.org/10.1089/dia.2012.0282</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Colino, E., Martin-Frias, M., Yelmo, R., Alvarez, M. A., Roldan, B., &amp; Barrio, R. (2016). Impact of insulin pump therapy on long-term glycemic control in a pediatric Spanish cohort. Diabetes Research and Clinical Practice, 113, 69–76. </a:t>
            </a:r>
            <a:r>
              <a:rPr lang="en-US" sz="1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https://doi.org/10.1016/j.diabres.2016.01.004</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Deeb, A., Yousef, H., Abdelrahman, L., Al-Mutairi, M., &amp; Elbarbary, N. (2016). Implementation of a diabetes educator care model to reduce paediatric admission for diabetic ketoacidosis. </a:t>
            </a:r>
            <a:r>
              <a:rPr lang="en-US" sz="1400" i="1" dirty="0">
                <a:latin typeface="Arial" panose="020B0604020202020204" pitchFamily="34" charset="0"/>
                <a:cs typeface="Arial" panose="020B0604020202020204" pitchFamily="34" charset="0"/>
              </a:rPr>
              <a:t>Journal of Diabetes Research, 2016</a:t>
            </a:r>
            <a:r>
              <a:rPr lang="en-US" sz="1400" dirty="0">
                <a:latin typeface="Arial" panose="020B0604020202020204" pitchFamily="34" charset="0"/>
                <a:cs typeface="Arial" panose="020B0604020202020204" pitchFamily="34" charset="0"/>
              </a:rPr>
              <a:t>, Article ID 3917806, 5 pages. </a:t>
            </a:r>
            <a:r>
              <a:rPr lang="en-US" sz="1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https://doi.org/10.1155/2016/3917806</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Fisher, E., Lazar, L., Shalitin, S., Yackobovitch-Gavan, M., Constantini, S., &amp; Phillip, M. (2018). Association between glycemic control and clinic attendance in emerging adults with type 1 diabetes: A tertiary center experience. </a:t>
            </a:r>
            <a:r>
              <a:rPr lang="en-US" sz="1400" i="1" dirty="0">
                <a:latin typeface="Arial" panose="020B0604020202020204" pitchFamily="34" charset="0"/>
                <a:cs typeface="Arial" panose="020B0604020202020204" pitchFamily="34" charset="0"/>
              </a:rPr>
              <a:t>Journal of Diabetes Research, 2018</a:t>
            </a:r>
            <a:r>
              <a:rPr lang="en-US" sz="1400" dirty="0">
                <a:latin typeface="Arial" panose="020B0604020202020204" pitchFamily="34" charset="0"/>
                <a:cs typeface="Arial" panose="020B0604020202020204" pitchFamily="34" charset="0"/>
              </a:rPr>
              <a:t>, Article ID 9572817, 6 pages. </a:t>
            </a:r>
            <a:r>
              <a:rPr lang="en-US" sz="14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https://doi.org/10.1155/2018/9572817</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Gao, Y., Xu, C., Yang, A., Wang, L., Wu, H., &amp; Liu, Y. (2022). How outpatient diabetes education programs can support local hospitals to reduce emergency department visits for adults with diabetes. </a:t>
            </a:r>
            <a:r>
              <a:rPr lang="en-US" sz="1400" i="1" dirty="0">
                <a:latin typeface="Arial" panose="020B0604020202020204" pitchFamily="34" charset="0"/>
                <a:cs typeface="Arial" panose="020B0604020202020204" pitchFamily="34" charset="0"/>
              </a:rPr>
              <a:t>Canadian Journal of Diabetes, 46</a:t>
            </a:r>
            <a:r>
              <a:rPr lang="en-US" sz="1400" dirty="0">
                <a:latin typeface="Arial" panose="020B0604020202020204" pitchFamily="34" charset="0"/>
                <a:cs typeface="Arial" panose="020B0604020202020204" pitchFamily="34" charset="0"/>
              </a:rPr>
              <a:t>(8), 797–803. </a:t>
            </a:r>
            <a:r>
              <a:rPr lang="en-US" sz="14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https://doi.org/10.1016/j.jcjd.2022.05.004</a:t>
            </a:r>
            <a:endParaRPr lang="en-US" sz="1400" dirty="0">
              <a:latin typeface="Arial" panose="020B0604020202020204" pitchFamily="34" charset="0"/>
              <a:cs typeface="Arial" panose="020B0604020202020204" pitchFamily="34" charset="0"/>
            </a:endParaRPr>
          </a:p>
          <a:p>
            <a:pPr>
              <a:buNone/>
            </a:pPr>
            <a:r>
              <a:rPr lang="en-US" sz="1400" dirty="0">
                <a:latin typeface="Arial" panose="020B0604020202020204" pitchFamily="34" charset="0"/>
                <a:cs typeface="Arial" panose="020B0604020202020204" pitchFamily="34" charset="0"/>
              </a:rPr>
              <a:t>Hoshina, S., Andersen, G. S., Jørgensen, M. E., Ridderstråle, M., Vistisen, D., &amp; Andersen, H. U. (2018). Treatment modality-dependent risk of diabetic ketoacidosis in patients with type 1 diabetes: Danish adult diabetes database study. Diabetes Technology &amp; Therapeutics, 20(3), 229–234. </a:t>
            </a:r>
            <a:r>
              <a:rPr lang="en-US" sz="14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https://doi.org/10.1089/dia.2017.0374</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Johnson, S. R., Cooper, M. N., Jones, T. W., &amp; Davis, E. A. (2013). Long-term outcome of insulin pump therapy in children with type 1 diabetes assessed in a large population-based case-control study. Diabetologia, 56(11), 2392–2400. </a:t>
            </a:r>
            <a:r>
              <a:rPr lang="en-US" sz="14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https://doi.org/10.1007/s00125-013-3030-0</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 </a:t>
            </a:r>
          </a:p>
          <a:p>
            <a:pPr>
              <a:buNone/>
            </a:pPr>
            <a:endParaRPr lang="en-US" sz="1400" dirty="0">
              <a:latin typeface="Arial" panose="020B0604020202020204" pitchFamily="34" charset="0"/>
              <a:cs typeface="Arial" panose="020B0604020202020204" pitchFamily="34" charset="0"/>
            </a:endParaRPr>
          </a:p>
          <a:p>
            <a:pPr>
              <a:buNone/>
            </a:pPr>
            <a:endParaRPr lang="en-US"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2A937F5-D43F-EB70-3BB5-2BF78CB27D85}"/>
              </a:ext>
            </a:extLst>
          </p:cNvPr>
          <p:cNvSpPr>
            <a:spLocks noGrp="1"/>
          </p:cNvSpPr>
          <p:nvPr>
            <p:ph type="sldNum" sz="quarter" idx="12"/>
          </p:nvPr>
        </p:nvSpPr>
        <p:spPr/>
        <p:txBody>
          <a:bodyPr/>
          <a:lstStyle/>
          <a:p>
            <a:fld id="{D31EAA7D-A6EB-49CB-8B74-E22BDCFA8007}" type="slidenum">
              <a:rPr lang="en-US" smtClean="0"/>
              <a:t>38</a:t>
            </a:fld>
            <a:endParaRPr lang="en-US"/>
          </a:p>
        </p:txBody>
      </p:sp>
    </p:spTree>
    <p:extLst>
      <p:ext uri="{BB962C8B-B14F-4D97-AF65-F5344CB8AC3E}">
        <p14:creationId xmlns:p14="http://schemas.microsoft.com/office/powerpoint/2010/main" val="636977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EA90B-0F9E-80B8-569A-AD15E9D34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34F23-9544-4F18-1BFB-CE9667BAFC5F}"/>
              </a:ext>
            </a:extLst>
          </p:cNvPr>
          <p:cNvSpPr>
            <a:spLocks noGrp="1"/>
          </p:cNvSpPr>
          <p:nvPr>
            <p:ph type="title"/>
          </p:nvPr>
        </p:nvSpPr>
        <p:spPr>
          <a:xfrm>
            <a:off x="838200" y="130630"/>
            <a:ext cx="2525486" cy="555170"/>
          </a:xfrm>
        </p:spPr>
        <p:txBody>
          <a:bodyPr>
            <a:normAutofit fontScale="90000"/>
          </a:bodyPr>
          <a:lstStyle/>
          <a:p>
            <a:r>
              <a:rPr lang="en-US" sz="3100" b="1" dirty="0">
                <a:solidFill>
                  <a:srgbClr val="00B0F0"/>
                </a:solidFill>
                <a:latin typeface="Arial" panose="020B0604020202020204" pitchFamily="34" charset="0"/>
                <a:cs typeface="Arial" panose="020B0604020202020204" pitchFamily="34" charset="0"/>
              </a:rPr>
              <a:t>References</a:t>
            </a:r>
            <a:r>
              <a:rPr lang="en-US" b="1" dirty="0">
                <a:solidFill>
                  <a:srgbClr val="00B0F0"/>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1709E374-3978-C584-AED2-9CE274949E9E}"/>
              </a:ext>
            </a:extLst>
          </p:cNvPr>
          <p:cNvSpPr>
            <a:spLocks noGrp="1"/>
          </p:cNvSpPr>
          <p:nvPr>
            <p:ph idx="1"/>
          </p:nvPr>
        </p:nvSpPr>
        <p:spPr>
          <a:xfrm>
            <a:off x="838200" y="1028246"/>
            <a:ext cx="10515600" cy="5693229"/>
          </a:xfrm>
        </p:spPr>
        <p:txBody>
          <a:bodyPr>
            <a:normAutofit lnSpcReduction="10000"/>
          </a:bodyPr>
          <a:lstStyle/>
          <a:p>
            <a:pPr>
              <a:buNone/>
            </a:pPr>
            <a:r>
              <a:rPr lang="en-US" sz="1400" dirty="0">
                <a:latin typeface="Arial" panose="020B0604020202020204" pitchFamily="34" charset="0"/>
                <a:cs typeface="Arial" panose="020B0604020202020204" pitchFamily="34" charset="0"/>
              </a:rPr>
              <a:t>Kamrath, C., Tittel, S. R., Kapellen, T. M., Reschke, F., Rohrer, T. R., Schwarz, H. P., ... &amp; Holl, R. W. (2021). Early versus delayed insulin pump therapy in children with newly diagnosed type 1 diabetes: Results from the multicenter, prospective diabetes follow-up DPV registry. The Lancet Child &amp; Adolescent Health, 5(1), 17–25. </a:t>
            </a:r>
            <a:r>
              <a:rPr lang="en-US"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https://doi.org/10.1016/S2352-4642(20)30350-9</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Karges, B., Rosenbauer, J., Holterhus, P. M., Beyer, P., Thon, A., Schierloh, U., ... &amp; Holl, R. W. (2015). Hospital admission for diabetic ketoacidosis or severe hypoglycemia in 31,330 young patients with type 1 diabetes. European Journal of Endocrinology, 173(3), 341–350. https://doi.org/10.1530/EJE-15-0173</a:t>
            </a:r>
          </a:p>
          <a:p>
            <a:pPr>
              <a:buNone/>
            </a:pPr>
            <a:r>
              <a:rPr lang="en-US" sz="1400" dirty="0">
                <a:latin typeface="Arial" panose="020B0604020202020204" pitchFamily="34" charset="0"/>
                <a:cs typeface="Arial" panose="020B0604020202020204" pitchFamily="34" charset="0"/>
              </a:rPr>
              <a:t>Karges, B., Schwandt, A., Heidtmann, B., Kordonouri, O., Binder, E., Schierloh, U., ... &amp; Holl, R. W. (2017). Association of insulin pump therapy vs insulin injection therapy with severe hypoglycemia, ketoacidosis, and glycemic control among children, adolescents, and young adults with type 1 diabetes. </a:t>
            </a:r>
            <a:r>
              <a:rPr lang="en-US" sz="1400" i="1" dirty="0">
                <a:latin typeface="Arial" panose="020B0604020202020204" pitchFamily="34" charset="0"/>
                <a:cs typeface="Arial" panose="020B0604020202020204" pitchFamily="34" charset="0"/>
              </a:rPr>
              <a:t>Journal of the American Medical Association, 318</a:t>
            </a:r>
            <a:r>
              <a:rPr lang="en-US" sz="1400" dirty="0">
                <a:latin typeface="Arial" panose="020B0604020202020204" pitchFamily="34" charset="0"/>
                <a:cs typeface="Arial" panose="020B0604020202020204" pitchFamily="34" charset="0"/>
              </a:rPr>
              <a:t>(14), 1358–1366. </a:t>
            </a:r>
            <a:r>
              <a:rPr lang="en-US"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https://doi.org/10.1001/jama.2017.13994</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Markowitz, J. T., Volkening, L. K., &amp; Laffel, L. M. B. (2014). Care utilization in a pediatric diabetes clinic: Cancellations, parental attendance, and mental health appointments. </a:t>
            </a:r>
            <a:r>
              <a:rPr lang="en-US" sz="1400" i="1" dirty="0">
                <a:latin typeface="Arial" panose="020B0604020202020204" pitchFamily="34" charset="0"/>
                <a:cs typeface="Arial" panose="020B0604020202020204" pitchFamily="34" charset="0"/>
              </a:rPr>
              <a:t>The Journal of Pediatrics, 164</a:t>
            </a:r>
            <a:r>
              <a:rPr lang="en-US" sz="1400" dirty="0">
                <a:latin typeface="Arial" panose="020B0604020202020204" pitchFamily="34" charset="0"/>
                <a:cs typeface="Arial" panose="020B0604020202020204" pitchFamily="34" charset="0"/>
              </a:rPr>
              <a:t>(6), 1384–1389. </a:t>
            </a:r>
            <a:r>
              <a:rPr lang="en-US" sz="1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https://doi.org/10.1016/j.jpeds.2013.12.025</a:t>
            </a:r>
            <a:endParaRPr lang="en-US" sz="1400" dirty="0">
              <a:latin typeface="Arial" panose="020B0604020202020204" pitchFamily="34" charset="0"/>
              <a:cs typeface="Arial" panose="020B0604020202020204" pitchFamily="34" charset="0"/>
            </a:endParaRPr>
          </a:p>
          <a:p>
            <a:pPr>
              <a:buNone/>
            </a:pPr>
            <a:r>
              <a:rPr lang="en-US" sz="1400" dirty="0">
                <a:latin typeface="Arial" panose="020B0604020202020204" pitchFamily="34" charset="0"/>
                <a:cs typeface="Arial" panose="020B0604020202020204" pitchFamily="34" charset="0"/>
              </a:rPr>
              <a:t>Nadeem, F., Urwin, A., Marshall, M., Rayman, G., &amp; Bain, S. C. (2019). Risk factor control and outpatient attendance in young adults with diabetes. </a:t>
            </a:r>
            <a:r>
              <a:rPr lang="en-US" sz="1400" i="1" dirty="0">
                <a:latin typeface="Arial" panose="020B0604020202020204" pitchFamily="34" charset="0"/>
                <a:cs typeface="Arial" panose="020B0604020202020204" pitchFamily="34" charset="0"/>
              </a:rPr>
              <a:t>Acta Diabetologica, 56</a:t>
            </a:r>
            <a:r>
              <a:rPr lang="en-US" sz="1400" dirty="0">
                <a:latin typeface="Arial" panose="020B0604020202020204" pitchFamily="34" charset="0"/>
                <a:cs typeface="Arial" panose="020B0604020202020204" pitchFamily="34" charset="0"/>
              </a:rPr>
              <a:t>(5), 597–600. </a:t>
            </a:r>
            <a:r>
              <a:rPr lang="en-US" sz="1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https://doi.org/10.1007/s00592-019-01306-8</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Pala, L., Dicembrini, I., &amp; Mannucci, E. (2019). Continuous subcutaneous insulin infusion vs modern multiple injection regimens in type 1 diabetes: An updated meta-analysis of randomized clinical trials. Acta Diabetologica, 56(9), 973–980. https://doi.org/10.1007/s00592-019-01364-y </a:t>
            </a:r>
          </a:p>
          <a:p>
            <a:pPr>
              <a:buNone/>
            </a:pPr>
            <a:r>
              <a:rPr lang="en-US" sz="1400" dirty="0">
                <a:latin typeface="Arial" panose="020B0604020202020204" pitchFamily="34" charset="0"/>
                <a:cs typeface="Arial" panose="020B0604020202020204" pitchFamily="34" charset="0"/>
              </a:rPr>
              <a:t>Pasi, R., &amp; Ravi, K. S. (2022). Type 1 diabetes mellitus in pediatric age group: A rising endemic. Journal of family medicine and primary care, 11(1), 27–31. </a:t>
            </a:r>
            <a:r>
              <a:rPr lang="en-US" sz="1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https://doi.org/10.4103/jfmpc.jfmpc_975_21</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Sherr, J. L., Hermann, J. M., Campbell, F., Foster, N. C., Hofer, S. E., Allgrove, J., ... &amp; Holl, R. W. (2016). Use of insulin pump therapy in children and adolescents with type 1 diabetes and its impact on metabolic control: Comparison of results from three large, transatlantic paediatric registries. Diabetologia, 59(1), 87–91. </a:t>
            </a:r>
            <a:r>
              <a:rPr lang="en-US" sz="14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https://doi.org/10.1007/s00125-015-3790-6</a:t>
            </a:r>
            <a:r>
              <a:rPr lang="en-US" sz="1400" dirty="0">
                <a:latin typeface="Arial" panose="020B0604020202020204" pitchFamily="34" charset="0"/>
                <a:cs typeface="Arial" panose="020B0604020202020204" pitchFamily="34" charset="0"/>
              </a:rPr>
              <a:t> </a:t>
            </a:r>
          </a:p>
          <a:p>
            <a:pPr>
              <a:buNone/>
            </a:pPr>
            <a:r>
              <a:rPr lang="en-US" sz="1400" dirty="0">
                <a:latin typeface="Arial" panose="020B0604020202020204" pitchFamily="34" charset="0"/>
                <a:cs typeface="Arial" panose="020B0604020202020204" pitchFamily="34" charset="0"/>
              </a:rPr>
              <a:t>Szypowska, A., Schwandt, A., Svensson, J., Shalitin, S., Cardona-Hernandez, R., Forsander, G., ... &amp; Holl, R. W. (2016). Insulin pump therapy in children with type 1 diabetes: Analysis of data from the SWEET registry. Pediatric Diabetes, 17(Suppl 23), 38–45. </a:t>
            </a:r>
            <a:r>
              <a:rPr lang="en-US" sz="14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https://doi.org/10.1111/pedi.12370</a:t>
            </a:r>
            <a:r>
              <a:rPr lang="en-US" sz="1400" dirty="0">
                <a:latin typeface="Arial" panose="020B0604020202020204" pitchFamily="34" charset="0"/>
                <a:cs typeface="Arial" panose="020B0604020202020204" pitchFamily="34" charset="0"/>
              </a:rPr>
              <a:t>  </a:t>
            </a:r>
          </a:p>
          <a:p>
            <a:pPr>
              <a:buNone/>
            </a:pPr>
            <a:endParaRPr lang="en-US" sz="1600" dirty="0">
              <a:latin typeface="Arial" panose="020B0604020202020204" pitchFamily="34" charset="0"/>
              <a:cs typeface="Arial" panose="020B0604020202020204" pitchFamily="34" charset="0"/>
            </a:endParaRPr>
          </a:p>
          <a:p>
            <a:pPr>
              <a:buNone/>
            </a:pP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7B0754E-55B9-268D-EC24-93EB7DD78F0E}"/>
              </a:ext>
            </a:extLst>
          </p:cNvPr>
          <p:cNvSpPr>
            <a:spLocks noGrp="1"/>
          </p:cNvSpPr>
          <p:nvPr>
            <p:ph type="sldNum" sz="quarter" idx="12"/>
          </p:nvPr>
        </p:nvSpPr>
        <p:spPr/>
        <p:txBody>
          <a:bodyPr/>
          <a:lstStyle/>
          <a:p>
            <a:fld id="{D31EAA7D-A6EB-49CB-8B74-E22BDCFA8007}" type="slidenum">
              <a:rPr lang="en-US" smtClean="0"/>
              <a:t>39</a:t>
            </a:fld>
            <a:endParaRPr lang="en-US"/>
          </a:p>
        </p:txBody>
      </p:sp>
    </p:spTree>
    <p:extLst>
      <p:ext uri="{BB962C8B-B14F-4D97-AF65-F5344CB8AC3E}">
        <p14:creationId xmlns:p14="http://schemas.microsoft.com/office/powerpoint/2010/main" val="2234576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17D6-0195-521F-040F-22C266C4ACAA}"/>
              </a:ext>
            </a:extLst>
          </p:cNvPr>
          <p:cNvSpPr>
            <a:spLocks noGrp="1"/>
          </p:cNvSpPr>
          <p:nvPr>
            <p:ph type="title"/>
          </p:nvPr>
        </p:nvSpPr>
        <p:spPr>
          <a:xfrm>
            <a:off x="838200" y="163287"/>
            <a:ext cx="2373086" cy="761999"/>
          </a:xfrm>
        </p:spPr>
        <p:txBody>
          <a:bodyPr/>
          <a:lstStyle/>
          <a:p>
            <a:r>
              <a:rPr lang="en-US" sz="3200" b="1" dirty="0">
                <a:solidFill>
                  <a:schemeClr val="accent6">
                    <a:lumMod val="50000"/>
                  </a:schemeClr>
                </a:solidFill>
                <a:latin typeface="Arial" panose="020B0604020202020204" pitchFamily="34" charset="0"/>
                <a:cs typeface="Arial" panose="020B0604020202020204" pitchFamily="34" charset="0"/>
              </a:rPr>
              <a:t>Outline</a:t>
            </a:r>
            <a:r>
              <a:rPr lang="en-US" b="1" dirty="0">
                <a:solidFill>
                  <a:schemeClr val="accent6">
                    <a:lumMod val="50000"/>
                  </a:schemeClr>
                </a:solidFill>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9A431A5D-C5A1-B587-28C6-F66C3D17AF30}"/>
              </a:ext>
            </a:extLst>
          </p:cNvPr>
          <p:cNvSpPr>
            <a:spLocks noGrp="1"/>
          </p:cNvSpPr>
          <p:nvPr>
            <p:ph idx="1"/>
          </p:nvPr>
        </p:nvSpPr>
        <p:spPr>
          <a:xfrm>
            <a:off x="838200" y="1480456"/>
            <a:ext cx="10515600" cy="5214257"/>
          </a:xfrm>
        </p:spPr>
        <p:txBody>
          <a:bodyPr>
            <a:noAutofit/>
          </a:bodyPr>
          <a:lstStyle/>
          <a:p>
            <a:r>
              <a:rPr lang="en-US" dirty="0">
                <a:latin typeface="Arial" panose="020B0604020202020204" pitchFamily="34" charset="0"/>
                <a:cs typeface="Arial" panose="020B0604020202020204" pitchFamily="34" charset="0"/>
              </a:rPr>
              <a:t>Background</a:t>
            </a:r>
          </a:p>
          <a:p>
            <a:r>
              <a:rPr lang="en-US" dirty="0">
                <a:latin typeface="Arial" panose="020B0604020202020204" pitchFamily="34" charset="0"/>
                <a:cs typeface="Arial" panose="020B0604020202020204" pitchFamily="34" charset="0"/>
              </a:rPr>
              <a:t>Knowledge gap</a:t>
            </a:r>
          </a:p>
          <a:p>
            <a:r>
              <a:rPr lang="en-US" dirty="0">
                <a:latin typeface="Arial" panose="020B0604020202020204" pitchFamily="34" charset="0"/>
                <a:cs typeface="Arial" panose="020B0604020202020204" pitchFamily="34" charset="0"/>
              </a:rPr>
              <a:t>Study objective</a:t>
            </a:r>
          </a:p>
          <a:p>
            <a:r>
              <a:rPr lang="en-US" dirty="0">
                <a:latin typeface="Arial" panose="020B0604020202020204" pitchFamily="34" charset="0"/>
                <a:cs typeface="Arial" panose="020B0604020202020204" pitchFamily="34" charset="0"/>
              </a:rPr>
              <a:t>Methods</a:t>
            </a:r>
          </a:p>
          <a:p>
            <a:r>
              <a:rPr lang="en-US" dirty="0">
                <a:latin typeface="Arial" panose="020B0604020202020204" pitchFamily="34" charset="0"/>
                <a:cs typeface="Arial" panose="020B0604020202020204" pitchFamily="34" charset="0"/>
              </a:rPr>
              <a:t>Results</a:t>
            </a:r>
          </a:p>
          <a:p>
            <a:r>
              <a:rPr lang="en-US" dirty="0">
                <a:latin typeface="Arial" panose="020B0604020202020204" pitchFamily="34" charset="0"/>
                <a:cs typeface="Arial" panose="020B0604020202020204" pitchFamily="34" charset="0"/>
              </a:rPr>
              <a:t>Discussions</a:t>
            </a:r>
          </a:p>
          <a:p>
            <a:r>
              <a:rPr lang="en-US" dirty="0">
                <a:latin typeface="Arial" panose="020B0604020202020204" pitchFamily="34" charset="0"/>
                <a:cs typeface="Arial" panose="020B0604020202020204" pitchFamily="34" charset="0"/>
              </a:rPr>
              <a:t>Strengths</a:t>
            </a:r>
          </a:p>
          <a:p>
            <a:r>
              <a:rPr lang="en-US" dirty="0">
                <a:latin typeface="Arial" panose="020B0604020202020204" pitchFamily="34" charset="0"/>
                <a:cs typeface="Arial" panose="020B0604020202020204" pitchFamily="34" charset="0"/>
              </a:rPr>
              <a:t>Limitations</a:t>
            </a:r>
          </a:p>
          <a:p>
            <a:r>
              <a:rPr lang="en-US" dirty="0">
                <a:latin typeface="Arial" panose="020B0604020202020204" pitchFamily="34" charset="0"/>
                <a:cs typeface="Arial" panose="020B0604020202020204" pitchFamily="34" charset="0"/>
              </a:rPr>
              <a:t>Conclusion </a:t>
            </a:r>
          </a:p>
          <a:p>
            <a:r>
              <a:rPr lang="en-US" dirty="0">
                <a:solidFill>
                  <a:srgbClr val="7030A0"/>
                </a:solidFill>
                <a:latin typeface="Arial" panose="020B0604020202020204" pitchFamily="34" charset="0"/>
                <a:cs typeface="Arial" panose="020B0604020202020204" pitchFamily="34" charset="0"/>
              </a:rPr>
              <a:t>Critical appraisal </a:t>
            </a:r>
          </a:p>
        </p:txBody>
      </p:sp>
      <p:sp>
        <p:nvSpPr>
          <p:cNvPr id="4" name="Slide Number Placeholder 3">
            <a:extLst>
              <a:ext uri="{FF2B5EF4-FFF2-40B4-BE49-F238E27FC236}">
                <a16:creationId xmlns:a16="http://schemas.microsoft.com/office/drawing/2014/main" id="{E24CB527-DF4A-8B00-8A7E-A896ECA9C6FE}"/>
              </a:ext>
            </a:extLst>
          </p:cNvPr>
          <p:cNvSpPr>
            <a:spLocks noGrp="1"/>
          </p:cNvSpPr>
          <p:nvPr>
            <p:ph type="sldNum" sz="quarter" idx="12"/>
          </p:nvPr>
        </p:nvSpPr>
        <p:spPr/>
        <p:txBody>
          <a:bodyPr/>
          <a:lstStyle/>
          <a:p>
            <a:fld id="{D31EAA7D-A6EB-49CB-8B74-E22BDCFA8007}" type="slidenum">
              <a:rPr lang="en-US" smtClean="0"/>
              <a:t>4</a:t>
            </a:fld>
            <a:endParaRPr lang="en-US"/>
          </a:p>
        </p:txBody>
      </p:sp>
      <p:pic>
        <p:nvPicPr>
          <p:cNvPr id="5" name="Picture 4">
            <a:extLst>
              <a:ext uri="{FF2B5EF4-FFF2-40B4-BE49-F238E27FC236}">
                <a16:creationId xmlns:a16="http://schemas.microsoft.com/office/drawing/2014/main" id="{27928448-614E-B665-8A7F-AA141FD59D6B}"/>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2828543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47721-E1AB-E1E5-DA0B-4E20C7B1D57B}"/>
              </a:ext>
            </a:extLst>
          </p:cNvPr>
          <p:cNvSpPr>
            <a:spLocks noGrp="1"/>
          </p:cNvSpPr>
          <p:nvPr>
            <p:ph idx="1"/>
          </p:nvPr>
        </p:nvSpPr>
        <p:spPr>
          <a:xfrm>
            <a:off x="1142998" y="3429000"/>
            <a:ext cx="8588830" cy="1287689"/>
          </a:xfrm>
        </p:spPr>
        <p:txBody>
          <a:bodyPr>
            <a:noAutofit/>
          </a:bodyPr>
          <a:lstStyle/>
          <a:p>
            <a:pPr marL="0" indent="0" algn="ctr">
              <a:buNone/>
            </a:pPr>
            <a:r>
              <a:rPr lang="en-US" sz="9600" b="1" dirty="0">
                <a:solidFill>
                  <a:srgbClr val="00B0F0"/>
                </a:solidFill>
                <a:latin typeface="Arial" panose="020B0604020202020204" pitchFamily="34" charset="0"/>
                <a:cs typeface="Arial" panose="020B0604020202020204" pitchFamily="34" charset="0"/>
              </a:rPr>
              <a:t>THANK YOU!</a:t>
            </a:r>
          </a:p>
        </p:txBody>
      </p:sp>
      <p:sp>
        <p:nvSpPr>
          <p:cNvPr id="4" name="Slide Number Placeholder 3">
            <a:extLst>
              <a:ext uri="{FF2B5EF4-FFF2-40B4-BE49-F238E27FC236}">
                <a16:creationId xmlns:a16="http://schemas.microsoft.com/office/drawing/2014/main" id="{3FD220AB-653D-BA95-13EA-9A199F1CDF8A}"/>
              </a:ext>
            </a:extLst>
          </p:cNvPr>
          <p:cNvSpPr>
            <a:spLocks noGrp="1"/>
          </p:cNvSpPr>
          <p:nvPr>
            <p:ph type="sldNum" sz="quarter" idx="12"/>
          </p:nvPr>
        </p:nvSpPr>
        <p:spPr/>
        <p:txBody>
          <a:bodyPr/>
          <a:lstStyle/>
          <a:p>
            <a:fld id="{D31EAA7D-A6EB-49CB-8B74-E22BDCFA8007}" type="slidenum">
              <a:rPr lang="en-US" smtClean="0"/>
              <a:t>40</a:t>
            </a:fld>
            <a:endParaRPr lang="en-US"/>
          </a:p>
        </p:txBody>
      </p:sp>
      <p:pic>
        <p:nvPicPr>
          <p:cNvPr id="2" name="Picture 1">
            <a:extLst>
              <a:ext uri="{FF2B5EF4-FFF2-40B4-BE49-F238E27FC236}">
                <a16:creationId xmlns:a16="http://schemas.microsoft.com/office/drawing/2014/main" id="{8FAA88AC-F245-FCBA-878D-7E18E118AA15}"/>
              </a:ext>
            </a:extLst>
          </p:cNvPr>
          <p:cNvPicPr>
            <a:picLocks noChangeAspect="1"/>
          </p:cNvPicPr>
          <p:nvPr/>
        </p:nvPicPr>
        <p:blipFill>
          <a:blip r:embed="rId2"/>
          <a:stretch>
            <a:fillRect/>
          </a:stretch>
        </p:blipFill>
        <p:spPr>
          <a:xfrm>
            <a:off x="2068286" y="646339"/>
            <a:ext cx="7848600" cy="1661432"/>
          </a:xfrm>
          <a:prstGeom prst="rect">
            <a:avLst/>
          </a:prstGeom>
        </p:spPr>
      </p:pic>
    </p:spTree>
    <p:extLst>
      <p:ext uri="{BB962C8B-B14F-4D97-AF65-F5344CB8AC3E}">
        <p14:creationId xmlns:p14="http://schemas.microsoft.com/office/powerpoint/2010/main" val="1530915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ED1D537F-369E-E07D-B492-10372B93E17E}"/>
              </a:ext>
            </a:extLst>
          </p:cNvPr>
          <p:cNvSpPr>
            <a:spLocks noGrp="1"/>
          </p:cNvSpPr>
          <p:nvPr>
            <p:ph type="subTitle" idx="1"/>
          </p:nvPr>
        </p:nvSpPr>
        <p:spPr>
          <a:xfrm>
            <a:off x="732568" y="4091226"/>
            <a:ext cx="10530318" cy="1949813"/>
          </a:xfrm>
        </p:spPr>
        <p:txBody>
          <a:bodyPr anchor="t">
            <a:normAutofit/>
          </a:bodyPr>
          <a:lstStyle/>
          <a:p>
            <a:r>
              <a:rPr lang="en-US" altLang="zh-TW" dirty="0">
                <a:latin typeface="Arial" panose="020B0604020202020204" pitchFamily="34" charset="0"/>
                <a:cs typeface="Arial" panose="020B0604020202020204" pitchFamily="34" charset="0"/>
              </a:rPr>
              <a:t>Comments on Paper 1</a:t>
            </a:r>
          </a:p>
          <a:p>
            <a:r>
              <a:rPr lang="en-US" dirty="0">
                <a:latin typeface="Arial" panose="020B0604020202020204" pitchFamily="34" charset="0"/>
                <a:cs typeface="Arial" panose="020B0604020202020204" pitchFamily="34" charset="0"/>
              </a:rPr>
              <a:t>T88127011 Mita Restinia</a:t>
            </a:r>
          </a:p>
          <a:p>
            <a:r>
              <a:rPr lang="en-US" dirty="0">
                <a:latin typeface="Arial" panose="020B0604020202020204" pitchFamily="34" charset="0"/>
                <a:cs typeface="Arial" panose="020B0604020202020204" pitchFamily="34" charset="0"/>
              </a:rPr>
              <a:t>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Year PhD Student</a:t>
            </a:r>
          </a:p>
        </p:txBody>
      </p:sp>
      <p:sp>
        <p:nvSpPr>
          <p:cNvPr id="7" name="Title 6">
            <a:extLst>
              <a:ext uri="{FF2B5EF4-FFF2-40B4-BE49-F238E27FC236}">
                <a16:creationId xmlns:a16="http://schemas.microsoft.com/office/drawing/2014/main" id="{738BEB04-DE52-8A91-F238-C0A45E88828C}"/>
              </a:ext>
            </a:extLst>
          </p:cNvPr>
          <p:cNvSpPr>
            <a:spLocks noGrp="1"/>
          </p:cNvSpPr>
          <p:nvPr>
            <p:ph type="ctrTitle"/>
          </p:nvPr>
        </p:nvSpPr>
        <p:spPr/>
        <p:txBody>
          <a:bodyPr/>
          <a:lstStyle/>
          <a:p>
            <a:endParaRPr lang="en-US"/>
          </a:p>
        </p:txBody>
      </p:sp>
      <p:pic>
        <p:nvPicPr>
          <p:cNvPr id="3" name="Picture 2" descr="A close-up of a white background&#10;&#10;Description automatically generated">
            <a:extLst>
              <a:ext uri="{FF2B5EF4-FFF2-40B4-BE49-F238E27FC236}">
                <a16:creationId xmlns:a16="http://schemas.microsoft.com/office/drawing/2014/main" id="{7C23F0C7-CC03-F74B-1875-3E6ECCB37CB7}"/>
              </a:ext>
            </a:extLst>
          </p:cNvPr>
          <p:cNvPicPr>
            <a:picLocks noChangeAspect="1"/>
          </p:cNvPicPr>
          <p:nvPr/>
        </p:nvPicPr>
        <p:blipFill>
          <a:blip r:embed="rId2"/>
          <a:stretch>
            <a:fillRect/>
          </a:stretch>
        </p:blipFill>
        <p:spPr>
          <a:xfrm>
            <a:off x="1524000" y="670833"/>
            <a:ext cx="9144000" cy="2886333"/>
          </a:xfrm>
          <a:prstGeom prst="rect">
            <a:avLst/>
          </a:prstGeom>
        </p:spPr>
      </p:pic>
      <p:sp>
        <p:nvSpPr>
          <p:cNvPr id="2" name="Slide Number Placeholder 1">
            <a:extLst>
              <a:ext uri="{FF2B5EF4-FFF2-40B4-BE49-F238E27FC236}">
                <a16:creationId xmlns:a16="http://schemas.microsoft.com/office/drawing/2014/main" id="{A9F042E3-FEFC-D9A7-EEA3-3E3A29597266}"/>
              </a:ext>
            </a:extLst>
          </p:cNvPr>
          <p:cNvSpPr>
            <a:spLocks noGrp="1"/>
          </p:cNvSpPr>
          <p:nvPr>
            <p:ph type="sldNum" sz="quarter" idx="12"/>
          </p:nvPr>
        </p:nvSpPr>
        <p:spPr/>
        <p:txBody>
          <a:bodyPr/>
          <a:lstStyle/>
          <a:p>
            <a:fld id="{1B8B3671-A306-4A69-8480-FA9BE839245D}" type="slidenum">
              <a:rPr lang="en-US" smtClean="0"/>
              <a:t>41</a:t>
            </a:fld>
            <a:endParaRPr lang="en-US"/>
          </a:p>
        </p:txBody>
      </p:sp>
    </p:spTree>
    <p:extLst>
      <p:ext uri="{BB962C8B-B14F-4D97-AF65-F5344CB8AC3E}">
        <p14:creationId xmlns:p14="http://schemas.microsoft.com/office/powerpoint/2010/main" val="2192820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516A-747A-2CD0-C940-265EDB4916FF}"/>
              </a:ext>
            </a:extLst>
          </p:cNvPr>
          <p:cNvSpPr>
            <a:spLocks noGrp="1"/>
          </p:cNvSpPr>
          <p:nvPr>
            <p:ph type="title"/>
          </p:nvPr>
        </p:nvSpPr>
        <p:spPr>
          <a:xfrm>
            <a:off x="838200" y="365125"/>
            <a:ext cx="7489371" cy="843189"/>
          </a:xfrm>
        </p:spPr>
        <p:txBody>
          <a:bodyPr>
            <a:normAutofit fontScale="90000"/>
          </a:bodyPr>
          <a:lstStyle/>
          <a:p>
            <a:r>
              <a:rPr lang="en-US" b="1" dirty="0">
                <a:latin typeface="Arial" panose="020B0604020202020204" pitchFamily="34" charset="0"/>
                <a:cs typeface="Arial" panose="020B0604020202020204" pitchFamily="34" charset="0"/>
              </a:rPr>
              <a:t>Comment 1. The aim of study</a:t>
            </a:r>
          </a:p>
        </p:txBody>
      </p:sp>
      <p:sp>
        <p:nvSpPr>
          <p:cNvPr id="5" name="TextBox 4">
            <a:extLst>
              <a:ext uri="{FF2B5EF4-FFF2-40B4-BE49-F238E27FC236}">
                <a16:creationId xmlns:a16="http://schemas.microsoft.com/office/drawing/2014/main" id="{CA1B68E7-B086-A169-EE65-5E04FF049D3B}"/>
              </a:ext>
            </a:extLst>
          </p:cNvPr>
          <p:cNvSpPr txBox="1"/>
          <p:nvPr/>
        </p:nvSpPr>
        <p:spPr>
          <a:xfrm>
            <a:off x="838200" y="1526430"/>
            <a:ext cx="10191750"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The study aims to assess whether the expansion of pediatric diabetes service, including access to technology (like insulin pumps), and more frequent clinic visits—led to improved glycemic control and reduce acute complication.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D" sz="2400"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However, </a:t>
            </a:r>
            <a:r>
              <a:rPr kumimoji="0" lang="en-ID"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study does not fully address the aim of study</a:t>
            </a:r>
            <a:r>
              <a:rPr kumimoji="0" lang="en-ID"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as it tends to be descriptive study. Although the authors observed an improvement in HbA1c over time, it remains difficult to determine whether this improvement can be attributed solely to the expansion of diabetes services, given the absence of a control group and causal analysis.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D"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Therefore, including data from a comparable centre without service expansion would have helped isolate the effect of the expanded services from glycemic control. </a:t>
            </a:r>
            <a:r>
              <a:rPr kumimoji="0" lang="en-ID"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are your thoughts on this matter?</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618E507-DCB3-0BC4-6F79-514DD74ED34B}"/>
              </a:ext>
            </a:extLst>
          </p:cNvPr>
          <p:cNvSpPr>
            <a:spLocks noGrp="1"/>
          </p:cNvSpPr>
          <p:nvPr>
            <p:ph type="sldNum" sz="quarter" idx="12"/>
          </p:nvPr>
        </p:nvSpPr>
        <p:spPr/>
        <p:txBody>
          <a:bodyPr/>
          <a:lstStyle/>
          <a:p>
            <a:fld id="{1B8B3671-A306-4A69-8480-FA9BE839245D}" type="slidenum">
              <a:rPr lang="en-US" smtClean="0"/>
              <a:t>42</a:t>
            </a:fld>
            <a:endParaRPr lang="en-US"/>
          </a:p>
        </p:txBody>
      </p:sp>
    </p:spTree>
    <p:extLst>
      <p:ext uri="{BB962C8B-B14F-4D97-AF65-F5344CB8AC3E}">
        <p14:creationId xmlns:p14="http://schemas.microsoft.com/office/powerpoint/2010/main" val="3648700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188468-AD15-0200-1284-8F8977C8BE70}"/>
              </a:ext>
            </a:extLst>
          </p:cNvPr>
          <p:cNvSpPr txBox="1"/>
          <p:nvPr/>
        </p:nvSpPr>
        <p:spPr>
          <a:xfrm>
            <a:off x="642423" y="342617"/>
            <a:ext cx="1033547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 2. </a:t>
            </a:r>
            <a:r>
              <a:rPr kumimoji="0" lang="en-ID"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ER Visit Trend Analysis</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descr="A graph with lines and numbers&#10;&#10;Description automatically generated">
            <a:extLst>
              <a:ext uri="{FF2B5EF4-FFF2-40B4-BE49-F238E27FC236}">
                <a16:creationId xmlns:a16="http://schemas.microsoft.com/office/drawing/2014/main" id="{58A8F0C4-8944-051A-87D3-0B2D95B332B9}"/>
              </a:ext>
            </a:extLst>
          </p:cNvPr>
          <p:cNvPicPr>
            <a:picLocks noChangeAspect="1"/>
          </p:cNvPicPr>
          <p:nvPr/>
        </p:nvPicPr>
        <p:blipFill>
          <a:blip r:embed="rId2"/>
          <a:stretch>
            <a:fillRect/>
          </a:stretch>
        </p:blipFill>
        <p:spPr>
          <a:xfrm>
            <a:off x="816725" y="1092531"/>
            <a:ext cx="4506245" cy="3984861"/>
          </a:xfrm>
          <a:prstGeom prst="rect">
            <a:avLst/>
          </a:prstGeom>
        </p:spPr>
      </p:pic>
      <p:sp>
        <p:nvSpPr>
          <p:cNvPr id="5" name="TextBox 4">
            <a:extLst>
              <a:ext uri="{FF2B5EF4-FFF2-40B4-BE49-F238E27FC236}">
                <a16:creationId xmlns:a16="http://schemas.microsoft.com/office/drawing/2014/main" id="{C0D6D9A3-B329-6309-2BB6-91A6093DF9E0}"/>
              </a:ext>
            </a:extLst>
          </p:cNvPr>
          <p:cNvSpPr txBox="1"/>
          <p:nvPr/>
        </p:nvSpPr>
        <p:spPr>
          <a:xfrm>
            <a:off x="5322970" y="1265605"/>
            <a:ext cx="609790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authors appropriately stratified emergency room (ER) visits by insulin modality (CSII vs. MDI), as shown in Figure 4</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E30D361-865F-0FBC-87D8-043F107B6DA4}"/>
              </a:ext>
            </a:extLst>
          </p:cNvPr>
          <p:cNvSpPr txBox="1"/>
          <p:nvPr/>
        </p:nvSpPr>
        <p:spPr>
          <a:xfrm>
            <a:off x="5277371" y="2650748"/>
            <a:ext cx="6097904"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However, the analysis remains limited because ER visits were reported in aggregate, without disaggregation by type of acute complication (e.g., DKA, severe hypoglycaemia, or severe hyperglycaemia),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8F4F0A1-EFAF-09C9-1AB7-28F3F3026645}"/>
              </a:ext>
            </a:extLst>
          </p:cNvPr>
          <p:cNvSpPr txBox="1"/>
          <p:nvPr/>
        </p:nvSpPr>
        <p:spPr>
          <a:xfrm>
            <a:off x="5277371" y="4312890"/>
            <a:ext cx="6097904"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enhance the clinical relevance and interpretability of the results, </a:t>
            </a:r>
            <a:r>
              <a:rPr kumimoji="0" lang="en-ID"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ER visits should be reported separately by type of complication and further stratified by insulin regimen and year. What do you think about it?</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56DC7C0-B9B6-50C8-E7E7-6E5CA2DFF2F6}"/>
              </a:ext>
            </a:extLst>
          </p:cNvPr>
          <p:cNvSpPr>
            <a:spLocks noGrp="1"/>
          </p:cNvSpPr>
          <p:nvPr>
            <p:ph type="sldNum" sz="quarter" idx="12"/>
          </p:nvPr>
        </p:nvSpPr>
        <p:spPr/>
        <p:txBody>
          <a:bodyPr/>
          <a:lstStyle/>
          <a:p>
            <a:fld id="{1B8B3671-A306-4A69-8480-FA9BE839245D}" type="slidenum">
              <a:rPr lang="en-US" smtClean="0"/>
              <a:t>43</a:t>
            </a:fld>
            <a:endParaRPr lang="en-US"/>
          </a:p>
        </p:txBody>
      </p:sp>
    </p:spTree>
    <p:extLst>
      <p:ext uri="{BB962C8B-B14F-4D97-AF65-F5344CB8AC3E}">
        <p14:creationId xmlns:p14="http://schemas.microsoft.com/office/powerpoint/2010/main" val="3120297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4704-075A-CD6D-5358-8794F80CA060}"/>
              </a:ext>
            </a:extLst>
          </p:cNvPr>
          <p:cNvSpPr>
            <a:spLocks noGrp="1"/>
          </p:cNvSpPr>
          <p:nvPr>
            <p:ph type="title"/>
          </p:nvPr>
        </p:nvSpPr>
        <p:spPr>
          <a:xfrm>
            <a:off x="272143" y="217715"/>
            <a:ext cx="5257800" cy="875846"/>
          </a:xfrm>
        </p:spPr>
        <p:txBody>
          <a:bodyPr>
            <a:normAutofit/>
          </a:bodyPr>
          <a:lstStyle/>
          <a:p>
            <a:r>
              <a:rPr lang="en-US" sz="3200" b="1" dirty="0">
                <a:solidFill>
                  <a:srgbClr val="00B050"/>
                </a:solidFill>
                <a:latin typeface="Arial" panose="020B0604020202020204" pitchFamily="34" charset="0"/>
                <a:cs typeface="Arial" panose="020B0604020202020204" pitchFamily="34" charset="0"/>
              </a:rPr>
              <a:t>Response to comment 1</a:t>
            </a:r>
          </a:p>
        </p:txBody>
      </p:sp>
      <p:sp>
        <p:nvSpPr>
          <p:cNvPr id="3" name="Content Placeholder 2">
            <a:extLst>
              <a:ext uri="{FF2B5EF4-FFF2-40B4-BE49-F238E27FC236}">
                <a16:creationId xmlns:a16="http://schemas.microsoft.com/office/drawing/2014/main" id="{F8A811BF-9134-FBD5-53D2-19D025C58819}"/>
              </a:ext>
            </a:extLst>
          </p:cNvPr>
          <p:cNvSpPr>
            <a:spLocks noGrp="1"/>
          </p:cNvSpPr>
          <p:nvPr>
            <p:ph idx="1"/>
          </p:nvPr>
        </p:nvSpPr>
        <p:spPr>
          <a:xfrm>
            <a:off x="838200" y="1224189"/>
            <a:ext cx="10515600" cy="5323114"/>
          </a:xfrm>
        </p:spPr>
        <p:txBody>
          <a:bodyPr>
            <a:normAutofit fontScale="92500" lnSpcReduction="10000"/>
          </a:bodyPr>
          <a:lstStyle/>
          <a:p>
            <a:pPr>
              <a:lnSpc>
                <a:spcPct val="110000"/>
              </a:lnSpc>
            </a:pPr>
            <a:r>
              <a:rPr lang="en-US" dirty="0">
                <a:latin typeface="Arial" panose="020B0604020202020204" pitchFamily="34" charset="0"/>
                <a:cs typeface="Arial" panose="020B0604020202020204" pitchFamily="34" charset="0"/>
              </a:rPr>
              <a:t>I agree with you; the study did not fully achieve its objective.</a:t>
            </a:r>
          </a:p>
          <a:p>
            <a:pPr marL="0" indent="0">
              <a:lnSpc>
                <a:spcPct val="110000"/>
              </a:lnSpc>
              <a:buNone/>
            </a:pPr>
            <a:endParaRPr lang="en-US"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Although the study provides valuable insight into potential benefits of </a:t>
            </a:r>
            <a:r>
              <a:rPr lang="en-US" dirty="0">
                <a:solidFill>
                  <a:srgbClr val="00B0F0"/>
                </a:solidFill>
                <a:latin typeface="Arial" panose="020B0604020202020204" pitchFamily="34" charset="0"/>
                <a:cs typeface="Arial" panose="020B0604020202020204" pitchFamily="34" charset="0"/>
              </a:rPr>
              <a:t>multidisciplinary care models and more frequent patient engagement, but, </a:t>
            </a:r>
          </a:p>
          <a:p>
            <a:pPr marL="0" indent="0">
              <a:lnSpc>
                <a:spcPct val="110000"/>
              </a:lnSpc>
              <a:buNone/>
            </a:pPr>
            <a:endParaRPr lang="en-US" dirty="0">
              <a:solidFill>
                <a:srgbClr val="00B0F0"/>
              </a:solidFill>
              <a:latin typeface="Arial" panose="020B0604020202020204" pitchFamily="34" charset="0"/>
              <a:cs typeface="Arial" panose="020B0604020202020204" pitchFamily="34" charset="0"/>
            </a:endParaRPr>
          </a:p>
          <a:p>
            <a:pPr>
              <a:lnSpc>
                <a:spcPct val="110000"/>
              </a:lnSpc>
            </a:pPr>
            <a:r>
              <a:rPr lang="en-US" dirty="0">
                <a:solidFill>
                  <a:srgbClr val="00B0F0"/>
                </a:solidFill>
                <a:latin typeface="Arial" panose="020B0604020202020204" pitchFamily="34" charset="0"/>
                <a:cs typeface="Arial" panose="020B0604020202020204" pitchFamily="34" charset="0"/>
              </a:rPr>
              <a:t>The study's descriptive design limits its ability to prove causation; we cannot confidently say the observed improvement in HbA1c is solely to the service expansion. </a:t>
            </a:r>
          </a:p>
          <a:p>
            <a:pPr marL="0" indent="0">
              <a:lnSpc>
                <a:spcPct val="110000"/>
              </a:lnSpc>
              <a:buNone/>
            </a:pPr>
            <a:endParaRPr lang="en-US" dirty="0">
              <a:solidFill>
                <a:srgbClr val="00B0F0"/>
              </a:solidFill>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Descriptive studies can not explain causation.</a:t>
            </a:r>
          </a:p>
        </p:txBody>
      </p:sp>
      <p:sp>
        <p:nvSpPr>
          <p:cNvPr id="4" name="Slide Number Placeholder 3">
            <a:extLst>
              <a:ext uri="{FF2B5EF4-FFF2-40B4-BE49-F238E27FC236}">
                <a16:creationId xmlns:a16="http://schemas.microsoft.com/office/drawing/2014/main" id="{09D987A1-5E0D-FC5E-85C8-609A747C7BDA}"/>
              </a:ext>
            </a:extLst>
          </p:cNvPr>
          <p:cNvSpPr>
            <a:spLocks noGrp="1"/>
          </p:cNvSpPr>
          <p:nvPr>
            <p:ph type="sldNum" sz="quarter" idx="12"/>
          </p:nvPr>
        </p:nvSpPr>
        <p:spPr/>
        <p:txBody>
          <a:bodyPr/>
          <a:lstStyle/>
          <a:p>
            <a:fld id="{1B8B3671-A306-4A69-8480-FA9BE839245D}" type="slidenum">
              <a:rPr lang="en-US" smtClean="0"/>
              <a:t>44</a:t>
            </a:fld>
            <a:endParaRPr lang="en-US"/>
          </a:p>
        </p:txBody>
      </p:sp>
    </p:spTree>
    <p:extLst>
      <p:ext uri="{BB962C8B-B14F-4D97-AF65-F5344CB8AC3E}">
        <p14:creationId xmlns:p14="http://schemas.microsoft.com/office/powerpoint/2010/main" val="2425739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914F-6738-CD5C-315B-D922DC8FD7EA}"/>
              </a:ext>
            </a:extLst>
          </p:cNvPr>
          <p:cNvSpPr>
            <a:spLocks noGrp="1"/>
          </p:cNvSpPr>
          <p:nvPr>
            <p:ph type="title"/>
          </p:nvPr>
        </p:nvSpPr>
        <p:spPr>
          <a:xfrm>
            <a:off x="217714" y="288925"/>
            <a:ext cx="5421086" cy="777875"/>
          </a:xfrm>
        </p:spPr>
        <p:txBody>
          <a:bodyPr>
            <a:normAutofit fontScale="90000"/>
          </a:bodyPr>
          <a:lstStyle/>
          <a:p>
            <a:r>
              <a:rPr lang="en-US" sz="3200" b="1" dirty="0">
                <a:solidFill>
                  <a:srgbClr val="00B050"/>
                </a:solidFill>
                <a:latin typeface="Arial" panose="020B0604020202020204" pitchFamily="34" charset="0"/>
                <a:cs typeface="Arial" panose="020B0604020202020204" pitchFamily="34" charset="0"/>
              </a:rPr>
              <a:t>Our agreement</a:t>
            </a:r>
            <a:r>
              <a:rPr kumimoji="0" lang="en-US" sz="3200" b="1" i="0" u="none" strike="noStrike" kern="1200" cap="none" spc="0" normalizeH="0" baseline="0" noProof="0" dirty="0">
                <a:ln>
                  <a:noFill/>
                </a:ln>
                <a:solidFill>
                  <a:srgbClr val="00B050"/>
                </a:solidFill>
                <a:effectLst/>
                <a:uLnTx/>
                <a:uFillTx/>
                <a:latin typeface="Arial" panose="020B0604020202020204" pitchFamily="34" charset="0"/>
                <a:ea typeface="+mj-ea"/>
                <a:cs typeface="Arial" panose="020B0604020202020204" pitchFamily="34" charset="0"/>
              </a:rPr>
              <a:t> to comment 1</a:t>
            </a:r>
            <a:endParaRPr lang="en-US" dirty="0"/>
          </a:p>
        </p:txBody>
      </p:sp>
      <p:sp>
        <p:nvSpPr>
          <p:cNvPr id="3" name="Content Placeholder 2">
            <a:extLst>
              <a:ext uri="{FF2B5EF4-FFF2-40B4-BE49-F238E27FC236}">
                <a16:creationId xmlns:a16="http://schemas.microsoft.com/office/drawing/2014/main" id="{EC3760CB-44CA-1E98-1563-AD0FFB865E01}"/>
              </a:ext>
            </a:extLst>
          </p:cNvPr>
          <p:cNvSpPr>
            <a:spLocks noGrp="1"/>
          </p:cNvSpPr>
          <p:nvPr>
            <p:ph idx="1"/>
          </p:nvPr>
        </p:nvSpPr>
        <p:spPr>
          <a:xfrm>
            <a:off x="838200" y="1458686"/>
            <a:ext cx="10515600" cy="5034189"/>
          </a:xfrm>
        </p:spPr>
        <p:txBody>
          <a:bodyPr>
            <a:normAutofit/>
          </a:bodyPr>
          <a:lstStyle/>
          <a:p>
            <a:pPr marL="0" indent="0">
              <a:lnSpc>
                <a:spcPct val="100000"/>
              </a:lnSpc>
              <a:buNone/>
            </a:pPr>
            <a:r>
              <a:rPr lang="en-US" b="1" dirty="0">
                <a:solidFill>
                  <a:srgbClr val="0070C0"/>
                </a:solidFill>
                <a:latin typeface="Arial" panose="020B0604020202020204" pitchFamily="34" charset="0"/>
                <a:cs typeface="Arial" panose="020B0604020202020204" pitchFamily="34" charset="0"/>
              </a:rPr>
              <a:t>Study objective:</a:t>
            </a:r>
          </a:p>
          <a:p>
            <a:pPr>
              <a:lnSpc>
                <a:spcPct val="100000"/>
              </a:lnSpc>
            </a:pPr>
            <a:r>
              <a:rPr lang="en-US" dirty="0">
                <a:latin typeface="Arial" panose="020B0604020202020204" pitchFamily="34" charset="0"/>
                <a:cs typeface="Arial" panose="020B0604020202020204" pitchFamily="34" charset="0"/>
              </a:rPr>
              <a:t>To evaluate the impact of initiating a specialized children’s hospital and expanding the diabetes service for children with type 1 diabetes (T1DM) on their glycemic control and on acute–diabetes-related complications over a 4-year follow-up period.</a:t>
            </a:r>
          </a:p>
          <a:p>
            <a:pPr marL="0" indent="0">
              <a:lnSpc>
                <a:spcPct val="100000"/>
              </a:lnSpc>
              <a:buNone/>
            </a:pPr>
            <a:r>
              <a:rPr lang="en-US" dirty="0">
                <a:latin typeface="Arial" panose="020B0604020202020204" pitchFamily="34" charset="0"/>
                <a:cs typeface="Arial" panose="020B0604020202020204" pitchFamily="34" charset="0"/>
              </a:rPr>
              <a:t> </a:t>
            </a:r>
          </a:p>
          <a:p>
            <a:pPr marL="0" indent="0">
              <a:lnSpc>
                <a:spcPct val="100000"/>
              </a:lnSpc>
              <a:buNone/>
            </a:pPr>
            <a:r>
              <a:rPr lang="en-US" b="1" dirty="0">
                <a:solidFill>
                  <a:srgbClr val="00B050"/>
                </a:solidFill>
                <a:latin typeface="Arial" panose="020B0604020202020204" pitchFamily="34" charset="0"/>
                <a:cs typeface="Arial" panose="020B0604020202020204" pitchFamily="34" charset="0"/>
              </a:rPr>
              <a:t>Revised objective: </a:t>
            </a:r>
          </a:p>
          <a:p>
            <a:pPr>
              <a:lnSpc>
                <a:spcPct val="100000"/>
              </a:lnSpc>
            </a:pPr>
            <a:r>
              <a:rPr lang="en-US" dirty="0">
                <a:latin typeface="Arial" panose="020B0604020202020204" pitchFamily="34" charset="0"/>
                <a:cs typeface="Arial" panose="020B0604020202020204" pitchFamily="34" charset="0"/>
              </a:rPr>
              <a:t>To assess the association between expanding diabetes services for children with T1DM with their glycemic control and diabetes complications over a 4-year follow-up period.</a:t>
            </a:r>
          </a:p>
        </p:txBody>
      </p:sp>
      <p:sp>
        <p:nvSpPr>
          <p:cNvPr id="4" name="Slide Number Placeholder 3">
            <a:extLst>
              <a:ext uri="{FF2B5EF4-FFF2-40B4-BE49-F238E27FC236}">
                <a16:creationId xmlns:a16="http://schemas.microsoft.com/office/drawing/2014/main" id="{9A3398D2-697D-5213-E2EE-9F94DCE04F0D}"/>
              </a:ext>
            </a:extLst>
          </p:cNvPr>
          <p:cNvSpPr>
            <a:spLocks noGrp="1"/>
          </p:cNvSpPr>
          <p:nvPr>
            <p:ph type="sldNum" sz="quarter" idx="12"/>
          </p:nvPr>
        </p:nvSpPr>
        <p:spPr/>
        <p:txBody>
          <a:bodyPr/>
          <a:lstStyle/>
          <a:p>
            <a:fld id="{1B8B3671-A306-4A69-8480-FA9BE839245D}" type="slidenum">
              <a:rPr lang="en-US" smtClean="0"/>
              <a:t>45</a:t>
            </a:fld>
            <a:endParaRPr lang="en-US"/>
          </a:p>
        </p:txBody>
      </p:sp>
    </p:spTree>
    <p:extLst>
      <p:ext uri="{BB962C8B-B14F-4D97-AF65-F5344CB8AC3E}">
        <p14:creationId xmlns:p14="http://schemas.microsoft.com/office/powerpoint/2010/main" val="4215947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5B7A8-4727-B5ED-1F94-A6FF41D6C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FE2501-F9A8-BE22-944D-D897E4C4B792}"/>
              </a:ext>
            </a:extLst>
          </p:cNvPr>
          <p:cNvSpPr>
            <a:spLocks noGrp="1"/>
          </p:cNvSpPr>
          <p:nvPr>
            <p:ph type="title"/>
          </p:nvPr>
        </p:nvSpPr>
        <p:spPr>
          <a:xfrm>
            <a:off x="413657" y="217714"/>
            <a:ext cx="5257800" cy="642257"/>
          </a:xfrm>
        </p:spPr>
        <p:txBody>
          <a:bodyPr>
            <a:normAutofit/>
          </a:bodyPr>
          <a:lstStyle/>
          <a:p>
            <a:r>
              <a:rPr lang="en-US" sz="3200" b="1" dirty="0">
                <a:solidFill>
                  <a:srgbClr val="00B050"/>
                </a:solidFill>
                <a:latin typeface="Arial" panose="020B0604020202020204" pitchFamily="34" charset="0"/>
                <a:cs typeface="Arial" panose="020B0604020202020204" pitchFamily="34" charset="0"/>
              </a:rPr>
              <a:t>Response to comment 2</a:t>
            </a:r>
          </a:p>
        </p:txBody>
      </p:sp>
      <p:sp>
        <p:nvSpPr>
          <p:cNvPr id="3" name="Content Placeholder 2">
            <a:extLst>
              <a:ext uri="{FF2B5EF4-FFF2-40B4-BE49-F238E27FC236}">
                <a16:creationId xmlns:a16="http://schemas.microsoft.com/office/drawing/2014/main" id="{7248BED7-59C6-030A-DDB5-4006678B8325}"/>
              </a:ext>
            </a:extLst>
          </p:cNvPr>
          <p:cNvSpPr>
            <a:spLocks noGrp="1"/>
          </p:cNvSpPr>
          <p:nvPr>
            <p:ph idx="1"/>
          </p:nvPr>
        </p:nvSpPr>
        <p:spPr>
          <a:xfrm>
            <a:off x="838200" y="947056"/>
            <a:ext cx="10515600" cy="5780315"/>
          </a:xfrm>
        </p:spPr>
        <p:txBody>
          <a:bodyPr>
            <a:normAutofit lnSpcReduction="10000"/>
          </a:bodyPr>
          <a:lstStyle/>
          <a:p>
            <a:pPr>
              <a:lnSpc>
                <a:spcPct val="100000"/>
              </a:lnSpc>
            </a:pPr>
            <a:r>
              <a:rPr lang="en-US" dirty="0">
                <a:latin typeface="Arial" panose="020B0604020202020204" pitchFamily="34" charset="0"/>
                <a:cs typeface="Arial" panose="020B0604020202020204" pitchFamily="34" charset="0"/>
              </a:rPr>
              <a:t>I think ER visits were well classified as </a:t>
            </a:r>
            <a:r>
              <a:rPr lang="en-US" dirty="0">
                <a:solidFill>
                  <a:schemeClr val="accent1"/>
                </a:solidFill>
                <a:latin typeface="Arial" panose="020B0604020202020204" pitchFamily="34" charset="0"/>
                <a:cs typeface="Arial" panose="020B0604020202020204" pitchFamily="34" charset="0"/>
              </a:rPr>
              <a:t>DKA, severe hypoglycemia, or severe hyperglycemia. </a:t>
            </a:r>
          </a:p>
          <a:p>
            <a:pPr marL="0" indent="0">
              <a:lnSpc>
                <a:spcPct val="100000"/>
              </a:lnSpc>
              <a:buNone/>
            </a:pPr>
            <a:endParaRPr lang="en-US" dirty="0">
              <a:latin typeface="Arial" panose="020B0604020202020204" pitchFamily="34" charset="0"/>
              <a:cs typeface="Arial" panose="020B0604020202020204" pitchFamily="34" charset="0"/>
            </a:endParaRPr>
          </a:p>
          <a:p>
            <a:pPr marL="0" indent="0">
              <a:lnSpc>
                <a:spcPct val="100000"/>
              </a:lnSpc>
              <a:buNone/>
            </a:pPr>
            <a:endParaRPr lang="en-US" dirty="0">
              <a:latin typeface="Arial" panose="020B0604020202020204" pitchFamily="34" charset="0"/>
              <a:cs typeface="Arial" panose="020B0604020202020204" pitchFamily="34" charset="0"/>
            </a:endParaRPr>
          </a:p>
          <a:p>
            <a:pPr marL="0" indent="0">
              <a:lnSpc>
                <a:spcPct val="100000"/>
              </a:lnSpc>
              <a:buNone/>
            </a:pPr>
            <a:endParaRPr lang="en-US" dirty="0">
              <a:latin typeface="Arial" panose="020B0604020202020204" pitchFamily="34" charset="0"/>
              <a:cs typeface="Arial" panose="020B0604020202020204" pitchFamily="34" charset="0"/>
            </a:endParaRPr>
          </a:p>
          <a:p>
            <a:pPr marL="0" indent="0">
              <a:lnSpc>
                <a:spcPct val="100000"/>
              </a:lnSpc>
              <a:buNone/>
            </a:pPr>
            <a:endParaRPr lang="en-US" dirty="0">
              <a:latin typeface="Arial" panose="020B0604020202020204" pitchFamily="34" charset="0"/>
              <a:cs typeface="Arial" panose="020B0604020202020204" pitchFamily="34" charset="0"/>
            </a:endParaRPr>
          </a:p>
          <a:p>
            <a:pPr marL="0" indent="0">
              <a:lnSpc>
                <a:spcPct val="100000"/>
              </a:lnSpc>
              <a:buNone/>
            </a:pPr>
            <a:endParaRPr lang="en-US" dirty="0">
              <a:latin typeface="Arial" panose="020B0604020202020204" pitchFamily="34" charset="0"/>
              <a:cs typeface="Arial" panose="020B0604020202020204" pitchFamily="34" charset="0"/>
            </a:endParaRPr>
          </a:p>
          <a:p>
            <a:pPr>
              <a:lnSpc>
                <a:spcPct val="100000"/>
              </a:lnSpc>
            </a:pPr>
            <a:r>
              <a:rPr lang="en-US" dirty="0">
                <a:latin typeface="Arial" panose="020B0604020202020204" pitchFamily="34" charset="0"/>
                <a:cs typeface="Arial" panose="020B0604020202020204" pitchFamily="34" charset="0"/>
              </a:rPr>
              <a:t>I think the study did classify </a:t>
            </a:r>
            <a:r>
              <a:rPr lang="en-US" dirty="0">
                <a:solidFill>
                  <a:schemeClr val="accent1"/>
                </a:solidFill>
                <a:latin typeface="Arial" panose="020B0604020202020204" pitchFamily="34" charset="0"/>
                <a:cs typeface="Arial" panose="020B0604020202020204" pitchFamily="34" charset="0"/>
              </a:rPr>
              <a:t>insulin by regimen.</a:t>
            </a:r>
          </a:p>
          <a:p>
            <a:pPr>
              <a:lnSpc>
                <a:spcPct val="100000"/>
              </a:lnSpc>
            </a:pPr>
            <a:r>
              <a:rPr lang="en-US" dirty="0">
                <a:latin typeface="Arial" panose="020B0604020202020204" pitchFamily="34" charset="0"/>
                <a:cs typeface="Arial" panose="020B0604020202020204" pitchFamily="34" charset="0"/>
              </a:rPr>
              <a:t>I think they did </a:t>
            </a:r>
            <a:r>
              <a:rPr lang="en-US" dirty="0">
                <a:solidFill>
                  <a:schemeClr val="accent1"/>
                </a:solidFill>
                <a:latin typeface="Arial" panose="020B0604020202020204" pitchFamily="34" charset="0"/>
                <a:cs typeface="Arial" panose="020B0604020202020204" pitchFamily="34" charset="0"/>
              </a:rPr>
              <a:t>stratify by year </a:t>
            </a:r>
            <a:r>
              <a:rPr lang="en-US" dirty="0">
                <a:latin typeface="Arial" panose="020B0604020202020204" pitchFamily="34" charset="0"/>
                <a:cs typeface="Arial" panose="020B0604020202020204" pitchFamily="34" charset="0"/>
              </a:rPr>
              <a:t>in the four year-study period.</a:t>
            </a:r>
          </a:p>
          <a:p>
            <a:pPr>
              <a:lnSpc>
                <a:spcPct val="100000"/>
              </a:lnSpc>
            </a:pPr>
            <a:r>
              <a:rPr lang="en-US" dirty="0">
                <a:solidFill>
                  <a:schemeClr val="accent2"/>
                </a:solidFill>
                <a:latin typeface="Arial" panose="020B0604020202020204" pitchFamily="34" charset="0"/>
                <a:cs typeface="Arial" panose="020B0604020202020204" pitchFamily="34" charset="0"/>
              </a:rPr>
              <a:t>However, I could not get the study materials as the corresponding author has not replied to my email yet.</a:t>
            </a:r>
          </a:p>
        </p:txBody>
      </p:sp>
      <p:pic>
        <p:nvPicPr>
          <p:cNvPr id="5" name="Picture 4" descr="Ammmmmmm close up of a text">
            <a:extLst>
              <a:ext uri="{FF2B5EF4-FFF2-40B4-BE49-F238E27FC236}">
                <a16:creationId xmlns:a16="http://schemas.microsoft.com/office/drawing/2014/main" id="{E8C514EC-20C0-5C59-CAB0-E358C473A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381" y="1833436"/>
            <a:ext cx="4715533" cy="1819529"/>
          </a:xfrm>
          <a:prstGeom prst="rect">
            <a:avLst/>
          </a:prstGeom>
          <a:ln>
            <a:solidFill>
              <a:schemeClr val="accent1"/>
            </a:solidFill>
          </a:ln>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5EFC9CE6-692F-618C-AAFA-2D202998D1AA}"/>
                  </a:ext>
                </a:extLst>
              </p14:cNvPr>
              <p14:cNvContentPartPr/>
              <p14:nvPr/>
            </p14:nvContentPartPr>
            <p14:xfrm>
              <a:off x="5447640" y="2514515"/>
              <a:ext cx="1296720" cy="720"/>
            </p14:xfrm>
          </p:contentPart>
        </mc:Choice>
        <mc:Fallback>
          <p:pic>
            <p:nvPicPr>
              <p:cNvPr id="6" name="Ink 5">
                <a:extLst>
                  <a:ext uri="{FF2B5EF4-FFF2-40B4-BE49-F238E27FC236}">
                    <a16:creationId xmlns:a16="http://schemas.microsoft.com/office/drawing/2014/main" id="{5EFC9CE6-692F-618C-AAFA-2D202998D1AA}"/>
                  </a:ext>
                </a:extLst>
              </p:cNvPr>
              <p:cNvPicPr/>
              <p:nvPr/>
            </p:nvPicPr>
            <p:blipFill>
              <a:blip r:embed="rId4"/>
              <a:stretch>
                <a:fillRect/>
              </a:stretch>
            </p:blipFill>
            <p:spPr>
              <a:xfrm>
                <a:off x="5429640" y="2442515"/>
                <a:ext cx="1332360" cy="144000"/>
              </a:xfrm>
              <a:prstGeom prst="rect">
                <a:avLst/>
              </a:prstGeom>
            </p:spPr>
          </p:pic>
        </mc:Fallback>
      </mc:AlternateContent>
      <p:sp>
        <p:nvSpPr>
          <p:cNvPr id="4" name="Slide Number Placeholder 3">
            <a:extLst>
              <a:ext uri="{FF2B5EF4-FFF2-40B4-BE49-F238E27FC236}">
                <a16:creationId xmlns:a16="http://schemas.microsoft.com/office/drawing/2014/main" id="{0B59379F-EA3D-4E8D-B3FC-C94C84F5B89D}"/>
              </a:ext>
            </a:extLst>
          </p:cNvPr>
          <p:cNvSpPr>
            <a:spLocks noGrp="1"/>
          </p:cNvSpPr>
          <p:nvPr>
            <p:ph type="sldNum" sz="quarter" idx="12"/>
          </p:nvPr>
        </p:nvSpPr>
        <p:spPr/>
        <p:txBody>
          <a:bodyPr/>
          <a:lstStyle/>
          <a:p>
            <a:fld id="{1B8B3671-A306-4A69-8480-FA9BE839245D}" type="slidenum">
              <a:rPr lang="en-US" smtClean="0"/>
              <a:t>46</a:t>
            </a:fld>
            <a:endParaRPr lang="en-US"/>
          </a:p>
        </p:txBody>
      </p:sp>
    </p:spTree>
    <p:extLst>
      <p:ext uri="{BB962C8B-B14F-4D97-AF65-F5344CB8AC3E}">
        <p14:creationId xmlns:p14="http://schemas.microsoft.com/office/powerpoint/2010/main" val="174885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AB291-5297-8EA1-1CAE-4ABA6998ED11}"/>
              </a:ext>
            </a:extLst>
          </p:cNvPr>
          <p:cNvSpPr>
            <a:spLocks noGrp="1"/>
          </p:cNvSpPr>
          <p:nvPr>
            <p:ph idx="1"/>
          </p:nvPr>
        </p:nvSpPr>
        <p:spPr>
          <a:xfrm>
            <a:off x="5617028" y="2551112"/>
            <a:ext cx="5638800" cy="2935288"/>
          </a:xfrm>
        </p:spPr>
        <p:txBody>
          <a:bodyPr>
            <a:noAutofit/>
          </a:bodyPr>
          <a:lstStyle/>
          <a:p>
            <a:pPr>
              <a:lnSpc>
                <a:spcPct val="200000"/>
              </a:lnSpc>
            </a:pPr>
            <a:r>
              <a:rPr kumimoji="0" lang="en-US"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When is world AIDS day?</a:t>
            </a:r>
          </a:p>
          <a:p>
            <a:pPr>
              <a:lnSpc>
                <a:spcPct val="200000"/>
              </a:lnSpc>
            </a:pPr>
            <a:r>
              <a:rPr kumimoji="0" lang="en-US"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When is world Obesity day?</a:t>
            </a:r>
          </a:p>
          <a:p>
            <a:pPr>
              <a:lnSpc>
                <a:spcPct val="200000"/>
              </a:lnSpc>
            </a:pPr>
            <a:r>
              <a:rPr kumimoji="0" lang="en-US" b="1"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When is world Diabetes day?</a:t>
            </a:r>
            <a:endParaRPr lang="en-US" b="1"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76064A6-863E-BE7D-2AD7-85484EBB400A}"/>
              </a:ext>
            </a:extLst>
          </p:cNvPr>
          <p:cNvSpPr>
            <a:spLocks noGrp="1"/>
          </p:cNvSpPr>
          <p:nvPr>
            <p:ph type="sldNum" sz="quarter" idx="12"/>
          </p:nvPr>
        </p:nvSpPr>
        <p:spPr/>
        <p:txBody>
          <a:bodyPr/>
          <a:lstStyle/>
          <a:p>
            <a:fld id="{D31EAA7D-A6EB-49CB-8B74-E22BDCFA8007}" type="slidenum">
              <a:rPr lang="en-US" smtClean="0"/>
              <a:t>5</a:t>
            </a:fld>
            <a:endParaRPr lang="en-US"/>
          </a:p>
        </p:txBody>
      </p:sp>
      <p:pic>
        <p:nvPicPr>
          <p:cNvPr id="2050" name="Picture 2" descr="Question Mark Symbol Cartoon Vector Illustration Cute Question Mark Cartoon  Drawing | Premium Vector">
            <a:extLst>
              <a:ext uri="{FF2B5EF4-FFF2-40B4-BE49-F238E27FC236}">
                <a16:creationId xmlns:a16="http://schemas.microsoft.com/office/drawing/2014/main" id="{CCC560B7-B14D-3B58-2760-6705E37C0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57" y="892629"/>
            <a:ext cx="4169229" cy="49965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793DFA-CAC3-6A11-3994-4C811813E0A3}"/>
              </a:ext>
            </a:extLst>
          </p:cNvPr>
          <p:cNvSpPr txBox="1"/>
          <p:nvPr/>
        </p:nvSpPr>
        <p:spPr>
          <a:xfrm>
            <a:off x="3733799" y="804963"/>
            <a:ext cx="3940629"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Background</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56436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8620F0-CC81-240C-0BF3-A7E5589E37D2}"/>
              </a:ext>
            </a:extLst>
          </p:cNvPr>
          <p:cNvSpPr>
            <a:spLocks noGrp="1"/>
          </p:cNvSpPr>
          <p:nvPr>
            <p:ph type="sldNum" sz="quarter" idx="12"/>
          </p:nvPr>
        </p:nvSpPr>
        <p:spPr/>
        <p:txBody>
          <a:bodyPr/>
          <a:lstStyle/>
          <a:p>
            <a:fld id="{D31EAA7D-A6EB-49CB-8B74-E22BDCFA8007}" type="slidenum">
              <a:rPr lang="en-US" smtClean="0"/>
              <a:t>6</a:t>
            </a:fld>
            <a:endParaRPr lang="en-US"/>
          </a:p>
        </p:txBody>
      </p:sp>
      <p:pic>
        <p:nvPicPr>
          <p:cNvPr id="8" name="Content Placeholder 7" descr="A close-up of a logo&#10;&#10;AI-generated content may be incorrect.">
            <a:extLst>
              <a:ext uri="{FF2B5EF4-FFF2-40B4-BE49-F238E27FC236}">
                <a16:creationId xmlns:a16="http://schemas.microsoft.com/office/drawing/2014/main" id="{CE05B9D7-D52F-DE98-9800-A4944263CE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22409" y="4191000"/>
            <a:ext cx="5453743" cy="1925864"/>
          </a:xfrm>
        </p:spPr>
      </p:pic>
      <p:pic>
        <p:nvPicPr>
          <p:cNvPr id="10" name="Picture 9" descr="A red and green sign&#10;&#10;AI-generated content may be incorrect.">
            <a:extLst>
              <a:ext uri="{FF2B5EF4-FFF2-40B4-BE49-F238E27FC236}">
                <a16:creationId xmlns:a16="http://schemas.microsoft.com/office/drawing/2014/main" id="{1198AC57-6961-703A-7AA9-76FA406E2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86" y="147183"/>
            <a:ext cx="4553585" cy="2905530"/>
          </a:xfrm>
          <a:prstGeom prst="rect">
            <a:avLst/>
          </a:prstGeom>
        </p:spPr>
      </p:pic>
      <p:pic>
        <p:nvPicPr>
          <p:cNvPr id="2050" name="Picture 2" descr="World Obesity Day 2025: Theme, History, Significance, Causes, And Solutions  For A Healthier Future | Culture News | Zee News">
            <a:extLst>
              <a:ext uri="{FF2B5EF4-FFF2-40B4-BE49-F238E27FC236}">
                <a16:creationId xmlns:a16="http://schemas.microsoft.com/office/drawing/2014/main" id="{62C1B88C-4D9D-E308-1D6B-A70676B76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584" y="3885948"/>
            <a:ext cx="4208009" cy="21274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6,021 Body Mass Index Royalty-Free Images, Stock Photos ...">
            <a:extLst>
              <a:ext uri="{FF2B5EF4-FFF2-40B4-BE49-F238E27FC236}">
                <a16:creationId xmlns:a16="http://schemas.microsoft.com/office/drawing/2014/main" id="{FA49CBF8-1AEE-F947-6F65-EA1F90D9CA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91887"/>
            <a:ext cx="4724400" cy="33092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DA48AF-682A-4DEF-CBC8-5904E0DDC748}"/>
              </a:ext>
            </a:extLst>
          </p:cNvPr>
          <p:cNvSpPr txBox="1"/>
          <p:nvPr/>
        </p:nvSpPr>
        <p:spPr>
          <a:xfrm>
            <a:off x="4659085" y="147183"/>
            <a:ext cx="3940629"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Background</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39175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0DDB-599F-0AAE-DD36-65CBB17CCDC9}"/>
              </a:ext>
            </a:extLst>
          </p:cNvPr>
          <p:cNvSpPr>
            <a:spLocks noGrp="1"/>
          </p:cNvSpPr>
          <p:nvPr>
            <p:ph type="title"/>
          </p:nvPr>
        </p:nvSpPr>
        <p:spPr>
          <a:xfrm>
            <a:off x="903514" y="737734"/>
            <a:ext cx="10014858" cy="908504"/>
          </a:xfrm>
        </p:spPr>
        <p:txBody>
          <a:bodyPr>
            <a:noAutofit/>
          </a:bodyPr>
          <a:lstStyle/>
          <a:p>
            <a:pPr algn="ct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j-ea"/>
                <a:cs typeface="Arial" panose="020B0604020202020204" pitchFamily="34" charset="0"/>
              </a:rPr>
              <a:t>Let’s commemorate world diabetes day to increase awareness</a:t>
            </a:r>
            <a:endParaRPr lang="en-US" sz="3200" dirty="0">
              <a:solidFill>
                <a:schemeClr val="accent2"/>
              </a:solidFill>
            </a:endParaRPr>
          </a:p>
        </p:txBody>
      </p:sp>
      <p:sp>
        <p:nvSpPr>
          <p:cNvPr id="4" name="Slide Number Placeholder 3">
            <a:extLst>
              <a:ext uri="{FF2B5EF4-FFF2-40B4-BE49-F238E27FC236}">
                <a16:creationId xmlns:a16="http://schemas.microsoft.com/office/drawing/2014/main" id="{E0F9FBB7-0EA0-DF7A-2309-F536B83DB61E}"/>
              </a:ext>
            </a:extLst>
          </p:cNvPr>
          <p:cNvSpPr>
            <a:spLocks noGrp="1"/>
          </p:cNvSpPr>
          <p:nvPr>
            <p:ph type="sldNum" sz="quarter" idx="12"/>
          </p:nvPr>
        </p:nvSpPr>
        <p:spPr/>
        <p:txBody>
          <a:bodyPr/>
          <a:lstStyle/>
          <a:p>
            <a:fld id="{D31EAA7D-A6EB-49CB-8B74-E22BDCFA8007}" type="slidenum">
              <a:rPr lang="en-US" smtClean="0"/>
              <a:t>7</a:t>
            </a:fld>
            <a:endParaRPr lang="en-US"/>
          </a:p>
        </p:txBody>
      </p:sp>
      <p:pic>
        <p:nvPicPr>
          <p:cNvPr id="3074" name="Picture 2" descr="World Diabetes Day 2024: Theme, History, Significance &amp; Best ...">
            <a:extLst>
              <a:ext uri="{FF2B5EF4-FFF2-40B4-BE49-F238E27FC236}">
                <a16:creationId xmlns:a16="http://schemas.microsoft.com/office/drawing/2014/main" id="{567855D1-C53C-9B11-8F29-F353270F70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8327" y="1825625"/>
            <a:ext cx="7075346" cy="4351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6D5B6D-AC48-AB76-DD14-214745D9EF6C}"/>
              </a:ext>
            </a:extLst>
          </p:cNvPr>
          <p:cNvSpPr txBox="1"/>
          <p:nvPr/>
        </p:nvSpPr>
        <p:spPr>
          <a:xfrm>
            <a:off x="380999" y="8051"/>
            <a:ext cx="3940629"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Background</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93736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C3CB-9C08-1DD5-2733-65C0CB4BD2BF}"/>
              </a:ext>
            </a:extLst>
          </p:cNvPr>
          <p:cNvSpPr>
            <a:spLocks noGrp="1"/>
          </p:cNvSpPr>
          <p:nvPr>
            <p:ph type="title"/>
          </p:nvPr>
        </p:nvSpPr>
        <p:spPr>
          <a:xfrm>
            <a:off x="54428" y="136525"/>
            <a:ext cx="6520545" cy="712560"/>
          </a:xfrm>
        </p:spPr>
        <p:txBody>
          <a:bodyPr>
            <a:noAutofit/>
          </a:bodyPr>
          <a:lstStyle/>
          <a:p>
            <a:r>
              <a:rPr lang="en-US" sz="3200" b="1" dirty="0">
                <a:solidFill>
                  <a:srgbClr val="0070C0"/>
                </a:solidFill>
                <a:latin typeface="Arial" panose="020B0604020202020204" pitchFamily="34" charset="0"/>
                <a:cs typeface="Arial" panose="020B0604020202020204" pitchFamily="34" charset="0"/>
              </a:rPr>
              <a:t>TYPE 1 Diabetes Mellitus (T1DM)</a:t>
            </a:r>
          </a:p>
        </p:txBody>
      </p:sp>
      <p:sp>
        <p:nvSpPr>
          <p:cNvPr id="4" name="Slide Number Placeholder 3">
            <a:extLst>
              <a:ext uri="{FF2B5EF4-FFF2-40B4-BE49-F238E27FC236}">
                <a16:creationId xmlns:a16="http://schemas.microsoft.com/office/drawing/2014/main" id="{38086F70-EC31-32D8-01D7-1D67D39FE6F0}"/>
              </a:ext>
            </a:extLst>
          </p:cNvPr>
          <p:cNvSpPr>
            <a:spLocks noGrp="1"/>
          </p:cNvSpPr>
          <p:nvPr>
            <p:ph type="sldNum" sz="quarter" idx="12"/>
          </p:nvPr>
        </p:nvSpPr>
        <p:spPr>
          <a:xfrm>
            <a:off x="8697685" y="6366329"/>
            <a:ext cx="2743200" cy="365125"/>
          </a:xfrm>
        </p:spPr>
        <p:txBody>
          <a:bodyPr/>
          <a:lstStyle/>
          <a:p>
            <a:fld id="{D31EAA7D-A6EB-49CB-8B74-E22BDCFA8007}" type="slidenum">
              <a:rPr lang="en-US" smtClean="0"/>
              <a:t>8</a:t>
            </a:fld>
            <a:endParaRPr lang="en-US"/>
          </a:p>
        </p:txBody>
      </p:sp>
      <p:pic>
        <p:nvPicPr>
          <p:cNvPr id="5" name="Picture 2" descr="Type 1 diabetes hi-res stock photography and images - Alamy">
            <a:extLst>
              <a:ext uri="{FF2B5EF4-FFF2-40B4-BE49-F238E27FC236}">
                <a16:creationId xmlns:a16="http://schemas.microsoft.com/office/drawing/2014/main" id="{9F1CE492-AFC8-5068-A567-912801D1F10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854"/>
          <a:stretch/>
        </p:blipFill>
        <p:spPr bwMode="auto">
          <a:xfrm>
            <a:off x="6487886" y="304799"/>
            <a:ext cx="5344886" cy="60615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ype I diabetes">
            <a:extLst>
              <a:ext uri="{FF2B5EF4-FFF2-40B4-BE49-F238E27FC236}">
                <a16:creationId xmlns:a16="http://schemas.microsoft.com/office/drawing/2014/main" id="{2F7309AB-1CBA-053A-5A86-AFA0205BF9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26"/>
          <a:stretch/>
        </p:blipFill>
        <p:spPr bwMode="auto">
          <a:xfrm>
            <a:off x="359228" y="1630248"/>
            <a:ext cx="5551717" cy="466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33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103D-A689-03E5-8393-93879D5D263C}"/>
              </a:ext>
            </a:extLst>
          </p:cNvPr>
          <p:cNvSpPr>
            <a:spLocks noGrp="1"/>
          </p:cNvSpPr>
          <p:nvPr>
            <p:ph type="title"/>
          </p:nvPr>
        </p:nvSpPr>
        <p:spPr>
          <a:xfrm>
            <a:off x="838200" y="365126"/>
            <a:ext cx="2830286" cy="756104"/>
          </a:xfrm>
        </p:spPr>
        <p:txBody>
          <a:bodyPr/>
          <a:lstStyle/>
          <a:p>
            <a:r>
              <a:rPr lang="en-US" sz="3200" b="1" dirty="0">
                <a:solidFill>
                  <a:srgbClr val="00B0F0"/>
                </a:solidFill>
                <a:latin typeface="Arial" panose="020B0604020202020204" pitchFamily="34" charset="0"/>
                <a:cs typeface="Arial" panose="020B0604020202020204" pitchFamily="34" charset="0"/>
              </a:rPr>
              <a:t>Background</a:t>
            </a:r>
            <a:r>
              <a:rPr lang="en-US" dirty="0"/>
              <a:t> </a:t>
            </a:r>
          </a:p>
        </p:txBody>
      </p:sp>
      <p:sp>
        <p:nvSpPr>
          <p:cNvPr id="3" name="Content Placeholder 2">
            <a:extLst>
              <a:ext uri="{FF2B5EF4-FFF2-40B4-BE49-F238E27FC236}">
                <a16:creationId xmlns:a16="http://schemas.microsoft.com/office/drawing/2014/main" id="{96E32E55-FB1E-9F43-4F09-E6F854501FDB}"/>
              </a:ext>
            </a:extLst>
          </p:cNvPr>
          <p:cNvSpPr>
            <a:spLocks noGrp="1"/>
          </p:cNvSpPr>
          <p:nvPr>
            <p:ph idx="1"/>
          </p:nvPr>
        </p:nvSpPr>
        <p:spPr>
          <a:xfrm>
            <a:off x="914400" y="1467190"/>
            <a:ext cx="10515600" cy="4620306"/>
          </a:xfrm>
        </p:spPr>
        <p:txBody>
          <a:bodyPr>
            <a:normAutofit lnSpcReduction="10000"/>
          </a:bodyPr>
          <a:lstStyle/>
          <a:p>
            <a:pPr algn="just"/>
            <a:r>
              <a:rPr lang="en-US" dirty="0">
                <a:latin typeface="Arial" panose="020B0604020202020204" pitchFamily="34" charset="0"/>
                <a:cs typeface="Arial" panose="020B0604020202020204" pitchFamily="34" charset="0"/>
              </a:rPr>
              <a:t>Type 1 diabetes (T1DM) is the most common cause of diabetes mellitus in the pediatric age group </a:t>
            </a:r>
            <a:r>
              <a:rPr lang="en-US" sz="1600" dirty="0">
                <a:latin typeface="Arial" panose="020B0604020202020204" pitchFamily="34" charset="0"/>
                <a:cs typeface="Arial" panose="020B0604020202020204" pitchFamily="34" charset="0"/>
              </a:rPr>
              <a:t>(Pasi &amp; Ravi, 2022). </a:t>
            </a:r>
          </a:p>
          <a:p>
            <a:pPr marL="0" indent="0" algn="just">
              <a:buNone/>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T1DM affects more than 1.2 million children and adolescents globally, about 29,000 affected youth in Saudi Arabia.</a:t>
            </a:r>
          </a:p>
          <a:p>
            <a:pPr marL="0" indent="0" algn="just">
              <a:buNone/>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Saudi Arabia is among the top 10 countries with the highest prevalence of T1DM in youth under 19 years.</a:t>
            </a:r>
          </a:p>
          <a:p>
            <a:pPr marL="0" indent="0" algn="just">
              <a:buNone/>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Thus</a:t>
            </a:r>
            <a:r>
              <a:rPr lang="en-US">
                <a:latin typeface="Arial" panose="020B0604020202020204" pitchFamily="34" charset="0"/>
                <a:cs typeface="Arial" panose="020B0604020202020204" pitchFamily="34" charset="0"/>
              </a:rPr>
              <a:t>, T1DM, </a:t>
            </a:r>
            <a:r>
              <a:rPr lang="en-US" dirty="0">
                <a:latin typeface="Arial" panose="020B0604020202020204" pitchFamily="34" charset="0"/>
                <a:cs typeface="Arial" panose="020B0604020202020204" pitchFamily="34" charset="0"/>
              </a:rPr>
              <a:t>is a critical healthcare concern in Saudi Arabia.</a:t>
            </a:r>
          </a:p>
        </p:txBody>
      </p:sp>
      <p:sp>
        <p:nvSpPr>
          <p:cNvPr id="4" name="Slide Number Placeholder 3">
            <a:extLst>
              <a:ext uri="{FF2B5EF4-FFF2-40B4-BE49-F238E27FC236}">
                <a16:creationId xmlns:a16="http://schemas.microsoft.com/office/drawing/2014/main" id="{E3B49EEC-C26A-BFA8-8388-F394CF4923C0}"/>
              </a:ext>
            </a:extLst>
          </p:cNvPr>
          <p:cNvSpPr>
            <a:spLocks noGrp="1"/>
          </p:cNvSpPr>
          <p:nvPr>
            <p:ph type="sldNum" sz="quarter" idx="12"/>
          </p:nvPr>
        </p:nvSpPr>
        <p:spPr/>
        <p:txBody>
          <a:bodyPr/>
          <a:lstStyle/>
          <a:p>
            <a:fld id="{D31EAA7D-A6EB-49CB-8B74-E22BDCFA8007}" type="slidenum">
              <a:rPr lang="en-US" smtClean="0"/>
              <a:t>9</a:t>
            </a:fld>
            <a:endParaRPr lang="en-US"/>
          </a:p>
        </p:txBody>
      </p:sp>
      <p:pic>
        <p:nvPicPr>
          <p:cNvPr id="5" name="Picture 4">
            <a:extLst>
              <a:ext uri="{FF2B5EF4-FFF2-40B4-BE49-F238E27FC236}">
                <a16:creationId xmlns:a16="http://schemas.microsoft.com/office/drawing/2014/main" id="{34B5B204-1687-A66D-99D8-A39214A85A74}"/>
              </a:ext>
            </a:extLst>
          </p:cNvPr>
          <p:cNvPicPr>
            <a:picLocks noChangeAspect="1"/>
          </p:cNvPicPr>
          <p:nvPr/>
        </p:nvPicPr>
        <p:blipFill>
          <a:blip r:embed="rId2"/>
          <a:stretch>
            <a:fillRect/>
          </a:stretch>
        </p:blipFill>
        <p:spPr>
          <a:xfrm>
            <a:off x="8381998" y="163287"/>
            <a:ext cx="3645741" cy="636361"/>
          </a:xfrm>
          <a:prstGeom prst="rect">
            <a:avLst/>
          </a:prstGeom>
        </p:spPr>
      </p:pic>
    </p:spTree>
    <p:extLst>
      <p:ext uri="{BB962C8B-B14F-4D97-AF65-F5344CB8AC3E}">
        <p14:creationId xmlns:p14="http://schemas.microsoft.com/office/powerpoint/2010/main" val="613184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2903</TotalTime>
  <Words>3319</Words>
  <Application>Microsoft Office PowerPoint</Application>
  <PresentationFormat>Widescreen</PresentationFormat>
  <Paragraphs>265</Paragraphs>
  <Slides>46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Aptos</vt:lpstr>
      <vt:lpstr>Aptos Display</vt:lpstr>
      <vt:lpstr>Arial</vt:lpstr>
      <vt:lpstr>Calibri</vt:lpstr>
      <vt:lpstr>Calibri Light</vt:lpstr>
      <vt:lpstr>Office Theme</vt:lpstr>
      <vt:lpstr>Office 2013 - 2022 Theme</vt:lpstr>
      <vt:lpstr>PowerPoint Presentation</vt:lpstr>
      <vt:lpstr>PowerPoint Presentation</vt:lpstr>
      <vt:lpstr>PowerPoint Presentation</vt:lpstr>
      <vt:lpstr>Outline </vt:lpstr>
      <vt:lpstr>PowerPoint Presentation</vt:lpstr>
      <vt:lpstr>PowerPoint Presentation</vt:lpstr>
      <vt:lpstr>Let’s commemorate world diabetes day to increase awareness</vt:lpstr>
      <vt:lpstr>TYPE 1 Diabetes Mellitus (T1DM)</vt:lpstr>
      <vt:lpstr>Background </vt:lpstr>
      <vt:lpstr>Deaths attributed to obesity in Saudi Arabia 2021 </vt:lpstr>
      <vt:lpstr>Knowledge gap</vt:lpstr>
      <vt:lpstr>Study objective</vt:lpstr>
      <vt:lpstr>Methods</vt:lpstr>
      <vt:lpstr>Study design </vt:lpstr>
      <vt:lpstr>Study population</vt:lpstr>
      <vt:lpstr>Eligibility criteria </vt:lpstr>
      <vt:lpstr>Data analysis </vt:lpstr>
      <vt:lpstr>PowerPoint Presentation</vt:lpstr>
      <vt:lpstr>The trend of HgbA1c over 4 years, 2016–2019</vt:lpstr>
      <vt:lpstr>Average number of clinic visits and HgbA1c results  per year.</vt:lpstr>
      <vt:lpstr>Distribution of pump  users per year</vt:lpstr>
      <vt:lpstr>Mean HgbA1c per  year  for the  patient  on Multiple Daily Injections (MDI) or Continuous Subcutaneous Insulin Infusion (CSII) (pump)</vt:lpstr>
      <vt:lpstr>Total ER visits</vt:lpstr>
      <vt:lpstr>Results </vt:lpstr>
      <vt:lpstr>PowerPoint Presentation</vt:lpstr>
      <vt:lpstr>Discussion</vt:lpstr>
      <vt:lpstr>Discussion</vt:lpstr>
      <vt:lpstr>Discussion</vt:lpstr>
      <vt:lpstr>Discussion</vt:lpstr>
      <vt:lpstr>Discussion</vt:lpstr>
      <vt:lpstr>Discussion </vt:lpstr>
      <vt:lpstr>Strengths  </vt:lpstr>
      <vt:lpstr>Limitations </vt:lpstr>
      <vt:lpstr>Limitations </vt:lpstr>
      <vt:lpstr>Conclusion </vt:lpstr>
      <vt:lpstr>Critical appraisal  </vt:lpstr>
      <vt:lpstr>Critical appraisal </vt:lpstr>
      <vt:lpstr>References  </vt:lpstr>
      <vt:lpstr>References  </vt:lpstr>
      <vt:lpstr>PowerPoint Presentation</vt:lpstr>
      <vt:lpstr>PowerPoint Presentation</vt:lpstr>
      <vt:lpstr>Comment 1. The aim of study</vt:lpstr>
      <vt:lpstr>PowerPoint Presentation</vt:lpstr>
      <vt:lpstr>Response to comment 1</vt:lpstr>
      <vt:lpstr>Our agreement to comment 1</vt:lpstr>
      <vt:lpstr>Response to comment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德拉天貝 Thembekile Precious Dlamini</dc:creator>
  <cp:lastModifiedBy>德拉天貝 Thembekile Precious Dlamini</cp:lastModifiedBy>
  <cp:revision>17</cp:revision>
  <dcterms:created xsi:type="dcterms:W3CDTF">2025-05-10T07:49:20Z</dcterms:created>
  <dcterms:modified xsi:type="dcterms:W3CDTF">2025-05-21T05:07:12Z</dcterms:modified>
</cp:coreProperties>
</file>