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40" r:id="rId2"/>
  </p:sldMasterIdLst>
  <p:notesMasterIdLst>
    <p:notesMasterId r:id="rId50"/>
  </p:notesMasterIdLst>
  <p:sldIdLst>
    <p:sldId id="256" r:id="rId3"/>
    <p:sldId id="258" r:id="rId4"/>
    <p:sldId id="259" r:id="rId5"/>
    <p:sldId id="260" r:id="rId6"/>
    <p:sldId id="261" r:id="rId7"/>
    <p:sldId id="331" r:id="rId8"/>
    <p:sldId id="332" r:id="rId9"/>
    <p:sldId id="354" r:id="rId10"/>
    <p:sldId id="333" r:id="rId11"/>
    <p:sldId id="336" r:id="rId12"/>
    <p:sldId id="334" r:id="rId13"/>
    <p:sldId id="335" r:id="rId14"/>
    <p:sldId id="268" r:id="rId15"/>
    <p:sldId id="338" r:id="rId16"/>
    <p:sldId id="339" r:id="rId17"/>
    <p:sldId id="340" r:id="rId18"/>
    <p:sldId id="269" r:id="rId19"/>
    <p:sldId id="342" r:id="rId20"/>
    <p:sldId id="341" r:id="rId21"/>
    <p:sldId id="276" r:id="rId22"/>
    <p:sldId id="343" r:id="rId23"/>
    <p:sldId id="344" r:id="rId24"/>
    <p:sldId id="345" r:id="rId25"/>
    <p:sldId id="347" r:id="rId26"/>
    <p:sldId id="348" r:id="rId27"/>
    <p:sldId id="349" r:id="rId28"/>
    <p:sldId id="350" r:id="rId29"/>
    <p:sldId id="351" r:id="rId30"/>
    <p:sldId id="362" r:id="rId31"/>
    <p:sldId id="352" r:id="rId32"/>
    <p:sldId id="353" r:id="rId33"/>
    <p:sldId id="295" r:id="rId34"/>
    <p:sldId id="293" r:id="rId35"/>
    <p:sldId id="292" r:id="rId36"/>
    <p:sldId id="291" r:id="rId37"/>
    <p:sldId id="363" r:id="rId38"/>
    <p:sldId id="275" r:id="rId39"/>
    <p:sldId id="360" r:id="rId40"/>
    <p:sldId id="322" r:id="rId41"/>
    <p:sldId id="321" r:id="rId42"/>
    <p:sldId id="356" r:id="rId43"/>
    <p:sldId id="299" r:id="rId44"/>
    <p:sldId id="359" r:id="rId45"/>
    <p:sldId id="271" r:id="rId46"/>
    <p:sldId id="358" r:id="rId47"/>
    <p:sldId id="355" r:id="rId48"/>
    <p:sldId id="32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9930C-9986-421C-93EE-76F75503B404}" type="datetimeFigureOut">
              <a:rPr lang="zh-TW" altLang="en-US" smtClean="0"/>
              <a:t>2025/5/20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04037-40E4-49C1-9703-D068C278520D}" type="slidenum">
              <a:rPr lang="zh-TW" altLang="en-US" smtClean="0"/>
              <a:t>‹#›</a:t>
            </a:fld>
            <a:endParaRPr lang="zh-TW" altLang="en-US"/>
          </a:p>
        </p:txBody>
      </p:sp>
    </p:spTree>
    <p:extLst>
      <p:ext uri="{BB962C8B-B14F-4D97-AF65-F5344CB8AC3E}">
        <p14:creationId xmlns:p14="http://schemas.microsoft.com/office/powerpoint/2010/main" val="261665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DD04037-40E4-49C1-9703-D068C278520D}" type="slidenum">
              <a:rPr lang="zh-TW" altLang="en-US" smtClean="0"/>
              <a:t>5</a:t>
            </a:fld>
            <a:endParaRPr lang="zh-TW" altLang="en-US"/>
          </a:p>
        </p:txBody>
      </p:sp>
    </p:spTree>
    <p:extLst>
      <p:ext uri="{BB962C8B-B14F-4D97-AF65-F5344CB8AC3E}">
        <p14:creationId xmlns:p14="http://schemas.microsoft.com/office/powerpoint/2010/main" val="23306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DD04037-40E4-49C1-9703-D068C278520D}" type="slidenum">
              <a:rPr lang="zh-TW" altLang="en-US" smtClean="0"/>
              <a:t>7</a:t>
            </a:fld>
            <a:endParaRPr lang="zh-TW" altLang="en-US"/>
          </a:p>
        </p:txBody>
      </p:sp>
    </p:spTree>
    <p:extLst>
      <p:ext uri="{BB962C8B-B14F-4D97-AF65-F5344CB8AC3E}">
        <p14:creationId xmlns:p14="http://schemas.microsoft.com/office/powerpoint/2010/main" val="283649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DD04037-40E4-49C1-9703-D068C278520D}" type="slidenum">
              <a:rPr lang="zh-TW" altLang="en-US" smtClean="0"/>
              <a:t>15</a:t>
            </a:fld>
            <a:endParaRPr lang="zh-TW" altLang="en-US"/>
          </a:p>
        </p:txBody>
      </p:sp>
    </p:spTree>
    <p:extLst>
      <p:ext uri="{BB962C8B-B14F-4D97-AF65-F5344CB8AC3E}">
        <p14:creationId xmlns:p14="http://schemas.microsoft.com/office/powerpoint/2010/main" val="360966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E61E879-5769-47F2-BBBB-1DBB69A20C1C}" type="slidenum">
              <a:rPr lang="zh-TW" altLang="en-US" smtClean="0"/>
              <a:t>41</a:t>
            </a:fld>
            <a:endParaRPr lang="zh-TW" altLang="en-US"/>
          </a:p>
        </p:txBody>
      </p:sp>
    </p:spTree>
    <p:extLst>
      <p:ext uri="{BB962C8B-B14F-4D97-AF65-F5344CB8AC3E}">
        <p14:creationId xmlns:p14="http://schemas.microsoft.com/office/powerpoint/2010/main" val="74338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6027F-02DB-E5E2-88ED-0CF786CB918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43E3781-72AA-60FD-4728-8CC3CFA0D3E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CCCA8B0-A4AB-9457-5CD2-5FA45812FB44}"/>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18AFC29F-1C21-6491-EA7B-A540753C966A}"/>
              </a:ext>
            </a:extLst>
          </p:cNvPr>
          <p:cNvSpPr>
            <a:spLocks noGrp="1"/>
          </p:cNvSpPr>
          <p:nvPr>
            <p:ph type="sldNum" sz="quarter" idx="5"/>
          </p:nvPr>
        </p:nvSpPr>
        <p:spPr/>
        <p:txBody>
          <a:bodyPr/>
          <a:lstStyle/>
          <a:p>
            <a:fld id="{2E61E879-5769-47F2-BBBB-1DBB69A20C1C}" type="slidenum">
              <a:rPr lang="zh-TW" altLang="en-US" smtClean="0"/>
              <a:t>44</a:t>
            </a:fld>
            <a:endParaRPr lang="zh-TW" altLang="en-US"/>
          </a:p>
        </p:txBody>
      </p:sp>
    </p:spTree>
    <p:extLst>
      <p:ext uri="{BB962C8B-B14F-4D97-AF65-F5344CB8AC3E}">
        <p14:creationId xmlns:p14="http://schemas.microsoft.com/office/powerpoint/2010/main" val="213048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252541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140050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193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350163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690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2457025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164088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2329045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3DE9BB-F4D8-8635-44E2-E9FFD7BE7C2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56F1BA-0CB9-6737-0AB5-DED5807EA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711A21E-893A-0FEE-E298-86E6AF0D1345}"/>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5" name="頁尾版面配置區 4">
            <a:extLst>
              <a:ext uri="{FF2B5EF4-FFF2-40B4-BE49-F238E27FC236}">
                <a16:creationId xmlns:a16="http://schemas.microsoft.com/office/drawing/2014/main" id="{425B28B3-FA6C-B7E8-F16B-C0BBE7E90D5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2A54D5B-428B-3315-AF87-D6753889AB79}"/>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179251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AF6F01-A70A-5A21-7B20-BF8BF200298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37E6CAD-AFBE-473D-0E98-C5F973862C4A}"/>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2C12A9-EDC4-D022-E95D-8D532435972F}"/>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5" name="頁尾版面配置區 4">
            <a:extLst>
              <a:ext uri="{FF2B5EF4-FFF2-40B4-BE49-F238E27FC236}">
                <a16:creationId xmlns:a16="http://schemas.microsoft.com/office/drawing/2014/main" id="{5B4CEE1C-59CC-DDA5-D341-A3E1088B113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5C04FA1-AA89-F20C-D29E-18208F59E69D}"/>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311927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EACE03-D427-1878-EBE1-944C211E3737}"/>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7D4BCBE-365E-9E4E-94CC-B86BDEE90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F3CA377-4306-BDB2-2C6E-09D2F2440C43}"/>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5" name="頁尾版面配置區 4">
            <a:extLst>
              <a:ext uri="{FF2B5EF4-FFF2-40B4-BE49-F238E27FC236}">
                <a16:creationId xmlns:a16="http://schemas.microsoft.com/office/drawing/2014/main" id="{82B3E551-332F-82AE-B3D8-CC47FE1DC8E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10558E8-CA28-4352-3B95-0FDAF6B0E324}"/>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287933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1103976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06DD5F-6A35-AA26-1A8B-111440045C5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6BA4BAF-37C9-A7D3-19D2-F0A87A29521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FF6B3C8-9704-C6A3-C70A-40638D9426A2}"/>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0C3FD75-0665-7268-4A7F-E35BD604FB32}"/>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6" name="頁尾版面配置區 5">
            <a:extLst>
              <a:ext uri="{FF2B5EF4-FFF2-40B4-BE49-F238E27FC236}">
                <a16:creationId xmlns:a16="http://schemas.microsoft.com/office/drawing/2014/main" id="{46064EE2-9B1B-AA0E-CCAC-A461800C490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7F35D96-C23D-E3A7-8C39-6529A07F12DC}"/>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1923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D49629-8663-98B4-B694-CBC3B62F4B3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0411C09-79E4-FF3D-12FD-7BE5713FB6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1FB9ECC-0D3C-7EC5-06C6-8C4036869A95}"/>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2F61B5B-253D-3334-3690-E69C63EEC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14F9305-1206-5479-DCC6-9F4023CB880B}"/>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6E39A11-E0FB-EFF5-954F-8221E72B0C75}"/>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8" name="頁尾版面配置區 7">
            <a:extLst>
              <a:ext uri="{FF2B5EF4-FFF2-40B4-BE49-F238E27FC236}">
                <a16:creationId xmlns:a16="http://schemas.microsoft.com/office/drawing/2014/main" id="{C6D53495-01E6-0C1B-FA24-9BC40202E48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F5C6E2C-D635-66FC-1131-69938AA03C13}"/>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275216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ADA24C-F6FE-CF06-6700-C6145D45B418}"/>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B75AA92-5147-6830-B07B-42F8C64C96CA}"/>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4" name="頁尾版面配置區 3">
            <a:extLst>
              <a:ext uri="{FF2B5EF4-FFF2-40B4-BE49-F238E27FC236}">
                <a16:creationId xmlns:a16="http://schemas.microsoft.com/office/drawing/2014/main" id="{EC6BA0B5-16F2-F081-D3E6-79FE48A7EDD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8091B49-BACE-C5E0-F228-5A0E05B51C3F}"/>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977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FD8783B-1FDF-F274-D06E-2D7E8E87273A}"/>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3" name="頁尾版面配置區 2">
            <a:extLst>
              <a:ext uri="{FF2B5EF4-FFF2-40B4-BE49-F238E27FC236}">
                <a16:creationId xmlns:a16="http://schemas.microsoft.com/office/drawing/2014/main" id="{84D82950-5111-4832-A618-6D4E87F3C41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81F06058-BCF2-8778-A6A6-3D81C1C3E2AE}"/>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1501555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3D603D-9890-F3FE-AB09-B614A04ED6E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191B6CF-10AE-253B-7C4B-580AB2A4C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00FF2AA-1F6C-F26B-015B-A2BB2E402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A34A4B0-B6A6-2175-1014-1BA24DD6CB3F}"/>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6" name="頁尾版面配置區 5">
            <a:extLst>
              <a:ext uri="{FF2B5EF4-FFF2-40B4-BE49-F238E27FC236}">
                <a16:creationId xmlns:a16="http://schemas.microsoft.com/office/drawing/2014/main" id="{BF068BA3-B193-14CB-5BA5-9EAA755E01A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DF85BA6-2DE3-4DA8-1631-3A88470ABE81}"/>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1470765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5D947F-188C-454E-D92C-F569D26049C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71D094D-C502-1A44-53F9-772B4ED10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A4B468E-5213-A0A0-213D-B2FFB1B8E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B34E405-49FB-2720-E4A8-4BF75B245E6D}"/>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6" name="頁尾版面配置區 5">
            <a:extLst>
              <a:ext uri="{FF2B5EF4-FFF2-40B4-BE49-F238E27FC236}">
                <a16:creationId xmlns:a16="http://schemas.microsoft.com/office/drawing/2014/main" id="{02DD3E92-95E3-8FAE-4036-F46D1E66A51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D3C220B-A960-D965-4D2E-77C093AE3F33}"/>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44018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7423E9-EC58-561D-A3F5-DCAE89ECF4E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15396B5-948F-4169-9485-20B4A117395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DAEF459-E26A-43B7-2F6B-07DBBBD7C791}"/>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5" name="頁尾版面配置區 4">
            <a:extLst>
              <a:ext uri="{FF2B5EF4-FFF2-40B4-BE49-F238E27FC236}">
                <a16:creationId xmlns:a16="http://schemas.microsoft.com/office/drawing/2014/main" id="{A607F46F-74CB-AA15-1EE2-F61D430CAF4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92F64B7-9143-4840-D0A0-6372E48E9E21}"/>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51430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E181E3C-B20E-0F9B-AD91-BFAA8566299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75DE5A2-0CE5-87D0-878A-EFD3DB91E50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18EE7C4-FF37-317A-E123-480F6E95C4AB}"/>
              </a:ext>
            </a:extLst>
          </p:cNvPr>
          <p:cNvSpPr>
            <a:spLocks noGrp="1"/>
          </p:cNvSpPr>
          <p:nvPr>
            <p:ph type="dt" sz="half" idx="10"/>
          </p:nvPr>
        </p:nvSpPr>
        <p:spPr/>
        <p:txBody>
          <a:bodyPr/>
          <a:lstStyle/>
          <a:p>
            <a:fld id="{D5AD4251-9433-43D3-B0AE-ED825D8BDFA8}" type="datetimeFigureOut">
              <a:rPr lang="zh-TW" altLang="en-US" smtClean="0"/>
              <a:t>2025/5/20</a:t>
            </a:fld>
            <a:endParaRPr lang="zh-TW" altLang="en-US"/>
          </a:p>
        </p:txBody>
      </p:sp>
      <p:sp>
        <p:nvSpPr>
          <p:cNvPr id="5" name="頁尾版面配置區 4">
            <a:extLst>
              <a:ext uri="{FF2B5EF4-FFF2-40B4-BE49-F238E27FC236}">
                <a16:creationId xmlns:a16="http://schemas.microsoft.com/office/drawing/2014/main" id="{D2F4F380-6AB2-C4C2-97AF-0EAAC3AEE23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BA06D5-4F23-A838-3C32-5BB564C44F5C}"/>
              </a:ext>
            </a:extLst>
          </p:cNvPr>
          <p:cNvSpPr>
            <a:spLocks noGrp="1"/>
          </p:cNvSpPr>
          <p:nvPr>
            <p:ph type="sldNum" sz="quarter" idx="12"/>
          </p:nvPr>
        </p:nvSpPr>
        <p:spPr/>
        <p:txBody>
          <a:body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420751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168787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132795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228262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413961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88198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94948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752661-A096-451F-8EB0-A348F06222AB}" type="slidenum">
              <a:rPr lang="zh-TW" altLang="en-US" smtClean="0"/>
              <a:t>‹#›</a:t>
            </a:fld>
            <a:endParaRPr lang="zh-TW" altLang="en-US"/>
          </a:p>
        </p:txBody>
      </p:sp>
      <p:sp>
        <p:nvSpPr>
          <p:cNvPr id="5" name="Date Placeholder 4"/>
          <p:cNvSpPr>
            <a:spLocks noGrp="1"/>
          </p:cNvSpPr>
          <p:nvPr>
            <p:ph type="dt" sz="half" idx="10"/>
          </p:nvPr>
        </p:nvSpPr>
        <p:spPr/>
        <p:txBody>
          <a:bodyPr/>
          <a:lstStyle/>
          <a:p>
            <a:fld id="{8BBBAFC1-15FC-470D-8270-EE0BD8A2D3B0}" type="datetimeFigureOut">
              <a:rPr lang="zh-TW" altLang="en-US" smtClean="0"/>
              <a:t>2025/5/20</a:t>
            </a:fld>
            <a:endParaRPr lang="zh-TW" altLang="en-US"/>
          </a:p>
        </p:txBody>
      </p:sp>
    </p:spTree>
    <p:extLst>
      <p:ext uri="{BB962C8B-B14F-4D97-AF65-F5344CB8AC3E}">
        <p14:creationId xmlns:p14="http://schemas.microsoft.com/office/powerpoint/2010/main" val="383235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BBAFC1-15FC-470D-8270-EE0BD8A2D3B0}" type="datetimeFigureOut">
              <a:rPr lang="zh-TW" altLang="en-US" smtClean="0"/>
              <a:t>2025/5/20</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752661-A096-451F-8EB0-A348F06222AB}" type="slidenum">
              <a:rPr lang="zh-TW" altLang="en-US" smtClean="0"/>
              <a:t>‹#›</a:t>
            </a:fld>
            <a:endParaRPr lang="zh-TW" altLang="en-US"/>
          </a:p>
        </p:txBody>
      </p:sp>
    </p:spTree>
    <p:extLst>
      <p:ext uri="{BB962C8B-B14F-4D97-AF65-F5344CB8AC3E}">
        <p14:creationId xmlns:p14="http://schemas.microsoft.com/office/powerpoint/2010/main" val="41782536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4839564-E552-E0D5-3AEC-B86682719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35F079D-465B-E6BA-F690-CC77884B3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37CBE43-8182-997A-CF64-70F5D3DAB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D4251-9433-43D3-B0AE-ED825D8BDFA8}" type="datetimeFigureOut">
              <a:rPr lang="zh-TW" altLang="en-US" smtClean="0"/>
              <a:t>2025/5/20</a:t>
            </a:fld>
            <a:endParaRPr lang="zh-TW" altLang="en-US"/>
          </a:p>
        </p:txBody>
      </p:sp>
      <p:sp>
        <p:nvSpPr>
          <p:cNvPr id="5" name="頁尾版面配置區 4">
            <a:extLst>
              <a:ext uri="{FF2B5EF4-FFF2-40B4-BE49-F238E27FC236}">
                <a16:creationId xmlns:a16="http://schemas.microsoft.com/office/drawing/2014/main" id="{CAB6C1FD-063D-33CF-CF46-375F48D6B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99447F8-982A-980E-AFDB-86A5532AC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7C23E-8D05-4EE4-AE0D-6AEF889DB67F}" type="slidenum">
              <a:rPr lang="zh-TW" altLang="en-US" smtClean="0"/>
              <a:t>‹#›</a:t>
            </a:fld>
            <a:endParaRPr lang="zh-TW" altLang="en-US"/>
          </a:p>
        </p:txBody>
      </p:sp>
    </p:spTree>
    <p:extLst>
      <p:ext uri="{BB962C8B-B14F-4D97-AF65-F5344CB8AC3E}">
        <p14:creationId xmlns:p14="http://schemas.microsoft.com/office/powerpoint/2010/main" val="273915027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FD1C3F-9BD3-4C50-2BFA-9119BCA65AD7}"/>
              </a:ext>
            </a:extLst>
          </p:cNvPr>
          <p:cNvSpPr>
            <a:spLocks noGrp="1"/>
          </p:cNvSpPr>
          <p:nvPr>
            <p:ph type="ctrTitle"/>
          </p:nvPr>
        </p:nvSpPr>
        <p:spPr>
          <a:xfrm>
            <a:off x="944033" y="2227553"/>
            <a:ext cx="10303933" cy="1646302"/>
          </a:xfrm>
        </p:spPr>
        <p:txBody>
          <a:bodyPr/>
          <a:lstStyle/>
          <a:p>
            <a:pPr algn="l"/>
            <a:r>
              <a:rPr lang="en-US" altLang="zh-TW" dirty="0"/>
              <a:t>Relationship between asthma and severe COVID-19</a:t>
            </a:r>
            <a:endParaRPr lang="zh-TW" altLang="en-US" dirty="0"/>
          </a:p>
        </p:txBody>
      </p:sp>
      <p:sp>
        <p:nvSpPr>
          <p:cNvPr id="3" name="副標題 2">
            <a:extLst>
              <a:ext uri="{FF2B5EF4-FFF2-40B4-BE49-F238E27FC236}">
                <a16:creationId xmlns:a16="http://schemas.microsoft.com/office/drawing/2014/main" id="{E334EB2B-80BD-D590-1E35-C14A4583D438}"/>
              </a:ext>
            </a:extLst>
          </p:cNvPr>
          <p:cNvSpPr>
            <a:spLocks noGrp="1"/>
          </p:cNvSpPr>
          <p:nvPr>
            <p:ph type="subTitle" idx="1"/>
          </p:nvPr>
        </p:nvSpPr>
        <p:spPr>
          <a:xfrm>
            <a:off x="1507066" y="4410062"/>
            <a:ext cx="7766936" cy="1096899"/>
          </a:xfrm>
        </p:spPr>
        <p:txBody>
          <a:bodyPr>
            <a:normAutofit/>
          </a:bodyPr>
          <a:lstStyle/>
          <a:p>
            <a:pPr algn="ctr"/>
            <a:r>
              <a:rPr lang="zh-TW" altLang="en-US" sz="2800" dirty="0"/>
              <a:t>林泱瀚 </a:t>
            </a:r>
            <a:r>
              <a:rPr lang="en-US" altLang="zh-TW" sz="2800" dirty="0"/>
              <a:t>Yang-Han, Lin 1</a:t>
            </a:r>
            <a:r>
              <a:rPr lang="en-US" altLang="zh-TW" sz="2800" baseline="30000" dirty="0"/>
              <a:t>st</a:t>
            </a:r>
            <a:r>
              <a:rPr lang="en-US" altLang="zh-TW" sz="2800" dirty="0"/>
              <a:t> year PhD student</a:t>
            </a:r>
          </a:p>
          <a:p>
            <a:pPr algn="ctr"/>
            <a:r>
              <a:rPr lang="en-US" altLang="zh-TW" sz="2800" dirty="0"/>
              <a:t>Supervisor: Yu-Wen Chien, PhD</a:t>
            </a:r>
            <a:endParaRPr lang="zh-TW" altLang="en-US" sz="2800" dirty="0"/>
          </a:p>
        </p:txBody>
      </p:sp>
    </p:spTree>
    <p:extLst>
      <p:ext uri="{BB962C8B-B14F-4D97-AF65-F5344CB8AC3E}">
        <p14:creationId xmlns:p14="http://schemas.microsoft.com/office/powerpoint/2010/main" val="377785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A7156-FDA1-F2F1-CC34-258A2AFB202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CC0443F-2451-8489-845B-132FA6F03A8E}"/>
              </a:ext>
            </a:extLst>
          </p:cNvPr>
          <p:cNvSpPr>
            <a:spLocks noGrp="1"/>
          </p:cNvSpPr>
          <p:nvPr>
            <p:ph type="title"/>
          </p:nvPr>
        </p:nvSpPr>
        <p:spPr/>
        <p:txBody>
          <a:bodyPr>
            <a:normAutofit/>
          </a:bodyPr>
          <a:lstStyle/>
          <a:p>
            <a:r>
              <a:rPr lang="en-US" altLang="zh-TW" sz="4800" dirty="0"/>
              <a:t>Knowledge gaps</a:t>
            </a:r>
            <a:endParaRPr lang="zh-TW" altLang="en-US" sz="4800" dirty="0"/>
          </a:p>
        </p:txBody>
      </p:sp>
      <p:sp>
        <p:nvSpPr>
          <p:cNvPr id="3" name="內容版面配置區 2">
            <a:extLst>
              <a:ext uri="{FF2B5EF4-FFF2-40B4-BE49-F238E27FC236}">
                <a16:creationId xmlns:a16="http://schemas.microsoft.com/office/drawing/2014/main" id="{6BB22B0C-7678-1A65-4C87-3054E63267AC}"/>
              </a:ext>
            </a:extLst>
          </p:cNvPr>
          <p:cNvSpPr>
            <a:spLocks noGrp="1"/>
          </p:cNvSpPr>
          <p:nvPr>
            <p:ph idx="1"/>
          </p:nvPr>
        </p:nvSpPr>
        <p:spPr>
          <a:xfrm>
            <a:off x="677334" y="1654629"/>
            <a:ext cx="8596668" cy="5078680"/>
          </a:xfrm>
        </p:spPr>
        <p:txBody>
          <a:bodyPr>
            <a:normAutofit/>
          </a:bodyPr>
          <a:lstStyle/>
          <a:p>
            <a:r>
              <a:rPr lang="en-US" altLang="zh-TW" sz="2400" dirty="0"/>
              <a:t>However, the evidence is not entirely clear.</a:t>
            </a:r>
          </a:p>
          <a:p>
            <a:endParaRPr lang="en-US" altLang="zh-TW" sz="2400" dirty="0"/>
          </a:p>
          <a:p>
            <a:pPr>
              <a:buFont typeface="Wingdings" panose="05000000000000000000" pitchFamily="2" charset="2"/>
              <a:buChar char="ü"/>
            </a:pPr>
            <a:r>
              <a:rPr lang="en-US" altLang="zh-TW" sz="2400" dirty="0"/>
              <a:t>Asthma may increase the risk of developing more serious disease and hospitalization for COVID-19.</a:t>
            </a:r>
          </a:p>
          <a:p>
            <a:pPr>
              <a:buFont typeface="Wingdings" panose="05000000000000000000" pitchFamily="2" charset="2"/>
              <a:buChar char="ü"/>
            </a:pPr>
            <a:endParaRPr lang="en-US" altLang="zh-TW" sz="2400" dirty="0"/>
          </a:p>
          <a:p>
            <a:pPr>
              <a:buFont typeface="Wingdings" panose="05000000000000000000" pitchFamily="2" charset="2"/>
              <a:buChar char="ü"/>
            </a:pPr>
            <a:r>
              <a:rPr lang="en-US" altLang="zh-TW" sz="2400" dirty="0"/>
              <a:t>Asthma are not at increased risk for acquiring COVID-19.</a:t>
            </a:r>
          </a:p>
          <a:p>
            <a:pPr>
              <a:buFont typeface="Wingdings" panose="05000000000000000000" pitchFamily="2" charset="2"/>
              <a:buChar char="ü"/>
            </a:pPr>
            <a:endParaRPr lang="en-US" altLang="zh-TW" sz="2400" dirty="0"/>
          </a:p>
          <a:p>
            <a:pPr>
              <a:buFont typeface="Wingdings" panose="05000000000000000000" pitchFamily="2" charset="2"/>
              <a:buChar char="ü"/>
            </a:pPr>
            <a:r>
              <a:rPr lang="en-US" altLang="zh-TW" sz="2400" dirty="0"/>
              <a:t>Protective effect of inhaled corticosteroids.</a:t>
            </a:r>
          </a:p>
        </p:txBody>
      </p:sp>
    </p:spTree>
    <p:extLst>
      <p:ext uri="{BB962C8B-B14F-4D97-AF65-F5344CB8AC3E}">
        <p14:creationId xmlns:p14="http://schemas.microsoft.com/office/powerpoint/2010/main" val="351142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97D2F-8179-DF66-AB0D-3D4609BD146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9B106CD-C5DF-4267-E5B0-8F58868E6F89}"/>
              </a:ext>
            </a:extLst>
          </p:cNvPr>
          <p:cNvSpPr>
            <a:spLocks noGrp="1"/>
          </p:cNvSpPr>
          <p:nvPr>
            <p:ph type="title"/>
          </p:nvPr>
        </p:nvSpPr>
        <p:spPr/>
        <p:txBody>
          <a:bodyPr>
            <a:normAutofit/>
          </a:bodyPr>
          <a:lstStyle/>
          <a:p>
            <a:r>
              <a:rPr lang="en-US" altLang="zh-TW" sz="4800" dirty="0"/>
              <a:t>Knowledge gaps</a:t>
            </a:r>
            <a:endParaRPr lang="zh-TW" altLang="en-US" sz="4800" dirty="0"/>
          </a:p>
        </p:txBody>
      </p:sp>
      <p:sp>
        <p:nvSpPr>
          <p:cNvPr id="3" name="內容版面配置區 2">
            <a:extLst>
              <a:ext uri="{FF2B5EF4-FFF2-40B4-BE49-F238E27FC236}">
                <a16:creationId xmlns:a16="http://schemas.microsoft.com/office/drawing/2014/main" id="{8BACE9A2-C698-A3B3-D405-AD4F907D0C2D}"/>
              </a:ext>
            </a:extLst>
          </p:cNvPr>
          <p:cNvSpPr>
            <a:spLocks noGrp="1"/>
          </p:cNvSpPr>
          <p:nvPr>
            <p:ph idx="1"/>
          </p:nvPr>
        </p:nvSpPr>
        <p:spPr>
          <a:xfrm>
            <a:off x="677334" y="1654629"/>
            <a:ext cx="8596668" cy="4386733"/>
          </a:xfrm>
        </p:spPr>
        <p:txBody>
          <a:bodyPr>
            <a:normAutofit lnSpcReduction="10000"/>
          </a:bodyPr>
          <a:lstStyle/>
          <a:p>
            <a:r>
              <a:rPr lang="en-US" altLang="zh-TW" sz="2400" dirty="0"/>
              <a:t>Limitation of previous studies:</a:t>
            </a:r>
          </a:p>
          <a:p>
            <a:pPr>
              <a:buFont typeface="Wingdings" panose="05000000000000000000" pitchFamily="2" charset="2"/>
              <a:buChar char="ü"/>
            </a:pPr>
            <a:r>
              <a:rPr lang="en-US" altLang="zh-TW" sz="2400" dirty="0"/>
              <a:t>Most studies was conducted in </a:t>
            </a:r>
            <a:r>
              <a:rPr lang="en-US" altLang="zh-TW" sz="2400" u="sng" dirty="0"/>
              <a:t>populations hospitalized for COVID-19</a:t>
            </a:r>
            <a:r>
              <a:rPr lang="en-US" altLang="zh-TW" sz="2400" dirty="0"/>
              <a:t> rather than people who </a:t>
            </a:r>
            <a:r>
              <a:rPr lang="en-US" altLang="zh-TW" sz="2400" u="sng" dirty="0"/>
              <a:t>contact COVID-19 in the community</a:t>
            </a:r>
          </a:p>
          <a:p>
            <a:pPr>
              <a:buFont typeface="Wingdings" panose="05000000000000000000" pitchFamily="2" charset="2"/>
              <a:buChar char="ü"/>
            </a:pPr>
            <a:r>
              <a:rPr lang="en-US" altLang="zh-TW" sz="2400" dirty="0"/>
              <a:t>Most studies was conducted during the </a:t>
            </a:r>
            <a:r>
              <a:rPr lang="en-US" altLang="zh-TW" sz="2400" u="sng" dirty="0"/>
              <a:t>first wave of the pandemic</a:t>
            </a:r>
            <a:r>
              <a:rPr lang="en-US" altLang="zh-TW" sz="2400" dirty="0"/>
              <a:t>.</a:t>
            </a:r>
          </a:p>
          <a:p>
            <a:pPr>
              <a:buFont typeface="Wingdings" panose="05000000000000000000" pitchFamily="2" charset="2"/>
              <a:buChar char="ü"/>
            </a:pPr>
            <a:r>
              <a:rPr lang="en-US" altLang="zh-TW" sz="2400" dirty="0"/>
              <a:t>Most studies was conducted in </a:t>
            </a:r>
            <a:r>
              <a:rPr lang="en-US" altLang="zh-TW" sz="2400" u="sng" dirty="0"/>
              <a:t>adults </a:t>
            </a:r>
            <a:r>
              <a:rPr lang="en-US" altLang="zh-TW" sz="2400" dirty="0"/>
              <a:t>rather than in children and with relatively short follow-up times. </a:t>
            </a:r>
          </a:p>
          <a:p>
            <a:pPr>
              <a:buFont typeface="Wingdings" panose="05000000000000000000" pitchFamily="2" charset="2"/>
              <a:buChar char="ü"/>
            </a:pPr>
            <a:r>
              <a:rPr lang="en-US" altLang="zh-TW" sz="2400" dirty="0"/>
              <a:t>Most studies do </a:t>
            </a:r>
            <a:r>
              <a:rPr lang="en-US" altLang="zh-TW" sz="2400" u="sng" dirty="0"/>
              <a:t>not differentiate mild asthma from more severe asthma</a:t>
            </a:r>
            <a:r>
              <a:rPr lang="en-US" altLang="zh-TW" sz="2400" dirty="0"/>
              <a:t> or between </a:t>
            </a:r>
            <a:r>
              <a:rPr lang="en-US" altLang="zh-TW" sz="2400" u="sng" dirty="0"/>
              <a:t>poorly and well-controlled asthma</a:t>
            </a:r>
            <a:r>
              <a:rPr lang="en-US" altLang="zh-TW" sz="2400" dirty="0"/>
              <a:t>.</a:t>
            </a:r>
            <a:endParaRPr lang="zh-TW" altLang="en-US" sz="2400" dirty="0"/>
          </a:p>
        </p:txBody>
      </p:sp>
    </p:spTree>
    <p:extLst>
      <p:ext uri="{BB962C8B-B14F-4D97-AF65-F5344CB8AC3E}">
        <p14:creationId xmlns:p14="http://schemas.microsoft.com/office/powerpoint/2010/main" val="333565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F23E-1CBF-9E09-4CFC-9D66EFC5853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DC2E41C-C918-923F-1FDD-A3A81F825F2A}"/>
              </a:ext>
            </a:extLst>
          </p:cNvPr>
          <p:cNvSpPr>
            <a:spLocks noGrp="1"/>
          </p:cNvSpPr>
          <p:nvPr>
            <p:ph type="title"/>
          </p:nvPr>
        </p:nvSpPr>
        <p:spPr/>
        <p:txBody>
          <a:bodyPr>
            <a:normAutofit/>
          </a:bodyPr>
          <a:lstStyle/>
          <a:p>
            <a:r>
              <a:rPr lang="en-US" altLang="zh-TW" sz="4800" dirty="0"/>
              <a:t>Introduction</a:t>
            </a:r>
            <a:endParaRPr lang="zh-TW" altLang="en-US" sz="4800" dirty="0"/>
          </a:p>
        </p:txBody>
      </p:sp>
      <p:sp>
        <p:nvSpPr>
          <p:cNvPr id="3" name="內容版面配置區 2">
            <a:extLst>
              <a:ext uri="{FF2B5EF4-FFF2-40B4-BE49-F238E27FC236}">
                <a16:creationId xmlns:a16="http://schemas.microsoft.com/office/drawing/2014/main" id="{98BDBF85-BFE2-D548-FDA1-1B3A907A836F}"/>
              </a:ext>
            </a:extLst>
          </p:cNvPr>
          <p:cNvSpPr>
            <a:spLocks noGrp="1"/>
          </p:cNvSpPr>
          <p:nvPr>
            <p:ph idx="1"/>
          </p:nvPr>
        </p:nvSpPr>
        <p:spPr>
          <a:xfrm>
            <a:off x="677334" y="1654629"/>
            <a:ext cx="8596668" cy="4386733"/>
          </a:xfrm>
        </p:spPr>
        <p:txBody>
          <a:bodyPr>
            <a:normAutofit/>
          </a:bodyPr>
          <a:lstStyle/>
          <a:p>
            <a:r>
              <a:rPr lang="en-US" altLang="zh-TW" sz="3200" dirty="0"/>
              <a:t>This study used a large linked dataset of individuals aged 12+ in England to assess whether poorly controlled asthma increases the risk of COVID-19 hospitalization or death, and whether these individuals should be prioritized for vaccination or other interventions.</a:t>
            </a:r>
            <a:endParaRPr lang="zh-TW" altLang="en-US" sz="3200" dirty="0"/>
          </a:p>
        </p:txBody>
      </p:sp>
    </p:spTree>
    <p:extLst>
      <p:ext uri="{BB962C8B-B14F-4D97-AF65-F5344CB8AC3E}">
        <p14:creationId xmlns:p14="http://schemas.microsoft.com/office/powerpoint/2010/main" val="92023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6901-A871-F318-0CD4-32C1D2C5D67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6884F4E-47C9-B25D-B404-471409DCBC1F}"/>
              </a:ext>
            </a:extLst>
          </p:cNvPr>
          <p:cNvSpPr>
            <a:spLocks noGrp="1"/>
          </p:cNvSpPr>
          <p:nvPr>
            <p:ph type="title"/>
          </p:nvPr>
        </p:nvSpPr>
        <p:spPr/>
        <p:txBody>
          <a:bodyPr>
            <a:normAutofit/>
          </a:bodyPr>
          <a:lstStyle/>
          <a:p>
            <a:r>
              <a:rPr lang="en-US" altLang="zh-TW" sz="4800" dirty="0"/>
              <a:t>Methods: Study design</a:t>
            </a:r>
            <a:endParaRPr lang="zh-TW" altLang="en-US" sz="4800" dirty="0"/>
          </a:p>
        </p:txBody>
      </p:sp>
      <p:sp>
        <p:nvSpPr>
          <p:cNvPr id="3" name="內容版面配置區 2">
            <a:extLst>
              <a:ext uri="{FF2B5EF4-FFF2-40B4-BE49-F238E27FC236}">
                <a16:creationId xmlns:a16="http://schemas.microsoft.com/office/drawing/2014/main" id="{90DA0547-8B70-D1A3-6443-A487895DD197}"/>
              </a:ext>
            </a:extLst>
          </p:cNvPr>
          <p:cNvSpPr>
            <a:spLocks noGrp="1"/>
          </p:cNvSpPr>
          <p:nvPr>
            <p:ph idx="1"/>
          </p:nvPr>
        </p:nvSpPr>
        <p:spPr>
          <a:xfrm>
            <a:off x="677334" y="1654629"/>
            <a:ext cx="8596668" cy="5203371"/>
          </a:xfrm>
        </p:spPr>
        <p:txBody>
          <a:bodyPr>
            <a:normAutofit/>
          </a:bodyPr>
          <a:lstStyle/>
          <a:p>
            <a:r>
              <a:rPr lang="en-US" altLang="zh-TW" sz="3200" dirty="0"/>
              <a:t>Retrospective cohort study</a:t>
            </a:r>
          </a:p>
          <a:p>
            <a:r>
              <a:rPr lang="en-US" altLang="zh-TW" sz="3200" dirty="0"/>
              <a:t>Data sources:</a:t>
            </a:r>
          </a:p>
          <a:p>
            <a:pPr>
              <a:buFont typeface="Wingdings" panose="05000000000000000000" pitchFamily="2" charset="2"/>
              <a:buChar char="ü"/>
            </a:pPr>
            <a:r>
              <a:rPr lang="en-US" altLang="zh-TW" sz="3200" dirty="0"/>
              <a:t>Office for National Statistics Public Health Data Asset (2011 census in England) linked to 2011-2013 NHS patient registers.</a:t>
            </a:r>
          </a:p>
          <a:p>
            <a:pPr>
              <a:buFont typeface="Wingdings" panose="05000000000000000000" pitchFamily="2" charset="2"/>
              <a:buChar char="ü"/>
            </a:pPr>
            <a:r>
              <a:rPr lang="en-US" altLang="zh-TW" sz="3200" dirty="0"/>
              <a:t>General Practice Extraction Service data (death registration records)</a:t>
            </a:r>
          </a:p>
          <a:p>
            <a:pPr>
              <a:buFont typeface="Wingdings" panose="05000000000000000000" pitchFamily="2" charset="2"/>
              <a:buChar char="ü"/>
            </a:pPr>
            <a:r>
              <a:rPr lang="en-US" altLang="zh-TW" sz="3200" dirty="0"/>
              <a:t>Hospital Episode Statistics</a:t>
            </a:r>
          </a:p>
          <a:p>
            <a:pPr marL="0" indent="0">
              <a:buNone/>
            </a:pPr>
            <a:r>
              <a:rPr lang="en-US" altLang="zh-TW" sz="3200" dirty="0"/>
              <a:t>   (hospital admission data)</a:t>
            </a:r>
          </a:p>
        </p:txBody>
      </p:sp>
    </p:spTree>
    <p:extLst>
      <p:ext uri="{BB962C8B-B14F-4D97-AF65-F5344CB8AC3E}">
        <p14:creationId xmlns:p14="http://schemas.microsoft.com/office/powerpoint/2010/main" val="407656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4BD39-DDA5-5A27-CB84-F04911DE653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4B2FA48-0898-18E9-BF13-6594332268B3}"/>
              </a:ext>
            </a:extLst>
          </p:cNvPr>
          <p:cNvSpPr>
            <a:spLocks noGrp="1"/>
          </p:cNvSpPr>
          <p:nvPr>
            <p:ph type="title"/>
          </p:nvPr>
        </p:nvSpPr>
        <p:spPr/>
        <p:txBody>
          <a:bodyPr>
            <a:normAutofit/>
          </a:bodyPr>
          <a:lstStyle/>
          <a:p>
            <a:r>
              <a:rPr lang="en-US" altLang="zh-TW" sz="4800" dirty="0"/>
              <a:t>Methods: Data sources</a:t>
            </a:r>
            <a:endParaRPr lang="zh-TW" altLang="en-US" sz="4800" dirty="0"/>
          </a:p>
        </p:txBody>
      </p:sp>
      <p:sp>
        <p:nvSpPr>
          <p:cNvPr id="3" name="內容版面配置區 2">
            <a:extLst>
              <a:ext uri="{FF2B5EF4-FFF2-40B4-BE49-F238E27FC236}">
                <a16:creationId xmlns:a16="http://schemas.microsoft.com/office/drawing/2014/main" id="{9339749A-02E3-8BBB-392B-008AC9A1C5B9}"/>
              </a:ext>
            </a:extLst>
          </p:cNvPr>
          <p:cNvSpPr>
            <a:spLocks noGrp="1"/>
          </p:cNvSpPr>
          <p:nvPr>
            <p:ph idx="1"/>
          </p:nvPr>
        </p:nvSpPr>
        <p:spPr>
          <a:xfrm>
            <a:off x="677334" y="1654629"/>
            <a:ext cx="8596668" cy="4746171"/>
          </a:xfrm>
        </p:spPr>
        <p:txBody>
          <a:bodyPr>
            <a:normAutofit/>
          </a:bodyPr>
          <a:lstStyle/>
          <a:p>
            <a:r>
              <a:rPr lang="en-US" altLang="zh-TW" sz="3200" dirty="0"/>
              <a:t>Data were firstly linked deterministically using 24 different matching keys, based on a combination of forename, surname, date of birth, sex and geography.</a:t>
            </a:r>
          </a:p>
          <a:p>
            <a:endParaRPr lang="en-US" altLang="zh-TW" sz="3200" dirty="0"/>
          </a:p>
          <a:p>
            <a:r>
              <a:rPr lang="en-US" altLang="zh-TW" sz="3200" dirty="0"/>
              <a:t>Probabilistic matching was then used to attempt to match records that were not linked deterministically, using 13 different combinations of personal identifiers.</a:t>
            </a:r>
          </a:p>
        </p:txBody>
      </p:sp>
    </p:spTree>
    <p:extLst>
      <p:ext uri="{BB962C8B-B14F-4D97-AF65-F5344CB8AC3E}">
        <p14:creationId xmlns:p14="http://schemas.microsoft.com/office/powerpoint/2010/main" val="137240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F8984-F550-F18B-E8F3-F8361E1AB8B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9092908-FD32-89E7-ED2B-9BC1D9098B41}"/>
              </a:ext>
            </a:extLst>
          </p:cNvPr>
          <p:cNvSpPr>
            <a:spLocks noGrp="1"/>
          </p:cNvSpPr>
          <p:nvPr>
            <p:ph type="title"/>
          </p:nvPr>
        </p:nvSpPr>
        <p:spPr/>
        <p:txBody>
          <a:bodyPr>
            <a:normAutofit/>
          </a:bodyPr>
          <a:lstStyle/>
          <a:p>
            <a:r>
              <a:rPr lang="en-US" altLang="zh-TW" sz="4800" dirty="0"/>
              <a:t>Methods: Data sources</a:t>
            </a:r>
            <a:endParaRPr lang="zh-TW" altLang="en-US" sz="4800" dirty="0"/>
          </a:p>
        </p:txBody>
      </p:sp>
      <p:sp>
        <p:nvSpPr>
          <p:cNvPr id="3" name="內容版面配置區 2">
            <a:extLst>
              <a:ext uri="{FF2B5EF4-FFF2-40B4-BE49-F238E27FC236}">
                <a16:creationId xmlns:a16="http://schemas.microsoft.com/office/drawing/2014/main" id="{D3D0D2B7-5AE8-A13D-223B-C83F5667E997}"/>
              </a:ext>
            </a:extLst>
          </p:cNvPr>
          <p:cNvSpPr>
            <a:spLocks noGrp="1"/>
          </p:cNvSpPr>
          <p:nvPr>
            <p:ph idx="1"/>
          </p:nvPr>
        </p:nvSpPr>
        <p:spPr>
          <a:xfrm>
            <a:off x="677334" y="1654629"/>
            <a:ext cx="8596668" cy="4746171"/>
          </a:xfrm>
        </p:spPr>
        <p:txBody>
          <a:bodyPr>
            <a:normAutofit lnSpcReduction="10000"/>
          </a:bodyPr>
          <a:lstStyle/>
          <a:p>
            <a:r>
              <a:rPr lang="en-US" altLang="zh-TW" sz="3200" dirty="0"/>
              <a:t>Total 53,483,502 census records</a:t>
            </a:r>
          </a:p>
          <a:p>
            <a:endParaRPr lang="en-US" altLang="zh-TW" sz="3200" dirty="0"/>
          </a:p>
          <a:p>
            <a:r>
              <a:rPr lang="en-US" altLang="zh-TW" sz="3200" dirty="0"/>
              <a:t>50,019,451 were linked deterministically</a:t>
            </a:r>
          </a:p>
          <a:p>
            <a:endParaRPr lang="en-US" altLang="zh-TW" sz="3200" dirty="0"/>
          </a:p>
          <a:p>
            <a:r>
              <a:rPr lang="en-US" altLang="zh-TW" sz="3200" dirty="0"/>
              <a:t>555,291 were obtained using probabilistic matching</a:t>
            </a:r>
          </a:p>
          <a:p>
            <a:pPr>
              <a:buFont typeface="Wingdings" panose="05000000000000000000" pitchFamily="2" charset="2"/>
              <a:buChar char="ü"/>
            </a:pPr>
            <a:endParaRPr lang="en-US" altLang="zh-TW" sz="3200" dirty="0"/>
          </a:p>
          <a:p>
            <a:pPr>
              <a:buFont typeface="Wingdings" panose="05000000000000000000" pitchFamily="2" charset="2"/>
              <a:buChar char="ü"/>
            </a:pPr>
            <a:r>
              <a:rPr lang="en-US" altLang="zh-TW" sz="3200" dirty="0"/>
              <a:t>Overall linkage rate: 94.6%</a:t>
            </a:r>
          </a:p>
        </p:txBody>
      </p:sp>
    </p:spTree>
    <p:extLst>
      <p:ext uri="{BB962C8B-B14F-4D97-AF65-F5344CB8AC3E}">
        <p14:creationId xmlns:p14="http://schemas.microsoft.com/office/powerpoint/2010/main" val="422449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716C-6F38-9706-F145-7045EBE6E94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F35F099-339B-601A-3D78-07347BC97B42}"/>
              </a:ext>
            </a:extLst>
          </p:cNvPr>
          <p:cNvSpPr>
            <a:spLocks noGrp="1"/>
          </p:cNvSpPr>
          <p:nvPr>
            <p:ph type="title"/>
          </p:nvPr>
        </p:nvSpPr>
        <p:spPr/>
        <p:txBody>
          <a:bodyPr>
            <a:normAutofit/>
          </a:bodyPr>
          <a:lstStyle/>
          <a:p>
            <a:r>
              <a:rPr lang="en-US" altLang="zh-TW" sz="4800" dirty="0"/>
              <a:t>Methods: Data sources</a:t>
            </a:r>
            <a:endParaRPr lang="zh-TW" altLang="en-US" sz="4800" dirty="0"/>
          </a:p>
        </p:txBody>
      </p:sp>
      <p:pic>
        <p:nvPicPr>
          <p:cNvPr id="7" name="圖片 6">
            <a:extLst>
              <a:ext uri="{FF2B5EF4-FFF2-40B4-BE49-F238E27FC236}">
                <a16:creationId xmlns:a16="http://schemas.microsoft.com/office/drawing/2014/main" id="{5C44E397-2C2E-A131-C303-BCEADE1742E3}"/>
              </a:ext>
            </a:extLst>
          </p:cNvPr>
          <p:cNvPicPr>
            <a:picLocks noChangeAspect="1"/>
          </p:cNvPicPr>
          <p:nvPr/>
        </p:nvPicPr>
        <p:blipFill>
          <a:blip r:embed="rId2"/>
          <a:stretch>
            <a:fillRect/>
          </a:stretch>
        </p:blipFill>
        <p:spPr>
          <a:xfrm>
            <a:off x="0" y="1828801"/>
            <a:ext cx="12192000" cy="4169034"/>
          </a:xfrm>
          <a:prstGeom prst="rect">
            <a:avLst/>
          </a:prstGeom>
        </p:spPr>
      </p:pic>
      <p:sp>
        <p:nvSpPr>
          <p:cNvPr id="3" name="文字方塊 2">
            <a:extLst>
              <a:ext uri="{FF2B5EF4-FFF2-40B4-BE49-F238E27FC236}">
                <a16:creationId xmlns:a16="http://schemas.microsoft.com/office/drawing/2014/main" id="{8BEDF7C0-A261-4B29-B26B-92D0568811A3}"/>
              </a:ext>
            </a:extLst>
          </p:cNvPr>
          <p:cNvSpPr txBox="1"/>
          <p:nvPr/>
        </p:nvSpPr>
        <p:spPr>
          <a:xfrm>
            <a:off x="1056422" y="5997835"/>
            <a:ext cx="7838492" cy="523220"/>
          </a:xfrm>
          <a:prstGeom prst="rect">
            <a:avLst/>
          </a:prstGeom>
          <a:noFill/>
        </p:spPr>
        <p:txBody>
          <a:bodyPr wrap="square" rtlCol="0">
            <a:spAutoFit/>
          </a:bodyPr>
          <a:lstStyle/>
          <a:p>
            <a:r>
              <a:rPr lang="en-US" altLang="zh-TW" sz="2800" dirty="0"/>
              <a:t>35,202,533 (Age 18+) and 2,996,503 (Age 12-17)</a:t>
            </a:r>
            <a:endParaRPr lang="zh-TW" altLang="en-US" sz="2800" dirty="0"/>
          </a:p>
        </p:txBody>
      </p:sp>
    </p:spTree>
    <p:extLst>
      <p:ext uri="{BB962C8B-B14F-4D97-AF65-F5344CB8AC3E}">
        <p14:creationId xmlns:p14="http://schemas.microsoft.com/office/powerpoint/2010/main" val="401190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A6DB5-1E5D-89F0-B287-7E23DCB0B1B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7D212C3-2D44-5132-B455-A25DCAA1D390}"/>
              </a:ext>
            </a:extLst>
          </p:cNvPr>
          <p:cNvSpPr>
            <a:spLocks noGrp="1"/>
          </p:cNvSpPr>
          <p:nvPr>
            <p:ph type="title"/>
          </p:nvPr>
        </p:nvSpPr>
        <p:spPr/>
        <p:txBody>
          <a:bodyPr>
            <a:normAutofit/>
          </a:bodyPr>
          <a:lstStyle/>
          <a:p>
            <a:r>
              <a:rPr lang="en-US" altLang="zh-TW" sz="4800" dirty="0"/>
              <a:t>Methods: Exposure</a:t>
            </a:r>
            <a:endParaRPr lang="zh-TW" altLang="en-US" sz="4800" dirty="0"/>
          </a:p>
        </p:txBody>
      </p:sp>
      <p:sp>
        <p:nvSpPr>
          <p:cNvPr id="3" name="內容版面配置區 2">
            <a:extLst>
              <a:ext uri="{FF2B5EF4-FFF2-40B4-BE49-F238E27FC236}">
                <a16:creationId xmlns:a16="http://schemas.microsoft.com/office/drawing/2014/main" id="{B60898D5-4CD0-899F-FF6F-ADBB674449B4}"/>
              </a:ext>
            </a:extLst>
          </p:cNvPr>
          <p:cNvSpPr>
            <a:spLocks noGrp="1"/>
          </p:cNvSpPr>
          <p:nvPr>
            <p:ph idx="1"/>
          </p:nvPr>
        </p:nvSpPr>
        <p:spPr>
          <a:xfrm>
            <a:off x="677334" y="1654629"/>
            <a:ext cx="8596668" cy="4746171"/>
          </a:xfrm>
        </p:spPr>
        <p:txBody>
          <a:bodyPr>
            <a:normAutofit fontScale="77500" lnSpcReduction="20000"/>
          </a:bodyPr>
          <a:lstStyle/>
          <a:p>
            <a:r>
              <a:rPr lang="en-US" altLang="zh-TW" sz="3200" dirty="0"/>
              <a:t>Control group: individuals without an asthma diagnosis in the two years prior to the pandemic. (1 January 2018 to 31 December 2019)</a:t>
            </a:r>
          </a:p>
          <a:p>
            <a:r>
              <a:rPr lang="en-US" altLang="zh-TW" sz="3200" dirty="0"/>
              <a:t>Exposure groups were: with an asthma diagnosis in the two years prior to the pandemic.</a:t>
            </a:r>
          </a:p>
          <a:p>
            <a:pPr marL="514350" indent="-514350">
              <a:buFont typeface="+mj-lt"/>
              <a:buAutoNum type="arabicPeriod"/>
            </a:pPr>
            <a:r>
              <a:rPr lang="en-US" altLang="zh-TW" sz="3200" dirty="0"/>
              <a:t>No ICS prescriptions in the year prior to the pandemic. (1 January 2019 to 31 December 2019)</a:t>
            </a:r>
          </a:p>
          <a:p>
            <a:pPr marL="514350" indent="-514350">
              <a:buFont typeface="+mj-lt"/>
              <a:buAutoNum type="arabicPeriod"/>
            </a:pPr>
            <a:r>
              <a:rPr lang="en-US" altLang="zh-TW" sz="3200" dirty="0"/>
              <a:t>Low dosage ICS prescribed in the year prior to the pandemic.</a:t>
            </a:r>
          </a:p>
          <a:p>
            <a:pPr marL="514350" indent="-514350">
              <a:buFont typeface="+mj-lt"/>
              <a:buAutoNum type="arabicPeriod"/>
            </a:pPr>
            <a:r>
              <a:rPr lang="en-US" altLang="zh-TW" sz="3200" dirty="0"/>
              <a:t>Medium dosage ICS prescribed in the year prior to the pandemic.</a:t>
            </a:r>
          </a:p>
          <a:p>
            <a:pPr marL="514350" indent="-514350">
              <a:buFont typeface="+mj-lt"/>
              <a:buAutoNum type="arabicPeriod"/>
            </a:pPr>
            <a:r>
              <a:rPr lang="en-US" altLang="zh-TW" sz="3200" dirty="0"/>
              <a:t>High-dosage ICS prescribed in the year prior to the pandemic.</a:t>
            </a:r>
          </a:p>
        </p:txBody>
      </p:sp>
    </p:spTree>
    <p:extLst>
      <p:ext uri="{BB962C8B-B14F-4D97-AF65-F5344CB8AC3E}">
        <p14:creationId xmlns:p14="http://schemas.microsoft.com/office/powerpoint/2010/main" val="99563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A73C3-9014-673A-4B1E-C4FE8C98ADC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F7EB829-2DB8-6E80-DA76-E70BC31D0E0B}"/>
              </a:ext>
            </a:extLst>
          </p:cNvPr>
          <p:cNvSpPr>
            <a:spLocks noGrp="1"/>
          </p:cNvSpPr>
          <p:nvPr>
            <p:ph type="title"/>
          </p:nvPr>
        </p:nvSpPr>
        <p:spPr/>
        <p:txBody>
          <a:bodyPr>
            <a:normAutofit/>
          </a:bodyPr>
          <a:lstStyle/>
          <a:p>
            <a:r>
              <a:rPr lang="en-US" altLang="zh-TW" sz="4800" dirty="0"/>
              <a:t>Methods: Exposure</a:t>
            </a:r>
            <a:endParaRPr lang="zh-TW" altLang="en-US" sz="4800" dirty="0"/>
          </a:p>
        </p:txBody>
      </p:sp>
      <p:sp>
        <p:nvSpPr>
          <p:cNvPr id="3" name="內容版面配置區 2">
            <a:extLst>
              <a:ext uri="{FF2B5EF4-FFF2-40B4-BE49-F238E27FC236}">
                <a16:creationId xmlns:a16="http://schemas.microsoft.com/office/drawing/2014/main" id="{7BA94243-3240-7CDA-B96F-3A19D49A3666}"/>
              </a:ext>
            </a:extLst>
          </p:cNvPr>
          <p:cNvSpPr>
            <a:spLocks noGrp="1"/>
          </p:cNvSpPr>
          <p:nvPr>
            <p:ph idx="1"/>
          </p:nvPr>
        </p:nvSpPr>
        <p:spPr>
          <a:xfrm>
            <a:off x="677334" y="1654629"/>
            <a:ext cx="8596668" cy="4746171"/>
          </a:xfrm>
        </p:spPr>
        <p:txBody>
          <a:bodyPr>
            <a:normAutofit fontScale="92500" lnSpcReduction="20000"/>
          </a:bodyPr>
          <a:lstStyle/>
          <a:p>
            <a:r>
              <a:rPr lang="en-US" altLang="zh-TW" sz="3200" dirty="0"/>
              <a:t>This study also used oral corticosteroids (OCS) prescriptions as an exposure variable (as a measure of exacerbation frequency and thus poor control).</a:t>
            </a:r>
          </a:p>
          <a:p>
            <a:r>
              <a:rPr lang="en-US" altLang="zh-TW" sz="3200" dirty="0"/>
              <a:t>Exposure categories:</a:t>
            </a:r>
          </a:p>
          <a:p>
            <a:pPr marL="514350" indent="-514350">
              <a:buFont typeface="+mj-lt"/>
              <a:buAutoNum type="arabicPeriod"/>
            </a:pPr>
            <a:r>
              <a:rPr lang="en-US" altLang="zh-TW" sz="3200" dirty="0"/>
              <a:t>No OCS prescription in the year prior to the pandemic.</a:t>
            </a:r>
          </a:p>
          <a:p>
            <a:pPr marL="514350" indent="-514350">
              <a:buFont typeface="+mj-lt"/>
              <a:buAutoNum type="arabicPeriod"/>
            </a:pPr>
            <a:r>
              <a:rPr lang="en-US" altLang="zh-TW" sz="3200" dirty="0"/>
              <a:t>One OCS prescription in the year prior to the pandemic.</a:t>
            </a:r>
          </a:p>
          <a:p>
            <a:pPr marL="514350" indent="-514350">
              <a:buFont typeface="+mj-lt"/>
              <a:buAutoNum type="arabicPeriod"/>
            </a:pPr>
            <a:r>
              <a:rPr lang="en-US" altLang="zh-TW" sz="3200" dirty="0"/>
              <a:t>Two or more OCS prescriptions in the year prior to the pandemic.</a:t>
            </a:r>
          </a:p>
        </p:txBody>
      </p:sp>
    </p:spTree>
    <p:extLst>
      <p:ext uri="{BB962C8B-B14F-4D97-AF65-F5344CB8AC3E}">
        <p14:creationId xmlns:p14="http://schemas.microsoft.com/office/powerpoint/2010/main" val="167499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868D6-DF78-B523-B4AB-674CF1862C1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8BFC043-09FE-44D6-ABCE-1E16656C0A2F}"/>
              </a:ext>
            </a:extLst>
          </p:cNvPr>
          <p:cNvSpPr>
            <a:spLocks noGrp="1"/>
          </p:cNvSpPr>
          <p:nvPr>
            <p:ph type="title"/>
          </p:nvPr>
        </p:nvSpPr>
        <p:spPr/>
        <p:txBody>
          <a:bodyPr>
            <a:normAutofit/>
          </a:bodyPr>
          <a:lstStyle/>
          <a:p>
            <a:r>
              <a:rPr lang="en-US" altLang="zh-TW" sz="4800" dirty="0"/>
              <a:t>Methods: Outcomes</a:t>
            </a:r>
            <a:endParaRPr lang="zh-TW" altLang="en-US" sz="4800" dirty="0"/>
          </a:p>
        </p:txBody>
      </p:sp>
      <p:sp>
        <p:nvSpPr>
          <p:cNvPr id="3" name="內容版面配置區 2">
            <a:extLst>
              <a:ext uri="{FF2B5EF4-FFF2-40B4-BE49-F238E27FC236}">
                <a16:creationId xmlns:a16="http://schemas.microsoft.com/office/drawing/2014/main" id="{5BB498C8-0855-EEC9-54D4-63FBDACFFCF2}"/>
              </a:ext>
            </a:extLst>
          </p:cNvPr>
          <p:cNvSpPr>
            <a:spLocks noGrp="1"/>
          </p:cNvSpPr>
          <p:nvPr>
            <p:ph idx="1"/>
          </p:nvPr>
        </p:nvSpPr>
        <p:spPr>
          <a:xfrm>
            <a:off x="677333" y="1654629"/>
            <a:ext cx="9705531" cy="4746171"/>
          </a:xfrm>
        </p:spPr>
        <p:txBody>
          <a:bodyPr>
            <a:normAutofit fontScale="92500"/>
          </a:bodyPr>
          <a:lstStyle/>
          <a:p>
            <a:r>
              <a:rPr lang="en-US" altLang="zh-TW" sz="3300" dirty="0"/>
              <a:t>Follow-up: 1 January 2020 to 30 September 2021.</a:t>
            </a:r>
          </a:p>
          <a:p>
            <a:r>
              <a:rPr lang="en-US" altLang="zh-TW" sz="3300" dirty="0"/>
              <a:t>Primary outcome: COVID-19 death.</a:t>
            </a:r>
          </a:p>
          <a:p>
            <a:pPr marL="0" indent="0">
              <a:buNone/>
            </a:pPr>
            <a:r>
              <a:rPr lang="en-US" altLang="zh-TW" sz="3300" dirty="0"/>
              <a:t>   (death certificate and ICD-10 codes)</a:t>
            </a:r>
          </a:p>
          <a:p>
            <a:r>
              <a:rPr lang="en-US" altLang="zh-TW" sz="3300" dirty="0"/>
              <a:t>Secondary outcome: hospitalization with COVID-19 . (ICD-10 codes)</a:t>
            </a:r>
          </a:p>
          <a:p>
            <a:r>
              <a:rPr lang="en-US" altLang="zh-TW" sz="3300" dirty="0"/>
              <a:t>For children, this study only included hospitalizations, as the number of deaths was too low to conduct a meaningful statistical analysis.</a:t>
            </a:r>
          </a:p>
          <a:p>
            <a:endParaRPr lang="en-US" altLang="zh-TW" sz="3200" dirty="0"/>
          </a:p>
        </p:txBody>
      </p:sp>
    </p:spTree>
    <p:extLst>
      <p:ext uri="{BB962C8B-B14F-4D97-AF65-F5344CB8AC3E}">
        <p14:creationId xmlns:p14="http://schemas.microsoft.com/office/powerpoint/2010/main" val="65001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a:extLst>
              <a:ext uri="{FF2B5EF4-FFF2-40B4-BE49-F238E27FC236}">
                <a16:creationId xmlns:a16="http://schemas.microsoft.com/office/drawing/2014/main" id="{0CD92ADD-8B36-8C52-10D6-EF229FD6DBCC}"/>
              </a:ext>
            </a:extLst>
          </p:cNvPr>
          <p:cNvPicPr>
            <a:picLocks noChangeAspect="1"/>
          </p:cNvPicPr>
          <p:nvPr/>
        </p:nvPicPr>
        <p:blipFill>
          <a:blip r:embed="rId2"/>
          <a:stretch>
            <a:fillRect/>
          </a:stretch>
        </p:blipFill>
        <p:spPr>
          <a:xfrm>
            <a:off x="1561467" y="2204866"/>
            <a:ext cx="9069066" cy="2448267"/>
          </a:xfrm>
          <a:prstGeom prst="rect">
            <a:avLst/>
          </a:prstGeom>
        </p:spPr>
      </p:pic>
    </p:spTree>
    <p:extLst>
      <p:ext uri="{BB962C8B-B14F-4D97-AF65-F5344CB8AC3E}">
        <p14:creationId xmlns:p14="http://schemas.microsoft.com/office/powerpoint/2010/main" val="1861381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03372-F48B-3C79-4D73-9C7EED02C3F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5BD9D05-26CA-366B-76B2-0F2134D92EF1}"/>
              </a:ext>
            </a:extLst>
          </p:cNvPr>
          <p:cNvSpPr>
            <a:spLocks noGrp="1"/>
          </p:cNvSpPr>
          <p:nvPr>
            <p:ph type="title"/>
          </p:nvPr>
        </p:nvSpPr>
        <p:spPr/>
        <p:txBody>
          <a:bodyPr>
            <a:normAutofit/>
          </a:bodyPr>
          <a:lstStyle/>
          <a:p>
            <a:r>
              <a:rPr lang="en-US" altLang="zh-TW" sz="4800" dirty="0"/>
              <a:t>Methods: Statistical analyses</a:t>
            </a:r>
            <a:endParaRPr lang="zh-TW" altLang="en-US" sz="4800" dirty="0"/>
          </a:p>
        </p:txBody>
      </p:sp>
      <p:sp>
        <p:nvSpPr>
          <p:cNvPr id="3" name="內容版面配置區 2">
            <a:extLst>
              <a:ext uri="{FF2B5EF4-FFF2-40B4-BE49-F238E27FC236}">
                <a16:creationId xmlns:a16="http://schemas.microsoft.com/office/drawing/2014/main" id="{EF0F46EF-A0E3-CC60-C3C3-F08F4F7A894E}"/>
              </a:ext>
            </a:extLst>
          </p:cNvPr>
          <p:cNvSpPr>
            <a:spLocks noGrp="1"/>
          </p:cNvSpPr>
          <p:nvPr>
            <p:ph idx="1"/>
          </p:nvPr>
        </p:nvSpPr>
        <p:spPr>
          <a:xfrm>
            <a:off x="677334" y="1654629"/>
            <a:ext cx="8596668" cy="4746171"/>
          </a:xfrm>
        </p:spPr>
        <p:txBody>
          <a:bodyPr>
            <a:normAutofit/>
          </a:bodyPr>
          <a:lstStyle/>
          <a:p>
            <a:r>
              <a:rPr lang="en-US" altLang="zh-TW" sz="3200" dirty="0"/>
              <a:t>Absolute risk of COVID-19 hospitalization and death: </a:t>
            </a:r>
          </a:p>
          <a:p>
            <a:pPr>
              <a:buFont typeface="Wingdings" panose="05000000000000000000" pitchFamily="2" charset="2"/>
              <a:buChar char="ü"/>
            </a:pPr>
            <a:r>
              <a:rPr lang="en-US" altLang="zh-TW" sz="3200" dirty="0"/>
              <a:t>Age standardized rates separately for men and women for adults (18 or over).</a:t>
            </a:r>
          </a:p>
          <a:p>
            <a:pPr>
              <a:buFont typeface="Wingdings" panose="05000000000000000000" pitchFamily="2" charset="2"/>
              <a:buChar char="ü"/>
            </a:pPr>
            <a:r>
              <a:rPr lang="en-US" altLang="zh-TW" sz="3200" dirty="0"/>
              <a:t>Crude rates for children (12–17).</a:t>
            </a:r>
          </a:p>
        </p:txBody>
      </p:sp>
    </p:spTree>
    <p:extLst>
      <p:ext uri="{BB962C8B-B14F-4D97-AF65-F5344CB8AC3E}">
        <p14:creationId xmlns:p14="http://schemas.microsoft.com/office/powerpoint/2010/main" val="555264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B18A-BB69-6F74-1BDB-2E6F3FCF59C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762DD65-8860-2E2B-D727-8F74F34D04A6}"/>
              </a:ext>
            </a:extLst>
          </p:cNvPr>
          <p:cNvSpPr>
            <a:spLocks noGrp="1"/>
          </p:cNvSpPr>
          <p:nvPr>
            <p:ph type="title"/>
          </p:nvPr>
        </p:nvSpPr>
        <p:spPr/>
        <p:txBody>
          <a:bodyPr>
            <a:normAutofit/>
          </a:bodyPr>
          <a:lstStyle/>
          <a:p>
            <a:r>
              <a:rPr lang="en-US" altLang="zh-TW" sz="4800" dirty="0"/>
              <a:t>Methods: Statistical analyses</a:t>
            </a:r>
            <a:endParaRPr lang="zh-TW" altLang="en-US" sz="4800" dirty="0"/>
          </a:p>
        </p:txBody>
      </p:sp>
      <p:sp>
        <p:nvSpPr>
          <p:cNvPr id="3" name="內容版面配置區 2">
            <a:extLst>
              <a:ext uri="{FF2B5EF4-FFF2-40B4-BE49-F238E27FC236}">
                <a16:creationId xmlns:a16="http://schemas.microsoft.com/office/drawing/2014/main" id="{D1668B6E-B6D0-1975-D318-AE718E7FA95A}"/>
              </a:ext>
            </a:extLst>
          </p:cNvPr>
          <p:cNvSpPr>
            <a:spLocks noGrp="1"/>
          </p:cNvSpPr>
          <p:nvPr>
            <p:ph idx="1"/>
          </p:nvPr>
        </p:nvSpPr>
        <p:spPr>
          <a:xfrm>
            <a:off x="677334" y="1654629"/>
            <a:ext cx="8596668" cy="4746171"/>
          </a:xfrm>
        </p:spPr>
        <p:txBody>
          <a:bodyPr>
            <a:normAutofit/>
          </a:bodyPr>
          <a:lstStyle/>
          <a:p>
            <a:r>
              <a:rPr lang="en-US" altLang="zh-TW" sz="3200" dirty="0"/>
              <a:t>Relative risk of COVID-19 mortality: </a:t>
            </a:r>
          </a:p>
          <a:p>
            <a:pPr>
              <a:buFont typeface="Wingdings" panose="05000000000000000000" pitchFamily="2" charset="2"/>
              <a:buChar char="ü"/>
            </a:pPr>
            <a:r>
              <a:rPr lang="en-US" altLang="zh-TW" sz="3200" dirty="0"/>
              <a:t>Cox proportional hazard models, adjusted for a range of potential confounding factors.</a:t>
            </a:r>
          </a:p>
          <a:p>
            <a:pPr>
              <a:buFont typeface="Wingdings" panose="05000000000000000000" pitchFamily="2" charset="2"/>
              <a:buChar char="ü"/>
            </a:pPr>
            <a:endParaRPr lang="en-US" altLang="zh-TW" sz="3200" dirty="0"/>
          </a:p>
          <a:p>
            <a:pPr>
              <a:buFont typeface="Wingdings" panose="05000000000000000000" pitchFamily="2" charset="2"/>
              <a:buChar char="ü"/>
            </a:pPr>
            <a:r>
              <a:rPr lang="en-US" altLang="zh-TW" sz="3200" dirty="0"/>
              <a:t>This study used different model specifications for children and for adults. </a:t>
            </a:r>
          </a:p>
        </p:txBody>
      </p:sp>
    </p:spTree>
    <p:extLst>
      <p:ext uri="{BB962C8B-B14F-4D97-AF65-F5344CB8AC3E}">
        <p14:creationId xmlns:p14="http://schemas.microsoft.com/office/powerpoint/2010/main" val="6094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78C8B-063D-CF2F-DD08-1409CB7D1AC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C67CFD8-47FE-9A64-5779-854A04E43545}"/>
              </a:ext>
            </a:extLst>
          </p:cNvPr>
          <p:cNvSpPr>
            <a:spLocks noGrp="1"/>
          </p:cNvSpPr>
          <p:nvPr>
            <p:ph type="title"/>
          </p:nvPr>
        </p:nvSpPr>
        <p:spPr/>
        <p:txBody>
          <a:bodyPr>
            <a:normAutofit/>
          </a:bodyPr>
          <a:lstStyle/>
          <a:p>
            <a:r>
              <a:rPr lang="en-US" altLang="zh-TW" sz="4800" dirty="0"/>
              <a:t>Methods: Statistical analysis</a:t>
            </a:r>
            <a:endParaRPr lang="zh-TW" altLang="en-US" sz="4800" dirty="0"/>
          </a:p>
        </p:txBody>
      </p:sp>
      <p:sp>
        <p:nvSpPr>
          <p:cNvPr id="3" name="內容版面配置區 2">
            <a:extLst>
              <a:ext uri="{FF2B5EF4-FFF2-40B4-BE49-F238E27FC236}">
                <a16:creationId xmlns:a16="http://schemas.microsoft.com/office/drawing/2014/main" id="{A6035C57-5B3B-4458-4B12-609FFBD6524A}"/>
              </a:ext>
            </a:extLst>
          </p:cNvPr>
          <p:cNvSpPr>
            <a:spLocks noGrp="1"/>
          </p:cNvSpPr>
          <p:nvPr>
            <p:ph idx="1"/>
          </p:nvPr>
        </p:nvSpPr>
        <p:spPr>
          <a:xfrm>
            <a:off x="677334" y="1654629"/>
            <a:ext cx="8596668" cy="4746171"/>
          </a:xfrm>
        </p:spPr>
        <p:txBody>
          <a:bodyPr>
            <a:normAutofit fontScale="92500" lnSpcReduction="10000"/>
          </a:bodyPr>
          <a:lstStyle/>
          <a:p>
            <a:r>
              <a:rPr lang="en-US" altLang="zh-TW" sz="3200" dirty="0"/>
              <a:t>For adults:</a:t>
            </a:r>
          </a:p>
          <a:p>
            <a:pPr>
              <a:buFont typeface="Wingdings" panose="05000000000000000000" pitchFamily="2" charset="2"/>
              <a:buChar char="ü"/>
            </a:pPr>
            <a:r>
              <a:rPr lang="en-US" altLang="zh-TW" sz="3200" dirty="0"/>
              <a:t>1</a:t>
            </a:r>
            <a:r>
              <a:rPr lang="en-US" altLang="zh-TW" sz="3200" baseline="30000" dirty="0"/>
              <a:t>st</a:t>
            </a:r>
            <a:r>
              <a:rPr lang="en-US" altLang="zh-TW" sz="3200" dirty="0"/>
              <a:t> model was just adjusted for </a:t>
            </a:r>
            <a:r>
              <a:rPr lang="en-US" altLang="zh-TW" sz="3200" u="sng" dirty="0"/>
              <a:t>age</a:t>
            </a:r>
            <a:r>
              <a:rPr lang="en-US" altLang="zh-TW" sz="3200" dirty="0"/>
              <a:t> and </a:t>
            </a:r>
            <a:r>
              <a:rPr lang="en-US" altLang="zh-TW" sz="3200" u="sng" dirty="0"/>
              <a:t>sex</a:t>
            </a:r>
            <a:r>
              <a:rPr lang="en-US" altLang="zh-TW" sz="3200" dirty="0"/>
              <a:t>. </a:t>
            </a:r>
          </a:p>
          <a:p>
            <a:pPr>
              <a:buFont typeface="Wingdings" panose="05000000000000000000" pitchFamily="2" charset="2"/>
              <a:buChar char="ü"/>
            </a:pPr>
            <a:r>
              <a:rPr lang="en-US" altLang="zh-TW" sz="3200" dirty="0"/>
              <a:t>2</a:t>
            </a:r>
            <a:r>
              <a:rPr lang="en-US" altLang="zh-TW" sz="3200" baseline="30000" dirty="0"/>
              <a:t>nd</a:t>
            </a:r>
            <a:r>
              <a:rPr lang="en-US" altLang="zh-TW" sz="3200" dirty="0"/>
              <a:t> model: 1</a:t>
            </a:r>
            <a:r>
              <a:rPr lang="en-US" altLang="zh-TW" sz="3200" baseline="30000" dirty="0"/>
              <a:t>st</a:t>
            </a:r>
            <a:r>
              <a:rPr lang="en-US" altLang="zh-TW" sz="3200" dirty="0"/>
              <a:t> model + socio-demographic factors, including </a:t>
            </a:r>
            <a:r>
              <a:rPr lang="en-US" altLang="zh-TW" sz="3200" u="sng" dirty="0"/>
              <a:t>region</a:t>
            </a:r>
            <a:r>
              <a:rPr lang="en-US" altLang="zh-TW" sz="3200" dirty="0"/>
              <a:t>, </a:t>
            </a:r>
            <a:r>
              <a:rPr lang="en-US" altLang="zh-TW" sz="3200" u="sng" dirty="0"/>
              <a:t>ethnicity</a:t>
            </a:r>
            <a:r>
              <a:rPr lang="en-US" altLang="zh-TW" sz="3200" dirty="0"/>
              <a:t>, and </a:t>
            </a:r>
            <a:r>
              <a:rPr lang="en-US" altLang="zh-TW" sz="3200" u="sng" dirty="0"/>
              <a:t>quintile of the Index of Multiple Deprivation</a:t>
            </a:r>
            <a:r>
              <a:rPr lang="en-US" altLang="zh-TW" sz="3200" dirty="0"/>
              <a:t>.</a:t>
            </a:r>
          </a:p>
          <a:p>
            <a:pPr>
              <a:buFont typeface="Wingdings" panose="05000000000000000000" pitchFamily="2" charset="2"/>
              <a:buChar char="ü"/>
            </a:pPr>
            <a:r>
              <a:rPr lang="en-US" altLang="zh-TW" sz="3200" dirty="0"/>
              <a:t>3</a:t>
            </a:r>
            <a:r>
              <a:rPr lang="en-US" altLang="zh-TW" sz="3200" baseline="30000" dirty="0"/>
              <a:t>rd</a:t>
            </a:r>
            <a:r>
              <a:rPr lang="en-US" altLang="zh-TW" sz="3200" dirty="0"/>
              <a:t> model: 2</a:t>
            </a:r>
            <a:r>
              <a:rPr lang="en-US" altLang="zh-TW" sz="3200" baseline="30000" dirty="0"/>
              <a:t>nd</a:t>
            </a:r>
            <a:r>
              <a:rPr lang="en-US" altLang="zh-TW" sz="3200" dirty="0"/>
              <a:t> model + </a:t>
            </a:r>
            <a:r>
              <a:rPr lang="en-US" altLang="zh-TW" sz="3200" u="sng" dirty="0"/>
              <a:t>comorbidities</a:t>
            </a:r>
            <a:r>
              <a:rPr lang="en-US" altLang="zh-TW" sz="3200" dirty="0"/>
              <a:t>, </a:t>
            </a:r>
            <a:r>
              <a:rPr lang="en-US" altLang="zh-TW" sz="3200" u="sng" dirty="0"/>
              <a:t>hospitalization in the previous year for any other reason than asthma</a:t>
            </a:r>
            <a:r>
              <a:rPr lang="en-US" altLang="zh-TW" sz="3200" dirty="0"/>
              <a:t>, and </a:t>
            </a:r>
            <a:r>
              <a:rPr lang="en-US" altLang="zh-TW" sz="3200" u="sng" dirty="0"/>
              <a:t>OCS use </a:t>
            </a:r>
            <a:r>
              <a:rPr lang="en-US" altLang="zh-TW" sz="3200" dirty="0"/>
              <a:t>(except when OCS was the exposure variable).</a:t>
            </a:r>
          </a:p>
          <a:p>
            <a:pPr>
              <a:buFont typeface="Wingdings" panose="05000000000000000000" pitchFamily="2" charset="2"/>
              <a:buChar char="ü"/>
            </a:pPr>
            <a:r>
              <a:rPr lang="en-US" altLang="zh-TW" sz="3200" dirty="0"/>
              <a:t>4</a:t>
            </a:r>
            <a:r>
              <a:rPr lang="en-US" altLang="zh-TW" sz="3200" baseline="30000" dirty="0"/>
              <a:t>th</a:t>
            </a:r>
            <a:r>
              <a:rPr lang="en-US" altLang="zh-TW" sz="3200" dirty="0"/>
              <a:t> model: 3</a:t>
            </a:r>
            <a:r>
              <a:rPr lang="en-US" altLang="zh-TW" sz="3200" baseline="30000" dirty="0"/>
              <a:t>rd</a:t>
            </a:r>
            <a:r>
              <a:rPr lang="en-US" altLang="zh-TW" sz="3200" dirty="0"/>
              <a:t> model + </a:t>
            </a:r>
            <a:r>
              <a:rPr lang="en-US" altLang="zh-TW" sz="3200" u="sng" dirty="0"/>
              <a:t>vaccination status</a:t>
            </a:r>
            <a:r>
              <a:rPr lang="en-US" altLang="zh-TW" sz="3200" dirty="0"/>
              <a:t>.</a:t>
            </a:r>
          </a:p>
        </p:txBody>
      </p:sp>
    </p:spTree>
    <p:extLst>
      <p:ext uri="{BB962C8B-B14F-4D97-AF65-F5344CB8AC3E}">
        <p14:creationId xmlns:p14="http://schemas.microsoft.com/office/powerpoint/2010/main" val="209549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E82D-6C33-1B64-A2C5-8FC7BD7D9C1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3D19ECD-1AE6-90D8-B941-6E4C224D07F8}"/>
              </a:ext>
            </a:extLst>
          </p:cNvPr>
          <p:cNvSpPr>
            <a:spLocks noGrp="1"/>
          </p:cNvSpPr>
          <p:nvPr>
            <p:ph type="title"/>
          </p:nvPr>
        </p:nvSpPr>
        <p:spPr/>
        <p:txBody>
          <a:bodyPr>
            <a:normAutofit/>
          </a:bodyPr>
          <a:lstStyle/>
          <a:p>
            <a:r>
              <a:rPr lang="en-US" altLang="zh-TW" sz="4800" dirty="0"/>
              <a:t>Methods: Statistical analysis</a:t>
            </a:r>
            <a:endParaRPr lang="zh-TW" altLang="en-US" sz="4800" dirty="0"/>
          </a:p>
        </p:txBody>
      </p:sp>
      <p:sp>
        <p:nvSpPr>
          <p:cNvPr id="3" name="內容版面配置區 2">
            <a:extLst>
              <a:ext uri="{FF2B5EF4-FFF2-40B4-BE49-F238E27FC236}">
                <a16:creationId xmlns:a16="http://schemas.microsoft.com/office/drawing/2014/main" id="{89E6F0E6-7440-1308-C4EB-45D2F8F65BFF}"/>
              </a:ext>
            </a:extLst>
          </p:cNvPr>
          <p:cNvSpPr>
            <a:spLocks noGrp="1"/>
          </p:cNvSpPr>
          <p:nvPr>
            <p:ph idx="1"/>
          </p:nvPr>
        </p:nvSpPr>
        <p:spPr>
          <a:xfrm>
            <a:off x="677334" y="1654629"/>
            <a:ext cx="8596668" cy="4746171"/>
          </a:xfrm>
        </p:spPr>
        <p:txBody>
          <a:bodyPr>
            <a:normAutofit/>
          </a:bodyPr>
          <a:lstStyle/>
          <a:p>
            <a:r>
              <a:rPr lang="en-US" altLang="zh-TW" sz="3200" dirty="0"/>
              <a:t>For children:</a:t>
            </a:r>
          </a:p>
          <a:p>
            <a:pPr>
              <a:buFont typeface="Wingdings" panose="05000000000000000000" pitchFamily="2" charset="2"/>
              <a:buChar char="ü"/>
            </a:pPr>
            <a:r>
              <a:rPr lang="en-US" altLang="zh-TW" sz="3200" dirty="0"/>
              <a:t>The first two models were the same as for adults.</a:t>
            </a:r>
          </a:p>
          <a:p>
            <a:pPr>
              <a:buFont typeface="Wingdings" panose="05000000000000000000" pitchFamily="2" charset="2"/>
              <a:buChar char="ü"/>
            </a:pPr>
            <a:r>
              <a:rPr lang="en-US" altLang="zh-TW" sz="3200" dirty="0"/>
              <a:t>3</a:t>
            </a:r>
            <a:r>
              <a:rPr lang="en-US" altLang="zh-TW" sz="3200" baseline="30000" dirty="0"/>
              <a:t>rd</a:t>
            </a:r>
            <a:r>
              <a:rPr lang="en-US" altLang="zh-TW" sz="3200" dirty="0"/>
              <a:t> model we adjusted for hospitalization in the previous year for any other reason than asthma.</a:t>
            </a:r>
          </a:p>
        </p:txBody>
      </p:sp>
    </p:spTree>
    <p:extLst>
      <p:ext uri="{BB962C8B-B14F-4D97-AF65-F5344CB8AC3E}">
        <p14:creationId xmlns:p14="http://schemas.microsoft.com/office/powerpoint/2010/main" val="3388426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B7DCD19-93EA-33DA-DA84-9144E2A7D548}"/>
              </a:ext>
            </a:extLst>
          </p:cNvPr>
          <p:cNvPicPr>
            <a:picLocks noChangeAspect="1"/>
          </p:cNvPicPr>
          <p:nvPr/>
        </p:nvPicPr>
        <p:blipFill>
          <a:blip r:embed="rId2"/>
          <a:stretch>
            <a:fillRect/>
          </a:stretch>
        </p:blipFill>
        <p:spPr>
          <a:xfrm>
            <a:off x="1436778" y="0"/>
            <a:ext cx="9318444" cy="6858000"/>
          </a:xfrm>
          <a:prstGeom prst="rect">
            <a:avLst/>
          </a:prstGeom>
        </p:spPr>
      </p:pic>
      <p:sp>
        <p:nvSpPr>
          <p:cNvPr id="4" name="矩形 3">
            <a:extLst>
              <a:ext uri="{FF2B5EF4-FFF2-40B4-BE49-F238E27FC236}">
                <a16:creationId xmlns:a16="http://schemas.microsoft.com/office/drawing/2014/main" id="{289CE53A-7BB4-3623-EEEF-F1923DF0452F}"/>
              </a:ext>
            </a:extLst>
          </p:cNvPr>
          <p:cNvSpPr/>
          <p:nvPr/>
        </p:nvSpPr>
        <p:spPr>
          <a:xfrm>
            <a:off x="3760838" y="2458064"/>
            <a:ext cx="6867833" cy="28513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AAE8203E-2584-050D-7A82-E4EAEB109DFA}"/>
              </a:ext>
            </a:extLst>
          </p:cNvPr>
          <p:cNvSpPr/>
          <p:nvPr/>
        </p:nvSpPr>
        <p:spPr>
          <a:xfrm>
            <a:off x="1446610" y="776749"/>
            <a:ext cx="9182061" cy="471948"/>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3767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4A808268-0005-46F8-76A4-E8BA1FEA81BC}"/>
              </a:ext>
            </a:extLst>
          </p:cNvPr>
          <p:cNvGrpSpPr/>
          <p:nvPr/>
        </p:nvGrpSpPr>
        <p:grpSpPr>
          <a:xfrm>
            <a:off x="754159" y="0"/>
            <a:ext cx="10683681" cy="6858000"/>
            <a:chOff x="656895" y="200571"/>
            <a:chExt cx="10878208" cy="7434177"/>
          </a:xfrm>
        </p:grpSpPr>
        <p:pic>
          <p:nvPicPr>
            <p:cNvPr id="3" name="圖片 2">
              <a:extLst>
                <a:ext uri="{FF2B5EF4-FFF2-40B4-BE49-F238E27FC236}">
                  <a16:creationId xmlns:a16="http://schemas.microsoft.com/office/drawing/2014/main" id="{9BF5019D-2B68-84E5-4F9F-0765D2F1C622}"/>
                </a:ext>
              </a:extLst>
            </p:cNvPr>
            <p:cNvPicPr>
              <a:picLocks noChangeAspect="1"/>
            </p:cNvPicPr>
            <p:nvPr/>
          </p:nvPicPr>
          <p:blipFill>
            <a:blip r:embed="rId2"/>
            <a:stretch>
              <a:fillRect/>
            </a:stretch>
          </p:blipFill>
          <p:spPr>
            <a:xfrm>
              <a:off x="656896" y="776748"/>
              <a:ext cx="10878207" cy="6858000"/>
            </a:xfrm>
            <a:prstGeom prst="rect">
              <a:avLst/>
            </a:prstGeom>
          </p:spPr>
        </p:pic>
        <p:pic>
          <p:nvPicPr>
            <p:cNvPr id="5" name="圖片 4">
              <a:extLst>
                <a:ext uri="{FF2B5EF4-FFF2-40B4-BE49-F238E27FC236}">
                  <a16:creationId xmlns:a16="http://schemas.microsoft.com/office/drawing/2014/main" id="{DA7554DF-2C9C-25D7-80E3-BE1533266B7B}"/>
                </a:ext>
              </a:extLst>
            </p:cNvPr>
            <p:cNvPicPr>
              <a:picLocks noChangeAspect="1"/>
            </p:cNvPicPr>
            <p:nvPr/>
          </p:nvPicPr>
          <p:blipFill>
            <a:blip r:embed="rId3"/>
            <a:stretch>
              <a:fillRect/>
            </a:stretch>
          </p:blipFill>
          <p:spPr>
            <a:xfrm>
              <a:off x="656895" y="200571"/>
              <a:ext cx="10878207" cy="576177"/>
            </a:xfrm>
            <a:prstGeom prst="rect">
              <a:avLst/>
            </a:prstGeom>
          </p:spPr>
        </p:pic>
      </p:grpSp>
    </p:spTree>
    <p:extLst>
      <p:ext uri="{BB962C8B-B14F-4D97-AF65-F5344CB8AC3E}">
        <p14:creationId xmlns:p14="http://schemas.microsoft.com/office/powerpoint/2010/main" val="192285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18AD3D1-795A-8416-FF10-F651B40E4973}"/>
              </a:ext>
            </a:extLst>
          </p:cNvPr>
          <p:cNvPicPr>
            <a:picLocks noChangeAspect="1"/>
          </p:cNvPicPr>
          <p:nvPr/>
        </p:nvPicPr>
        <p:blipFill>
          <a:blip r:embed="rId2"/>
          <a:stretch>
            <a:fillRect/>
          </a:stretch>
        </p:blipFill>
        <p:spPr>
          <a:xfrm>
            <a:off x="579897" y="872612"/>
            <a:ext cx="11032205" cy="5112775"/>
          </a:xfrm>
          <a:prstGeom prst="rect">
            <a:avLst/>
          </a:prstGeom>
        </p:spPr>
      </p:pic>
    </p:spTree>
    <p:extLst>
      <p:ext uri="{BB962C8B-B14F-4D97-AF65-F5344CB8AC3E}">
        <p14:creationId xmlns:p14="http://schemas.microsoft.com/office/powerpoint/2010/main" val="183438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05F4991-F9BB-C81A-043D-87E42280471D}"/>
              </a:ext>
            </a:extLst>
          </p:cNvPr>
          <p:cNvPicPr>
            <a:picLocks noChangeAspect="1"/>
          </p:cNvPicPr>
          <p:nvPr/>
        </p:nvPicPr>
        <p:blipFill>
          <a:blip r:embed="rId2"/>
          <a:stretch>
            <a:fillRect/>
          </a:stretch>
        </p:blipFill>
        <p:spPr>
          <a:xfrm>
            <a:off x="-17147" y="243348"/>
            <a:ext cx="12209147" cy="6371303"/>
          </a:xfrm>
          <a:prstGeom prst="rect">
            <a:avLst/>
          </a:prstGeom>
        </p:spPr>
      </p:pic>
      <p:sp>
        <p:nvSpPr>
          <p:cNvPr id="2" name="矩形 1">
            <a:extLst>
              <a:ext uri="{FF2B5EF4-FFF2-40B4-BE49-F238E27FC236}">
                <a16:creationId xmlns:a16="http://schemas.microsoft.com/office/drawing/2014/main" id="{3877506C-B471-1C69-B262-F5ECE80BDB01}"/>
              </a:ext>
            </a:extLst>
          </p:cNvPr>
          <p:cNvSpPr/>
          <p:nvPr/>
        </p:nvSpPr>
        <p:spPr>
          <a:xfrm>
            <a:off x="137651" y="2399071"/>
            <a:ext cx="11031793" cy="629264"/>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724DEE77-4328-6E8D-5E58-980A64920564}"/>
              </a:ext>
            </a:extLst>
          </p:cNvPr>
          <p:cNvSpPr/>
          <p:nvPr/>
        </p:nvSpPr>
        <p:spPr>
          <a:xfrm>
            <a:off x="137651" y="4326194"/>
            <a:ext cx="11031793" cy="344128"/>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BAC2A512-66C2-9A0B-C10A-A71D8A89C39E}"/>
              </a:ext>
            </a:extLst>
          </p:cNvPr>
          <p:cNvSpPr/>
          <p:nvPr/>
        </p:nvSpPr>
        <p:spPr>
          <a:xfrm>
            <a:off x="137650" y="5884607"/>
            <a:ext cx="11031793" cy="344128"/>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E6171D9F-6306-309A-102E-9763F85B75CF}"/>
              </a:ext>
            </a:extLst>
          </p:cNvPr>
          <p:cNvSpPr/>
          <p:nvPr/>
        </p:nvSpPr>
        <p:spPr>
          <a:xfrm>
            <a:off x="137650" y="1828800"/>
            <a:ext cx="8190274" cy="255640"/>
          </a:xfrm>
          <a:prstGeom prst="rect">
            <a:avLst/>
          </a:prstGeom>
          <a:noFill/>
          <a:ln w="3810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C000"/>
                </a:solidFill>
              </a:ln>
            </a:endParaRPr>
          </a:p>
        </p:txBody>
      </p:sp>
    </p:spTree>
    <p:extLst>
      <p:ext uri="{BB962C8B-B14F-4D97-AF65-F5344CB8AC3E}">
        <p14:creationId xmlns:p14="http://schemas.microsoft.com/office/powerpoint/2010/main" val="998067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A6AC039-767A-5578-6846-333769E6493E}"/>
              </a:ext>
            </a:extLst>
          </p:cNvPr>
          <p:cNvPicPr>
            <a:picLocks noChangeAspect="1"/>
          </p:cNvPicPr>
          <p:nvPr/>
        </p:nvPicPr>
        <p:blipFill>
          <a:blip r:embed="rId2"/>
          <a:stretch>
            <a:fillRect/>
          </a:stretch>
        </p:blipFill>
        <p:spPr>
          <a:xfrm>
            <a:off x="1490019" y="285311"/>
            <a:ext cx="9211961" cy="6287377"/>
          </a:xfrm>
          <a:prstGeom prst="rect">
            <a:avLst/>
          </a:prstGeom>
        </p:spPr>
      </p:pic>
      <p:sp>
        <p:nvSpPr>
          <p:cNvPr id="2" name="文字方塊 1">
            <a:extLst>
              <a:ext uri="{FF2B5EF4-FFF2-40B4-BE49-F238E27FC236}">
                <a16:creationId xmlns:a16="http://schemas.microsoft.com/office/drawing/2014/main" id="{9FF097FC-6E8A-E887-FEF3-51F658D69543}"/>
              </a:ext>
            </a:extLst>
          </p:cNvPr>
          <p:cNvSpPr txBox="1"/>
          <p:nvPr/>
        </p:nvSpPr>
        <p:spPr>
          <a:xfrm>
            <a:off x="2546555" y="5781368"/>
            <a:ext cx="1828800" cy="369332"/>
          </a:xfrm>
          <a:prstGeom prst="rect">
            <a:avLst/>
          </a:prstGeom>
          <a:noFill/>
        </p:spPr>
        <p:txBody>
          <a:bodyPr wrap="square" rtlCol="0">
            <a:spAutoFit/>
          </a:bodyPr>
          <a:lstStyle/>
          <a:p>
            <a:r>
              <a:rPr lang="en-US" altLang="zh-TW" dirty="0"/>
              <a:t>1     2     3    4</a:t>
            </a:r>
            <a:endParaRPr lang="zh-TW" altLang="en-US" dirty="0"/>
          </a:p>
        </p:txBody>
      </p:sp>
      <p:sp>
        <p:nvSpPr>
          <p:cNvPr id="4" name="文字方塊 3">
            <a:extLst>
              <a:ext uri="{FF2B5EF4-FFF2-40B4-BE49-F238E27FC236}">
                <a16:creationId xmlns:a16="http://schemas.microsoft.com/office/drawing/2014/main" id="{E344E002-7CAE-8CC8-89CA-F8DD3098728C}"/>
              </a:ext>
            </a:extLst>
          </p:cNvPr>
          <p:cNvSpPr txBox="1"/>
          <p:nvPr/>
        </p:nvSpPr>
        <p:spPr>
          <a:xfrm>
            <a:off x="4517491" y="5781368"/>
            <a:ext cx="1828800" cy="369332"/>
          </a:xfrm>
          <a:prstGeom prst="rect">
            <a:avLst/>
          </a:prstGeom>
          <a:noFill/>
        </p:spPr>
        <p:txBody>
          <a:bodyPr wrap="square" rtlCol="0">
            <a:spAutoFit/>
          </a:bodyPr>
          <a:lstStyle/>
          <a:p>
            <a:r>
              <a:rPr lang="en-US" altLang="zh-TW" dirty="0"/>
              <a:t>1     2     3    4</a:t>
            </a:r>
            <a:endParaRPr lang="zh-TW" altLang="en-US" dirty="0"/>
          </a:p>
        </p:txBody>
      </p:sp>
      <p:sp>
        <p:nvSpPr>
          <p:cNvPr id="5" name="文字方塊 4">
            <a:extLst>
              <a:ext uri="{FF2B5EF4-FFF2-40B4-BE49-F238E27FC236}">
                <a16:creationId xmlns:a16="http://schemas.microsoft.com/office/drawing/2014/main" id="{6E3F1780-61D5-3E2B-FB8E-3EE988D6B340}"/>
              </a:ext>
            </a:extLst>
          </p:cNvPr>
          <p:cNvSpPr txBox="1"/>
          <p:nvPr/>
        </p:nvSpPr>
        <p:spPr>
          <a:xfrm>
            <a:off x="8649713" y="5781368"/>
            <a:ext cx="1828800" cy="369332"/>
          </a:xfrm>
          <a:prstGeom prst="rect">
            <a:avLst/>
          </a:prstGeom>
          <a:noFill/>
        </p:spPr>
        <p:txBody>
          <a:bodyPr wrap="square" rtlCol="0">
            <a:spAutoFit/>
          </a:bodyPr>
          <a:lstStyle/>
          <a:p>
            <a:r>
              <a:rPr lang="en-US" altLang="zh-TW" dirty="0"/>
              <a:t>1     2     3    4</a:t>
            </a:r>
            <a:endParaRPr lang="zh-TW" altLang="en-US" dirty="0"/>
          </a:p>
        </p:txBody>
      </p:sp>
      <p:sp>
        <p:nvSpPr>
          <p:cNvPr id="6" name="文字方塊 5">
            <a:extLst>
              <a:ext uri="{FF2B5EF4-FFF2-40B4-BE49-F238E27FC236}">
                <a16:creationId xmlns:a16="http://schemas.microsoft.com/office/drawing/2014/main" id="{F0E67403-A1D6-EB60-B91A-AE2641D02AA5}"/>
              </a:ext>
            </a:extLst>
          </p:cNvPr>
          <p:cNvSpPr txBox="1"/>
          <p:nvPr/>
        </p:nvSpPr>
        <p:spPr>
          <a:xfrm>
            <a:off x="6597447" y="5781368"/>
            <a:ext cx="1828800" cy="369332"/>
          </a:xfrm>
          <a:prstGeom prst="rect">
            <a:avLst/>
          </a:prstGeom>
          <a:noFill/>
        </p:spPr>
        <p:txBody>
          <a:bodyPr wrap="square" rtlCol="0">
            <a:spAutoFit/>
          </a:bodyPr>
          <a:lstStyle/>
          <a:p>
            <a:r>
              <a:rPr lang="en-US" altLang="zh-TW" dirty="0"/>
              <a:t>1     2     3    4</a:t>
            </a:r>
            <a:endParaRPr lang="zh-TW" altLang="en-US" dirty="0"/>
          </a:p>
        </p:txBody>
      </p:sp>
      <p:sp>
        <p:nvSpPr>
          <p:cNvPr id="7" name="文字方塊 6">
            <a:extLst>
              <a:ext uri="{FF2B5EF4-FFF2-40B4-BE49-F238E27FC236}">
                <a16:creationId xmlns:a16="http://schemas.microsoft.com/office/drawing/2014/main" id="{8F0CF951-E38D-7B71-84C8-A574DD86F051}"/>
              </a:ext>
            </a:extLst>
          </p:cNvPr>
          <p:cNvSpPr txBox="1"/>
          <p:nvPr/>
        </p:nvSpPr>
        <p:spPr>
          <a:xfrm>
            <a:off x="9829584" y="5073444"/>
            <a:ext cx="648929" cy="369332"/>
          </a:xfrm>
          <a:prstGeom prst="rect">
            <a:avLst/>
          </a:prstGeom>
          <a:noFill/>
        </p:spPr>
        <p:txBody>
          <a:bodyPr wrap="square" rtlCol="0">
            <a:spAutoFit/>
          </a:bodyPr>
          <a:lstStyle/>
          <a:p>
            <a:r>
              <a:rPr lang="en-US" altLang="zh-TW" dirty="0"/>
              <a:t>1.36</a:t>
            </a:r>
            <a:endParaRPr lang="zh-TW" altLang="en-US" dirty="0"/>
          </a:p>
        </p:txBody>
      </p:sp>
      <p:sp>
        <p:nvSpPr>
          <p:cNvPr id="8" name="文字方塊 7">
            <a:extLst>
              <a:ext uri="{FF2B5EF4-FFF2-40B4-BE49-F238E27FC236}">
                <a16:creationId xmlns:a16="http://schemas.microsoft.com/office/drawing/2014/main" id="{1A96D138-9ED5-71D1-99A1-74C2DE71DAE9}"/>
              </a:ext>
            </a:extLst>
          </p:cNvPr>
          <p:cNvSpPr txBox="1"/>
          <p:nvPr/>
        </p:nvSpPr>
        <p:spPr>
          <a:xfrm>
            <a:off x="7777318" y="5359380"/>
            <a:ext cx="648929" cy="369332"/>
          </a:xfrm>
          <a:prstGeom prst="rect">
            <a:avLst/>
          </a:prstGeom>
          <a:noFill/>
        </p:spPr>
        <p:txBody>
          <a:bodyPr wrap="square" rtlCol="0">
            <a:spAutoFit/>
          </a:bodyPr>
          <a:lstStyle/>
          <a:p>
            <a:r>
              <a:rPr lang="en-US" altLang="zh-TW" dirty="0"/>
              <a:t>1.18</a:t>
            </a:r>
            <a:endParaRPr lang="zh-TW" altLang="en-US" dirty="0"/>
          </a:p>
        </p:txBody>
      </p:sp>
      <p:pic>
        <p:nvPicPr>
          <p:cNvPr id="10" name="圖片 9">
            <a:extLst>
              <a:ext uri="{FF2B5EF4-FFF2-40B4-BE49-F238E27FC236}">
                <a16:creationId xmlns:a16="http://schemas.microsoft.com/office/drawing/2014/main" id="{2CEB1F19-1A03-A3A9-142C-1E27284F00B5}"/>
              </a:ext>
            </a:extLst>
          </p:cNvPr>
          <p:cNvPicPr>
            <a:picLocks noChangeAspect="1"/>
          </p:cNvPicPr>
          <p:nvPr/>
        </p:nvPicPr>
        <p:blipFill>
          <a:blip r:embed="rId3"/>
          <a:stretch>
            <a:fillRect/>
          </a:stretch>
        </p:blipFill>
        <p:spPr>
          <a:xfrm>
            <a:off x="2405601" y="1129288"/>
            <a:ext cx="9688076" cy="1090958"/>
          </a:xfrm>
          <a:prstGeom prst="rect">
            <a:avLst/>
          </a:prstGeom>
        </p:spPr>
      </p:pic>
      <p:sp>
        <p:nvSpPr>
          <p:cNvPr id="11" name="文字方塊 10">
            <a:extLst>
              <a:ext uri="{FF2B5EF4-FFF2-40B4-BE49-F238E27FC236}">
                <a16:creationId xmlns:a16="http://schemas.microsoft.com/office/drawing/2014/main" id="{5801A026-62B5-517B-92AD-FAD39873205B}"/>
              </a:ext>
            </a:extLst>
          </p:cNvPr>
          <p:cNvSpPr txBox="1"/>
          <p:nvPr/>
        </p:nvSpPr>
        <p:spPr>
          <a:xfrm>
            <a:off x="3726426" y="5544046"/>
            <a:ext cx="648929" cy="369332"/>
          </a:xfrm>
          <a:prstGeom prst="rect">
            <a:avLst/>
          </a:prstGeom>
          <a:noFill/>
        </p:spPr>
        <p:txBody>
          <a:bodyPr wrap="square" rtlCol="0">
            <a:spAutoFit/>
          </a:bodyPr>
          <a:lstStyle/>
          <a:p>
            <a:r>
              <a:rPr lang="en-US" altLang="zh-TW" dirty="0"/>
              <a:t>1.12</a:t>
            </a:r>
            <a:endParaRPr lang="zh-TW" altLang="en-US" dirty="0"/>
          </a:p>
        </p:txBody>
      </p:sp>
    </p:spTree>
    <p:extLst>
      <p:ext uri="{BB962C8B-B14F-4D97-AF65-F5344CB8AC3E}">
        <p14:creationId xmlns:p14="http://schemas.microsoft.com/office/powerpoint/2010/main" val="317536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3DFA774C-5BF5-0558-A191-2FFFB0C62CDE}"/>
              </a:ext>
            </a:extLst>
          </p:cNvPr>
          <p:cNvGrpSpPr/>
          <p:nvPr/>
        </p:nvGrpSpPr>
        <p:grpSpPr>
          <a:xfrm>
            <a:off x="0" y="2467896"/>
            <a:ext cx="12192000" cy="1700981"/>
            <a:chOff x="1237773" y="2637721"/>
            <a:chExt cx="9688076" cy="1148516"/>
          </a:xfrm>
        </p:grpSpPr>
        <p:pic>
          <p:nvPicPr>
            <p:cNvPr id="3" name="圖片 2">
              <a:extLst>
                <a:ext uri="{FF2B5EF4-FFF2-40B4-BE49-F238E27FC236}">
                  <a16:creationId xmlns:a16="http://schemas.microsoft.com/office/drawing/2014/main" id="{AAB9E8F7-0845-ED2B-0AD1-96E7AFF54859}"/>
                </a:ext>
              </a:extLst>
            </p:cNvPr>
            <p:cNvPicPr>
              <a:picLocks noChangeAspect="1"/>
            </p:cNvPicPr>
            <p:nvPr/>
          </p:nvPicPr>
          <p:blipFill>
            <a:blip r:embed="rId2"/>
            <a:stretch>
              <a:fillRect/>
            </a:stretch>
          </p:blipFill>
          <p:spPr>
            <a:xfrm>
              <a:off x="1266151" y="3071762"/>
              <a:ext cx="9659698" cy="714475"/>
            </a:xfrm>
            <a:prstGeom prst="rect">
              <a:avLst/>
            </a:prstGeom>
          </p:spPr>
        </p:pic>
        <p:pic>
          <p:nvPicPr>
            <p:cNvPr id="4" name="圖片 3">
              <a:extLst>
                <a:ext uri="{FF2B5EF4-FFF2-40B4-BE49-F238E27FC236}">
                  <a16:creationId xmlns:a16="http://schemas.microsoft.com/office/drawing/2014/main" id="{7C7729B9-A8E1-AEF5-A718-17602F9C145F}"/>
                </a:ext>
              </a:extLst>
            </p:cNvPr>
            <p:cNvPicPr>
              <a:picLocks noChangeAspect="1"/>
            </p:cNvPicPr>
            <p:nvPr/>
          </p:nvPicPr>
          <p:blipFill>
            <a:blip r:embed="rId3"/>
            <a:srcRect t="1" b="60214"/>
            <a:stretch/>
          </p:blipFill>
          <p:spPr>
            <a:xfrm>
              <a:off x="1237773" y="2637721"/>
              <a:ext cx="9688076" cy="434041"/>
            </a:xfrm>
            <a:prstGeom prst="rect">
              <a:avLst/>
            </a:prstGeom>
          </p:spPr>
        </p:pic>
      </p:grpSp>
      <p:sp>
        <p:nvSpPr>
          <p:cNvPr id="6" name="矩形 5">
            <a:extLst>
              <a:ext uri="{FF2B5EF4-FFF2-40B4-BE49-F238E27FC236}">
                <a16:creationId xmlns:a16="http://schemas.microsoft.com/office/drawing/2014/main" id="{3EFFFD64-4982-2E06-1B50-89AEB152591D}"/>
              </a:ext>
            </a:extLst>
          </p:cNvPr>
          <p:cNvSpPr/>
          <p:nvPr/>
        </p:nvSpPr>
        <p:spPr>
          <a:xfrm>
            <a:off x="10907592" y="3639799"/>
            <a:ext cx="1248696" cy="509414"/>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0396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5"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6" name="Isosceles Triangle 15">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7"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8"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9"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20" name="Isosceles Triangle 19">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21" name="Isosceles Triangle 20">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grpSp>
      <p:sp useBgFill="1">
        <p:nvSpPr>
          <p:cNvPr id="23" name="Rectangle 22">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圖片 3">
            <a:extLst>
              <a:ext uri="{FF2B5EF4-FFF2-40B4-BE49-F238E27FC236}">
                <a16:creationId xmlns:a16="http://schemas.microsoft.com/office/drawing/2014/main" id="{422174FC-3E9C-C3EE-CEBC-40195E0D4398}"/>
              </a:ext>
            </a:extLst>
          </p:cNvPr>
          <p:cNvPicPr>
            <a:picLocks noChangeAspect="1"/>
          </p:cNvPicPr>
          <p:nvPr/>
        </p:nvPicPr>
        <p:blipFill>
          <a:blip r:embed="rId2"/>
          <a:stretch>
            <a:fillRect/>
          </a:stretch>
        </p:blipFill>
        <p:spPr>
          <a:xfrm>
            <a:off x="631440" y="570666"/>
            <a:ext cx="2048161" cy="1600423"/>
          </a:xfrm>
          <a:prstGeom prst="rect">
            <a:avLst/>
          </a:prstGeom>
        </p:spPr>
      </p:pic>
      <p:pic>
        <p:nvPicPr>
          <p:cNvPr id="8" name="圖片 7">
            <a:extLst>
              <a:ext uri="{FF2B5EF4-FFF2-40B4-BE49-F238E27FC236}">
                <a16:creationId xmlns:a16="http://schemas.microsoft.com/office/drawing/2014/main" id="{0C2C322E-18BD-1B94-4C84-C7C63F2F3CF2}"/>
              </a:ext>
            </a:extLst>
          </p:cNvPr>
          <p:cNvPicPr>
            <a:picLocks noChangeAspect="1"/>
          </p:cNvPicPr>
          <p:nvPr/>
        </p:nvPicPr>
        <p:blipFill>
          <a:blip r:embed="rId3"/>
          <a:stretch>
            <a:fillRect/>
          </a:stretch>
        </p:blipFill>
        <p:spPr>
          <a:xfrm>
            <a:off x="1811800" y="2603243"/>
            <a:ext cx="2925539" cy="1651514"/>
          </a:xfrm>
          <a:prstGeom prst="rect">
            <a:avLst/>
          </a:prstGeom>
        </p:spPr>
      </p:pic>
      <p:pic>
        <p:nvPicPr>
          <p:cNvPr id="11" name="圖片 10">
            <a:extLst>
              <a:ext uri="{FF2B5EF4-FFF2-40B4-BE49-F238E27FC236}">
                <a16:creationId xmlns:a16="http://schemas.microsoft.com/office/drawing/2014/main" id="{DD498C45-BECE-D643-62E7-B4702786B02D}"/>
              </a:ext>
            </a:extLst>
          </p:cNvPr>
          <p:cNvPicPr>
            <a:picLocks noChangeAspect="1"/>
          </p:cNvPicPr>
          <p:nvPr/>
        </p:nvPicPr>
        <p:blipFill>
          <a:blip r:embed="rId4"/>
          <a:stretch>
            <a:fillRect/>
          </a:stretch>
        </p:blipFill>
        <p:spPr>
          <a:xfrm>
            <a:off x="6468583" y="2358611"/>
            <a:ext cx="4927500" cy="1920646"/>
          </a:xfrm>
          <a:prstGeom prst="rect">
            <a:avLst/>
          </a:prstGeom>
        </p:spPr>
      </p:pic>
    </p:spTree>
    <p:extLst>
      <p:ext uri="{BB962C8B-B14F-4D97-AF65-F5344CB8AC3E}">
        <p14:creationId xmlns:p14="http://schemas.microsoft.com/office/powerpoint/2010/main" val="260063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908D0F3-860F-0910-3B67-D3CD59C3AA11}"/>
              </a:ext>
            </a:extLst>
          </p:cNvPr>
          <p:cNvPicPr>
            <a:picLocks noChangeAspect="1"/>
          </p:cNvPicPr>
          <p:nvPr/>
        </p:nvPicPr>
        <p:blipFill>
          <a:blip r:embed="rId2"/>
          <a:stretch>
            <a:fillRect/>
          </a:stretch>
        </p:blipFill>
        <p:spPr>
          <a:xfrm>
            <a:off x="1628151" y="409153"/>
            <a:ext cx="8935697" cy="6039693"/>
          </a:xfrm>
          <a:prstGeom prst="rect">
            <a:avLst/>
          </a:prstGeom>
        </p:spPr>
      </p:pic>
      <p:sp>
        <p:nvSpPr>
          <p:cNvPr id="2" name="文字方塊 1">
            <a:extLst>
              <a:ext uri="{FF2B5EF4-FFF2-40B4-BE49-F238E27FC236}">
                <a16:creationId xmlns:a16="http://schemas.microsoft.com/office/drawing/2014/main" id="{DC86450E-2251-EE6A-C180-2811AE8A2473}"/>
              </a:ext>
            </a:extLst>
          </p:cNvPr>
          <p:cNvSpPr txBox="1"/>
          <p:nvPr/>
        </p:nvSpPr>
        <p:spPr>
          <a:xfrm>
            <a:off x="2841523" y="5781368"/>
            <a:ext cx="2231922" cy="369332"/>
          </a:xfrm>
          <a:prstGeom prst="rect">
            <a:avLst/>
          </a:prstGeom>
          <a:noFill/>
        </p:spPr>
        <p:txBody>
          <a:bodyPr wrap="square" rtlCol="0">
            <a:spAutoFit/>
          </a:bodyPr>
          <a:lstStyle/>
          <a:p>
            <a:r>
              <a:rPr lang="en-US" altLang="zh-TW" dirty="0"/>
              <a:t>1      2       3      4</a:t>
            </a:r>
            <a:endParaRPr lang="zh-TW" altLang="en-US" dirty="0"/>
          </a:p>
        </p:txBody>
      </p:sp>
      <p:sp>
        <p:nvSpPr>
          <p:cNvPr id="4" name="文字方塊 3">
            <a:extLst>
              <a:ext uri="{FF2B5EF4-FFF2-40B4-BE49-F238E27FC236}">
                <a16:creationId xmlns:a16="http://schemas.microsoft.com/office/drawing/2014/main" id="{1B64BD4A-C413-E079-9A49-E4B4962A4BBA}"/>
              </a:ext>
            </a:extLst>
          </p:cNvPr>
          <p:cNvSpPr txBox="1"/>
          <p:nvPr/>
        </p:nvSpPr>
        <p:spPr>
          <a:xfrm>
            <a:off x="5383161" y="5781368"/>
            <a:ext cx="2231922" cy="369332"/>
          </a:xfrm>
          <a:prstGeom prst="rect">
            <a:avLst/>
          </a:prstGeom>
          <a:noFill/>
        </p:spPr>
        <p:txBody>
          <a:bodyPr wrap="square" rtlCol="0">
            <a:spAutoFit/>
          </a:bodyPr>
          <a:lstStyle/>
          <a:p>
            <a:r>
              <a:rPr lang="en-US" altLang="zh-TW" dirty="0"/>
              <a:t>1      2       3      4</a:t>
            </a:r>
            <a:endParaRPr lang="zh-TW" altLang="en-US" dirty="0"/>
          </a:p>
        </p:txBody>
      </p:sp>
      <p:sp>
        <p:nvSpPr>
          <p:cNvPr id="5" name="文字方塊 4">
            <a:extLst>
              <a:ext uri="{FF2B5EF4-FFF2-40B4-BE49-F238E27FC236}">
                <a16:creationId xmlns:a16="http://schemas.microsoft.com/office/drawing/2014/main" id="{32A71D3B-80BE-DD64-96D1-A362131E98F8}"/>
              </a:ext>
            </a:extLst>
          </p:cNvPr>
          <p:cNvSpPr txBox="1"/>
          <p:nvPr/>
        </p:nvSpPr>
        <p:spPr>
          <a:xfrm>
            <a:off x="7924800" y="5781368"/>
            <a:ext cx="2231922" cy="369332"/>
          </a:xfrm>
          <a:prstGeom prst="rect">
            <a:avLst/>
          </a:prstGeom>
          <a:noFill/>
        </p:spPr>
        <p:txBody>
          <a:bodyPr wrap="square" rtlCol="0">
            <a:spAutoFit/>
          </a:bodyPr>
          <a:lstStyle/>
          <a:p>
            <a:r>
              <a:rPr lang="en-US" altLang="zh-TW" dirty="0"/>
              <a:t>1      2       3      4</a:t>
            </a:r>
            <a:endParaRPr lang="zh-TW" altLang="en-US" dirty="0"/>
          </a:p>
        </p:txBody>
      </p:sp>
      <p:grpSp>
        <p:nvGrpSpPr>
          <p:cNvPr id="9" name="群組 8">
            <a:extLst>
              <a:ext uri="{FF2B5EF4-FFF2-40B4-BE49-F238E27FC236}">
                <a16:creationId xmlns:a16="http://schemas.microsoft.com/office/drawing/2014/main" id="{5162A90D-9B83-EDE0-FD87-7EB92D3E247F}"/>
              </a:ext>
            </a:extLst>
          </p:cNvPr>
          <p:cNvGrpSpPr/>
          <p:nvPr/>
        </p:nvGrpSpPr>
        <p:grpSpPr>
          <a:xfrm>
            <a:off x="2504616" y="1098989"/>
            <a:ext cx="9687384" cy="901448"/>
            <a:chOff x="1238465" y="2770473"/>
            <a:chExt cx="9687384" cy="901448"/>
          </a:xfrm>
        </p:grpSpPr>
        <p:pic>
          <p:nvPicPr>
            <p:cNvPr id="7" name="圖片 6">
              <a:extLst>
                <a:ext uri="{FF2B5EF4-FFF2-40B4-BE49-F238E27FC236}">
                  <a16:creationId xmlns:a16="http://schemas.microsoft.com/office/drawing/2014/main" id="{7B4A0654-BE31-12C0-28C9-1AC413FD1DA1}"/>
                </a:ext>
              </a:extLst>
            </p:cNvPr>
            <p:cNvPicPr>
              <a:picLocks noChangeAspect="1"/>
            </p:cNvPicPr>
            <p:nvPr/>
          </p:nvPicPr>
          <p:blipFill>
            <a:blip r:embed="rId3"/>
            <a:stretch>
              <a:fillRect/>
            </a:stretch>
          </p:blipFill>
          <p:spPr>
            <a:xfrm>
              <a:off x="1266151" y="3186078"/>
              <a:ext cx="9659698" cy="485843"/>
            </a:xfrm>
            <a:prstGeom prst="rect">
              <a:avLst/>
            </a:prstGeom>
          </p:spPr>
        </p:pic>
        <p:pic>
          <p:nvPicPr>
            <p:cNvPr id="8" name="圖片 7">
              <a:extLst>
                <a:ext uri="{FF2B5EF4-FFF2-40B4-BE49-F238E27FC236}">
                  <a16:creationId xmlns:a16="http://schemas.microsoft.com/office/drawing/2014/main" id="{C8CE73C3-23FD-7F41-EB86-CE2314A29181}"/>
                </a:ext>
              </a:extLst>
            </p:cNvPr>
            <p:cNvPicPr>
              <a:picLocks noChangeAspect="1"/>
            </p:cNvPicPr>
            <p:nvPr/>
          </p:nvPicPr>
          <p:blipFill>
            <a:blip r:embed="rId4"/>
            <a:srcRect b="61916"/>
            <a:stretch/>
          </p:blipFill>
          <p:spPr>
            <a:xfrm>
              <a:off x="1238465" y="2770473"/>
              <a:ext cx="9687384" cy="415605"/>
            </a:xfrm>
            <a:prstGeom prst="rect">
              <a:avLst/>
            </a:prstGeom>
          </p:spPr>
        </p:pic>
      </p:grpSp>
      <p:sp>
        <p:nvSpPr>
          <p:cNvPr id="10" name="文字方塊 9">
            <a:extLst>
              <a:ext uri="{FF2B5EF4-FFF2-40B4-BE49-F238E27FC236}">
                <a16:creationId xmlns:a16="http://schemas.microsoft.com/office/drawing/2014/main" id="{1F6238DE-7204-ADA1-369D-35BE4FCE3BEC}"/>
              </a:ext>
            </a:extLst>
          </p:cNvPr>
          <p:cNvSpPr txBox="1"/>
          <p:nvPr/>
        </p:nvSpPr>
        <p:spPr>
          <a:xfrm>
            <a:off x="9507793" y="4768644"/>
            <a:ext cx="648929" cy="369332"/>
          </a:xfrm>
          <a:prstGeom prst="rect">
            <a:avLst/>
          </a:prstGeom>
          <a:noFill/>
        </p:spPr>
        <p:txBody>
          <a:bodyPr wrap="square" rtlCol="0">
            <a:spAutoFit/>
          </a:bodyPr>
          <a:lstStyle/>
          <a:p>
            <a:r>
              <a:rPr lang="en-US" altLang="zh-TW" dirty="0"/>
              <a:t>1.60</a:t>
            </a:r>
            <a:endParaRPr lang="zh-TW" altLang="en-US" dirty="0"/>
          </a:p>
        </p:txBody>
      </p:sp>
      <p:sp>
        <p:nvSpPr>
          <p:cNvPr id="11" name="文字方塊 10">
            <a:extLst>
              <a:ext uri="{FF2B5EF4-FFF2-40B4-BE49-F238E27FC236}">
                <a16:creationId xmlns:a16="http://schemas.microsoft.com/office/drawing/2014/main" id="{B104AACB-3115-73C7-EB40-746D6A87B916}"/>
              </a:ext>
            </a:extLst>
          </p:cNvPr>
          <p:cNvSpPr txBox="1"/>
          <p:nvPr/>
        </p:nvSpPr>
        <p:spPr>
          <a:xfrm>
            <a:off x="6966154" y="5295525"/>
            <a:ext cx="648929" cy="369332"/>
          </a:xfrm>
          <a:prstGeom prst="rect">
            <a:avLst/>
          </a:prstGeom>
          <a:noFill/>
        </p:spPr>
        <p:txBody>
          <a:bodyPr wrap="square" rtlCol="0">
            <a:spAutoFit/>
          </a:bodyPr>
          <a:lstStyle/>
          <a:p>
            <a:r>
              <a:rPr lang="en-US" altLang="zh-TW" dirty="0"/>
              <a:t>1.20</a:t>
            </a:r>
            <a:endParaRPr lang="zh-TW" altLang="en-US" dirty="0"/>
          </a:p>
        </p:txBody>
      </p:sp>
      <p:sp>
        <p:nvSpPr>
          <p:cNvPr id="12" name="文字方塊 11">
            <a:extLst>
              <a:ext uri="{FF2B5EF4-FFF2-40B4-BE49-F238E27FC236}">
                <a16:creationId xmlns:a16="http://schemas.microsoft.com/office/drawing/2014/main" id="{0F60EBD1-D7E8-65C6-0196-A21587EC535F}"/>
              </a:ext>
            </a:extLst>
          </p:cNvPr>
          <p:cNvSpPr txBox="1"/>
          <p:nvPr/>
        </p:nvSpPr>
        <p:spPr>
          <a:xfrm>
            <a:off x="4327106" y="5480191"/>
            <a:ext cx="648929" cy="369332"/>
          </a:xfrm>
          <a:prstGeom prst="rect">
            <a:avLst/>
          </a:prstGeom>
          <a:noFill/>
        </p:spPr>
        <p:txBody>
          <a:bodyPr wrap="square" rtlCol="0">
            <a:spAutoFit/>
          </a:bodyPr>
          <a:lstStyle/>
          <a:p>
            <a:r>
              <a:rPr lang="en-US" altLang="zh-TW" dirty="0"/>
              <a:t>1.10</a:t>
            </a:r>
            <a:endParaRPr lang="zh-TW" altLang="en-US" dirty="0"/>
          </a:p>
        </p:txBody>
      </p:sp>
    </p:spTree>
    <p:extLst>
      <p:ext uri="{BB962C8B-B14F-4D97-AF65-F5344CB8AC3E}">
        <p14:creationId xmlns:p14="http://schemas.microsoft.com/office/powerpoint/2010/main" val="390441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E40F6BB-F592-91CE-E5A8-8CD0C9D5FCBD}"/>
              </a:ext>
            </a:extLst>
          </p:cNvPr>
          <p:cNvPicPr>
            <a:picLocks noChangeAspect="1"/>
          </p:cNvPicPr>
          <p:nvPr/>
        </p:nvPicPr>
        <p:blipFill>
          <a:blip r:embed="rId2"/>
          <a:stretch>
            <a:fillRect/>
          </a:stretch>
        </p:blipFill>
        <p:spPr>
          <a:xfrm>
            <a:off x="931069" y="0"/>
            <a:ext cx="10329862" cy="6858000"/>
          </a:xfrm>
          <a:prstGeom prst="rect">
            <a:avLst/>
          </a:prstGeom>
        </p:spPr>
      </p:pic>
      <p:sp>
        <p:nvSpPr>
          <p:cNvPr id="2" name="文字方塊 1">
            <a:extLst>
              <a:ext uri="{FF2B5EF4-FFF2-40B4-BE49-F238E27FC236}">
                <a16:creationId xmlns:a16="http://schemas.microsoft.com/office/drawing/2014/main" id="{C130E37A-2B05-A4A8-283B-292632D91CF0}"/>
              </a:ext>
            </a:extLst>
          </p:cNvPr>
          <p:cNvSpPr txBox="1"/>
          <p:nvPr/>
        </p:nvSpPr>
        <p:spPr>
          <a:xfrm>
            <a:off x="2900517" y="5230762"/>
            <a:ext cx="2153264" cy="369332"/>
          </a:xfrm>
          <a:prstGeom prst="rect">
            <a:avLst/>
          </a:prstGeom>
          <a:noFill/>
        </p:spPr>
        <p:txBody>
          <a:bodyPr wrap="square" rtlCol="0">
            <a:spAutoFit/>
          </a:bodyPr>
          <a:lstStyle/>
          <a:p>
            <a:r>
              <a:rPr lang="en-US" altLang="zh-TW" dirty="0"/>
              <a:t>1           2         3      </a:t>
            </a:r>
            <a:endParaRPr lang="zh-TW" altLang="en-US" dirty="0"/>
          </a:p>
        </p:txBody>
      </p:sp>
      <p:sp>
        <p:nvSpPr>
          <p:cNvPr id="7" name="文字方塊 6">
            <a:extLst>
              <a:ext uri="{FF2B5EF4-FFF2-40B4-BE49-F238E27FC236}">
                <a16:creationId xmlns:a16="http://schemas.microsoft.com/office/drawing/2014/main" id="{C916B61C-0591-89F3-382C-5CF1FD7D58DB}"/>
              </a:ext>
            </a:extLst>
          </p:cNvPr>
          <p:cNvSpPr txBox="1"/>
          <p:nvPr/>
        </p:nvSpPr>
        <p:spPr>
          <a:xfrm>
            <a:off x="5530646" y="5230762"/>
            <a:ext cx="2153264" cy="369332"/>
          </a:xfrm>
          <a:prstGeom prst="rect">
            <a:avLst/>
          </a:prstGeom>
          <a:noFill/>
        </p:spPr>
        <p:txBody>
          <a:bodyPr wrap="square" rtlCol="0">
            <a:spAutoFit/>
          </a:bodyPr>
          <a:lstStyle/>
          <a:p>
            <a:r>
              <a:rPr lang="en-US" altLang="zh-TW" dirty="0"/>
              <a:t>1           2         3      </a:t>
            </a:r>
            <a:endParaRPr lang="zh-TW" altLang="en-US" dirty="0"/>
          </a:p>
        </p:txBody>
      </p:sp>
      <p:sp>
        <p:nvSpPr>
          <p:cNvPr id="8" name="文字方塊 7">
            <a:extLst>
              <a:ext uri="{FF2B5EF4-FFF2-40B4-BE49-F238E27FC236}">
                <a16:creationId xmlns:a16="http://schemas.microsoft.com/office/drawing/2014/main" id="{966D6C53-1977-1AF2-A578-B63611C63BC7}"/>
              </a:ext>
            </a:extLst>
          </p:cNvPr>
          <p:cNvSpPr txBox="1"/>
          <p:nvPr/>
        </p:nvSpPr>
        <p:spPr>
          <a:xfrm>
            <a:off x="8160775" y="5230762"/>
            <a:ext cx="2153264" cy="369332"/>
          </a:xfrm>
          <a:prstGeom prst="rect">
            <a:avLst/>
          </a:prstGeom>
          <a:noFill/>
        </p:spPr>
        <p:txBody>
          <a:bodyPr wrap="square" rtlCol="0">
            <a:spAutoFit/>
          </a:bodyPr>
          <a:lstStyle/>
          <a:p>
            <a:r>
              <a:rPr lang="en-US" altLang="zh-TW" dirty="0"/>
              <a:t>1           2         3      </a:t>
            </a:r>
            <a:endParaRPr lang="zh-TW" altLang="en-US" dirty="0"/>
          </a:p>
        </p:txBody>
      </p:sp>
      <p:sp>
        <p:nvSpPr>
          <p:cNvPr id="4" name="文字方塊 3">
            <a:extLst>
              <a:ext uri="{FF2B5EF4-FFF2-40B4-BE49-F238E27FC236}">
                <a16:creationId xmlns:a16="http://schemas.microsoft.com/office/drawing/2014/main" id="{35ADDB33-A214-DDF6-C21D-E02755A9E677}"/>
              </a:ext>
            </a:extLst>
          </p:cNvPr>
          <p:cNvSpPr txBox="1"/>
          <p:nvPr/>
        </p:nvSpPr>
        <p:spPr>
          <a:xfrm>
            <a:off x="9556955" y="4257367"/>
            <a:ext cx="648929" cy="369332"/>
          </a:xfrm>
          <a:prstGeom prst="rect">
            <a:avLst/>
          </a:prstGeom>
          <a:noFill/>
        </p:spPr>
        <p:txBody>
          <a:bodyPr wrap="square" rtlCol="0">
            <a:spAutoFit/>
          </a:bodyPr>
          <a:lstStyle/>
          <a:p>
            <a:r>
              <a:rPr lang="en-US" altLang="zh-TW" dirty="0"/>
              <a:t>3.79</a:t>
            </a:r>
            <a:endParaRPr lang="zh-TW" altLang="en-US" dirty="0"/>
          </a:p>
        </p:txBody>
      </p:sp>
      <p:sp>
        <p:nvSpPr>
          <p:cNvPr id="5" name="文字方塊 4">
            <a:extLst>
              <a:ext uri="{FF2B5EF4-FFF2-40B4-BE49-F238E27FC236}">
                <a16:creationId xmlns:a16="http://schemas.microsoft.com/office/drawing/2014/main" id="{A6D0A6B2-40AD-3FBF-925F-6D9D77304E7F}"/>
              </a:ext>
            </a:extLst>
          </p:cNvPr>
          <p:cNvSpPr txBox="1"/>
          <p:nvPr/>
        </p:nvSpPr>
        <p:spPr>
          <a:xfrm>
            <a:off x="6961238" y="4626699"/>
            <a:ext cx="648929" cy="369332"/>
          </a:xfrm>
          <a:prstGeom prst="rect">
            <a:avLst/>
          </a:prstGeom>
          <a:noFill/>
        </p:spPr>
        <p:txBody>
          <a:bodyPr wrap="square" rtlCol="0">
            <a:spAutoFit/>
          </a:bodyPr>
          <a:lstStyle/>
          <a:p>
            <a:r>
              <a:rPr lang="en-US" altLang="zh-TW" dirty="0"/>
              <a:t>2.58</a:t>
            </a:r>
            <a:endParaRPr lang="zh-TW" altLang="en-US" dirty="0"/>
          </a:p>
        </p:txBody>
      </p:sp>
      <p:grpSp>
        <p:nvGrpSpPr>
          <p:cNvPr id="11" name="群組 10">
            <a:extLst>
              <a:ext uri="{FF2B5EF4-FFF2-40B4-BE49-F238E27FC236}">
                <a16:creationId xmlns:a16="http://schemas.microsoft.com/office/drawing/2014/main" id="{833DDBA6-D95C-4D3D-2ECF-633ED9DBAE43}"/>
              </a:ext>
            </a:extLst>
          </p:cNvPr>
          <p:cNvGrpSpPr/>
          <p:nvPr/>
        </p:nvGrpSpPr>
        <p:grpSpPr>
          <a:xfrm>
            <a:off x="-137652" y="309091"/>
            <a:ext cx="8013292" cy="1465424"/>
            <a:chOff x="1753391" y="2487524"/>
            <a:chExt cx="8577062" cy="1465424"/>
          </a:xfrm>
        </p:grpSpPr>
        <p:pic>
          <p:nvPicPr>
            <p:cNvPr id="9" name="圖片 8">
              <a:extLst>
                <a:ext uri="{FF2B5EF4-FFF2-40B4-BE49-F238E27FC236}">
                  <a16:creationId xmlns:a16="http://schemas.microsoft.com/office/drawing/2014/main" id="{9BE59E45-EC58-DB71-F434-AC569F8C9E35}"/>
                </a:ext>
              </a:extLst>
            </p:cNvPr>
            <p:cNvPicPr>
              <a:picLocks noChangeAspect="1"/>
            </p:cNvPicPr>
            <p:nvPr/>
          </p:nvPicPr>
          <p:blipFill>
            <a:blip r:embed="rId3"/>
            <a:stretch>
              <a:fillRect/>
            </a:stretch>
          </p:blipFill>
          <p:spPr>
            <a:xfrm>
              <a:off x="1861546" y="2905052"/>
              <a:ext cx="8468907" cy="1047896"/>
            </a:xfrm>
            <a:prstGeom prst="rect">
              <a:avLst/>
            </a:prstGeom>
          </p:spPr>
        </p:pic>
        <p:pic>
          <p:nvPicPr>
            <p:cNvPr id="10" name="圖片 9">
              <a:extLst>
                <a:ext uri="{FF2B5EF4-FFF2-40B4-BE49-F238E27FC236}">
                  <a16:creationId xmlns:a16="http://schemas.microsoft.com/office/drawing/2014/main" id="{FCEB9861-6137-285C-94F1-ED69A94A142F}"/>
                </a:ext>
              </a:extLst>
            </p:cNvPr>
            <p:cNvPicPr>
              <a:picLocks noChangeAspect="1"/>
            </p:cNvPicPr>
            <p:nvPr/>
          </p:nvPicPr>
          <p:blipFill>
            <a:blip r:embed="rId4"/>
            <a:srcRect r="12748" b="61739"/>
            <a:stretch/>
          </p:blipFill>
          <p:spPr>
            <a:xfrm>
              <a:off x="1753391" y="2487524"/>
              <a:ext cx="8452493" cy="417528"/>
            </a:xfrm>
            <a:prstGeom prst="rect">
              <a:avLst/>
            </a:prstGeom>
          </p:spPr>
        </p:pic>
      </p:grpSp>
      <p:sp>
        <p:nvSpPr>
          <p:cNvPr id="12" name="文字方塊 11">
            <a:extLst>
              <a:ext uri="{FF2B5EF4-FFF2-40B4-BE49-F238E27FC236}">
                <a16:creationId xmlns:a16="http://schemas.microsoft.com/office/drawing/2014/main" id="{F2C48642-9668-7330-0DFE-6392EB2FB0F8}"/>
              </a:ext>
            </a:extLst>
          </p:cNvPr>
          <p:cNvSpPr txBox="1"/>
          <p:nvPr/>
        </p:nvSpPr>
        <p:spPr>
          <a:xfrm>
            <a:off x="4397879" y="4996031"/>
            <a:ext cx="648929" cy="369332"/>
          </a:xfrm>
          <a:prstGeom prst="rect">
            <a:avLst/>
          </a:prstGeom>
          <a:noFill/>
        </p:spPr>
        <p:txBody>
          <a:bodyPr wrap="square" rtlCol="0">
            <a:spAutoFit/>
          </a:bodyPr>
          <a:lstStyle/>
          <a:p>
            <a:r>
              <a:rPr lang="en-US" altLang="zh-TW" dirty="0"/>
              <a:t>1.44</a:t>
            </a:r>
            <a:endParaRPr lang="zh-TW" altLang="en-US" dirty="0"/>
          </a:p>
        </p:txBody>
      </p:sp>
    </p:spTree>
    <p:extLst>
      <p:ext uri="{BB962C8B-B14F-4D97-AF65-F5344CB8AC3E}">
        <p14:creationId xmlns:p14="http://schemas.microsoft.com/office/powerpoint/2010/main" val="2864545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482B-34D3-9D84-AAF8-1A0D4D7094F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0235978-AEA4-ADAC-1BB6-2625E979D8AB}"/>
              </a:ext>
            </a:extLst>
          </p:cNvPr>
          <p:cNvSpPr>
            <a:spLocks noGrp="1"/>
          </p:cNvSpPr>
          <p:nvPr>
            <p:ph type="title"/>
          </p:nvPr>
        </p:nvSpPr>
        <p:spPr/>
        <p:txBody>
          <a:bodyPr>
            <a:normAutofit/>
          </a:bodyPr>
          <a:lstStyle/>
          <a:p>
            <a:r>
              <a:rPr lang="en-US" altLang="zh-TW" sz="4800" dirty="0"/>
              <a:t>Discussion</a:t>
            </a:r>
            <a:endParaRPr lang="zh-TW" altLang="en-US" sz="4800" dirty="0"/>
          </a:p>
        </p:txBody>
      </p:sp>
      <p:sp>
        <p:nvSpPr>
          <p:cNvPr id="3" name="內容版面配置區 2">
            <a:extLst>
              <a:ext uri="{FF2B5EF4-FFF2-40B4-BE49-F238E27FC236}">
                <a16:creationId xmlns:a16="http://schemas.microsoft.com/office/drawing/2014/main" id="{75971CCC-AEA1-C6E5-AEFB-CE0F68C42A5B}"/>
              </a:ext>
            </a:extLst>
          </p:cNvPr>
          <p:cNvSpPr>
            <a:spLocks noGrp="1"/>
          </p:cNvSpPr>
          <p:nvPr>
            <p:ph idx="1"/>
          </p:nvPr>
        </p:nvSpPr>
        <p:spPr>
          <a:xfrm>
            <a:off x="677334" y="1654629"/>
            <a:ext cx="8596668" cy="4746171"/>
          </a:xfrm>
        </p:spPr>
        <p:txBody>
          <a:bodyPr>
            <a:normAutofit/>
          </a:bodyPr>
          <a:lstStyle/>
          <a:p>
            <a:r>
              <a:rPr lang="en-US" altLang="zh-TW" sz="2800" dirty="0"/>
              <a:t>Adults with </a:t>
            </a:r>
            <a:r>
              <a:rPr lang="en-US" altLang="zh-TW" sz="2800" u="sng" dirty="0"/>
              <a:t>mild or well-controlled</a:t>
            </a:r>
            <a:r>
              <a:rPr lang="zh-TW" altLang="en-US" sz="2800" u="sng" dirty="0"/>
              <a:t> </a:t>
            </a:r>
            <a:r>
              <a:rPr lang="en-US" altLang="zh-TW" sz="2800" u="sng" dirty="0"/>
              <a:t>asthma</a:t>
            </a:r>
            <a:r>
              <a:rPr lang="en-US" altLang="zh-TW" sz="2800" dirty="0"/>
              <a:t> are neither at significantly increased</a:t>
            </a:r>
            <a:r>
              <a:rPr lang="zh-TW" altLang="en-US" sz="2800" dirty="0"/>
              <a:t> </a:t>
            </a:r>
            <a:r>
              <a:rPr lang="en-US" altLang="zh-TW" sz="2800" dirty="0"/>
              <a:t>risk of being hospitalized with COVID-19 nor die from COVID-19 than </a:t>
            </a:r>
            <a:r>
              <a:rPr lang="en-US" altLang="zh-TW" sz="2800" u="sng" dirty="0"/>
              <a:t>adults without asthma</a:t>
            </a:r>
            <a:r>
              <a:rPr lang="en-US" altLang="zh-TW" sz="2800" dirty="0"/>
              <a:t>.</a:t>
            </a:r>
          </a:p>
          <a:p>
            <a:endParaRPr lang="en-US" altLang="zh-TW" sz="2800" dirty="0"/>
          </a:p>
          <a:p>
            <a:r>
              <a:rPr lang="en-US" altLang="zh-TW" sz="2800" dirty="0"/>
              <a:t>Adults who required </a:t>
            </a:r>
            <a:r>
              <a:rPr lang="en-US" altLang="zh-TW" sz="2800" u="sng" dirty="0"/>
              <a:t>higher ICS</a:t>
            </a:r>
            <a:r>
              <a:rPr lang="en-US" altLang="zh-TW" sz="2800" dirty="0"/>
              <a:t> or </a:t>
            </a:r>
            <a:r>
              <a:rPr lang="en-US" altLang="zh-TW" sz="2800" u="sng" dirty="0"/>
              <a:t>experience one or more exacerbations</a:t>
            </a:r>
            <a:r>
              <a:rPr lang="en-US" altLang="zh-TW" sz="2800" dirty="0"/>
              <a:t> per year as measured by OCS prescriptions, are potentially at </a:t>
            </a:r>
            <a:r>
              <a:rPr lang="en-US" altLang="zh-TW" sz="2800" dirty="0">
                <a:solidFill>
                  <a:srgbClr val="FF0000"/>
                </a:solidFill>
              </a:rPr>
              <a:t>increased risk of both hospitalization and death</a:t>
            </a:r>
            <a:r>
              <a:rPr lang="en-US" altLang="zh-TW" sz="2800" dirty="0"/>
              <a:t>.</a:t>
            </a:r>
          </a:p>
        </p:txBody>
      </p:sp>
    </p:spTree>
    <p:extLst>
      <p:ext uri="{BB962C8B-B14F-4D97-AF65-F5344CB8AC3E}">
        <p14:creationId xmlns:p14="http://schemas.microsoft.com/office/powerpoint/2010/main" val="2453665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B62F4-3F20-2F51-F98C-BDD57EF279B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E4A8BE6-7110-6EE4-5DA6-123D7FDF51F4}"/>
              </a:ext>
            </a:extLst>
          </p:cNvPr>
          <p:cNvSpPr>
            <a:spLocks noGrp="1"/>
          </p:cNvSpPr>
          <p:nvPr>
            <p:ph type="title"/>
          </p:nvPr>
        </p:nvSpPr>
        <p:spPr/>
        <p:txBody>
          <a:bodyPr>
            <a:normAutofit/>
          </a:bodyPr>
          <a:lstStyle/>
          <a:p>
            <a:r>
              <a:rPr lang="en-US" altLang="zh-TW" sz="4800" dirty="0"/>
              <a:t>Discussion</a:t>
            </a:r>
            <a:endParaRPr lang="zh-TW" altLang="en-US" sz="4800" dirty="0"/>
          </a:p>
        </p:txBody>
      </p:sp>
      <p:sp>
        <p:nvSpPr>
          <p:cNvPr id="3" name="內容版面配置區 2">
            <a:extLst>
              <a:ext uri="{FF2B5EF4-FFF2-40B4-BE49-F238E27FC236}">
                <a16:creationId xmlns:a16="http://schemas.microsoft.com/office/drawing/2014/main" id="{E548C90D-EA2A-0344-2BB4-01EF90E8B566}"/>
              </a:ext>
            </a:extLst>
          </p:cNvPr>
          <p:cNvSpPr>
            <a:spLocks noGrp="1"/>
          </p:cNvSpPr>
          <p:nvPr>
            <p:ph idx="1"/>
          </p:nvPr>
        </p:nvSpPr>
        <p:spPr>
          <a:xfrm>
            <a:off x="677334" y="1654629"/>
            <a:ext cx="8596668" cy="4746171"/>
          </a:xfrm>
        </p:spPr>
        <p:txBody>
          <a:bodyPr>
            <a:normAutofit fontScale="85000" lnSpcReduction="10000"/>
          </a:bodyPr>
          <a:lstStyle/>
          <a:p>
            <a:r>
              <a:rPr lang="en-US" altLang="zh-TW" sz="3200" u="sng" dirty="0"/>
              <a:t>Two or more courses of OCS </a:t>
            </a:r>
            <a:r>
              <a:rPr lang="en-US" altLang="zh-TW" sz="3200" dirty="0"/>
              <a:t>in the preceding year was associated with an </a:t>
            </a:r>
            <a:r>
              <a:rPr lang="en-US" altLang="zh-TW" sz="3200" u="sng" dirty="0"/>
              <a:t>increase in hospitalization</a:t>
            </a:r>
            <a:r>
              <a:rPr lang="en-US" altLang="zh-TW" sz="3200" dirty="0"/>
              <a:t> in both children and adults and </a:t>
            </a:r>
            <a:r>
              <a:rPr lang="en-US" altLang="zh-TW" sz="3200" u="sng" dirty="0"/>
              <a:t>associated with death </a:t>
            </a:r>
            <a:r>
              <a:rPr lang="en-US" altLang="zh-TW" sz="3200" dirty="0"/>
              <a:t>in adults.</a:t>
            </a:r>
          </a:p>
          <a:p>
            <a:endParaRPr lang="en-US" altLang="zh-TW" sz="3200" dirty="0"/>
          </a:p>
          <a:p>
            <a:r>
              <a:rPr lang="en-US" altLang="zh-TW" sz="3200" dirty="0"/>
              <a:t>There was </a:t>
            </a:r>
            <a:r>
              <a:rPr lang="en-US" altLang="zh-TW" sz="3200" u="sng" dirty="0"/>
              <a:t>no difference</a:t>
            </a:r>
            <a:r>
              <a:rPr lang="en-US" altLang="zh-TW" sz="3200" dirty="0"/>
              <a:t> in COVID-19 hospitalization and death between adults with asthma prescribed </a:t>
            </a:r>
            <a:r>
              <a:rPr lang="en-US" altLang="zh-TW" sz="3200" u="sng" dirty="0"/>
              <a:t>low-dose ICS </a:t>
            </a:r>
            <a:r>
              <a:rPr lang="en-US" altLang="zh-TW" sz="3200" dirty="0"/>
              <a:t>and those with </a:t>
            </a:r>
            <a:r>
              <a:rPr lang="en-US" altLang="zh-TW" sz="3200" u="sng" dirty="0"/>
              <a:t>no history of asthma</a:t>
            </a:r>
            <a:r>
              <a:rPr lang="en-US" altLang="zh-TW" sz="3200" dirty="0"/>
              <a:t>.</a:t>
            </a:r>
          </a:p>
          <a:p>
            <a:endParaRPr lang="en-US" altLang="zh-TW" sz="3200" dirty="0"/>
          </a:p>
          <a:p>
            <a:r>
              <a:rPr lang="en-US" altLang="zh-TW" sz="3200" dirty="0"/>
              <a:t>There was a </a:t>
            </a:r>
            <a:r>
              <a:rPr lang="en-US" altLang="zh-TW" sz="3200" u="sng" dirty="0"/>
              <a:t>slightly increased risk of death</a:t>
            </a:r>
            <a:r>
              <a:rPr lang="en-US" altLang="zh-TW" sz="3200" dirty="0"/>
              <a:t> in those with a </a:t>
            </a:r>
            <a:r>
              <a:rPr lang="en-US" altLang="zh-TW" sz="3200" u="sng" dirty="0"/>
              <a:t>diagnosis of asthma but not prescribed ICS</a:t>
            </a:r>
            <a:r>
              <a:rPr lang="en-US" altLang="zh-TW" sz="3200" dirty="0"/>
              <a:t>.</a:t>
            </a:r>
          </a:p>
        </p:txBody>
      </p:sp>
    </p:spTree>
    <p:extLst>
      <p:ext uri="{BB962C8B-B14F-4D97-AF65-F5344CB8AC3E}">
        <p14:creationId xmlns:p14="http://schemas.microsoft.com/office/powerpoint/2010/main" val="2298282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B761-39FA-D1ED-38F3-B150F73BB27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2C885DF-C4FB-6705-5B80-1936881B18B4}"/>
              </a:ext>
            </a:extLst>
          </p:cNvPr>
          <p:cNvSpPr>
            <a:spLocks noGrp="1"/>
          </p:cNvSpPr>
          <p:nvPr>
            <p:ph type="title"/>
          </p:nvPr>
        </p:nvSpPr>
        <p:spPr/>
        <p:txBody>
          <a:bodyPr>
            <a:normAutofit/>
          </a:bodyPr>
          <a:lstStyle/>
          <a:p>
            <a:r>
              <a:rPr lang="en-US" altLang="zh-TW" sz="4800" dirty="0"/>
              <a:t>Discussion: Strengths</a:t>
            </a:r>
            <a:endParaRPr lang="zh-TW" altLang="en-US" sz="4800" dirty="0"/>
          </a:p>
        </p:txBody>
      </p:sp>
      <p:sp>
        <p:nvSpPr>
          <p:cNvPr id="3" name="內容版面配置區 2">
            <a:extLst>
              <a:ext uri="{FF2B5EF4-FFF2-40B4-BE49-F238E27FC236}">
                <a16:creationId xmlns:a16="http://schemas.microsoft.com/office/drawing/2014/main" id="{2BD35582-9DBB-7146-947E-94669B7AE9DE}"/>
              </a:ext>
            </a:extLst>
          </p:cNvPr>
          <p:cNvSpPr>
            <a:spLocks noGrp="1"/>
          </p:cNvSpPr>
          <p:nvPr>
            <p:ph idx="1"/>
          </p:nvPr>
        </p:nvSpPr>
        <p:spPr>
          <a:xfrm>
            <a:off x="677334" y="1654629"/>
            <a:ext cx="8596668" cy="4746171"/>
          </a:xfrm>
        </p:spPr>
        <p:txBody>
          <a:bodyPr>
            <a:normAutofit/>
          </a:bodyPr>
          <a:lstStyle/>
          <a:p>
            <a:pPr marL="514350" indent="-514350">
              <a:buFont typeface="+mj-lt"/>
              <a:buAutoNum type="arabicPeriod"/>
            </a:pPr>
            <a:r>
              <a:rPr lang="en-US" altLang="zh-TW" sz="3200" dirty="0"/>
              <a:t>Large and nationwide population-level dataset.</a:t>
            </a:r>
          </a:p>
          <a:p>
            <a:pPr marL="514350" indent="-514350">
              <a:buFont typeface="+mj-lt"/>
              <a:buAutoNum type="arabicPeriod"/>
            </a:pPr>
            <a:endParaRPr lang="en-US" altLang="zh-TW" sz="3200" dirty="0"/>
          </a:p>
          <a:p>
            <a:pPr marL="514350" indent="-514350">
              <a:buFont typeface="+mj-lt"/>
              <a:buAutoNum type="arabicPeriod"/>
            </a:pPr>
            <a:r>
              <a:rPr lang="en-US" altLang="zh-TW" sz="3200" dirty="0"/>
              <a:t>The data cover 80% population of England.</a:t>
            </a:r>
          </a:p>
          <a:p>
            <a:pPr marL="514350" indent="-514350">
              <a:buFont typeface="+mj-lt"/>
              <a:buAutoNum type="arabicPeriod"/>
            </a:pPr>
            <a:endParaRPr lang="en-US" altLang="zh-TW" sz="3200" dirty="0"/>
          </a:p>
        </p:txBody>
      </p:sp>
    </p:spTree>
    <p:extLst>
      <p:ext uri="{BB962C8B-B14F-4D97-AF65-F5344CB8AC3E}">
        <p14:creationId xmlns:p14="http://schemas.microsoft.com/office/powerpoint/2010/main" val="3024354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BE0B5-868A-331D-A4F3-7B6434A1ED3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E0CCE41-C618-D3E7-717D-3F8A501A6E7F}"/>
              </a:ext>
            </a:extLst>
          </p:cNvPr>
          <p:cNvSpPr>
            <a:spLocks noGrp="1"/>
          </p:cNvSpPr>
          <p:nvPr>
            <p:ph type="title"/>
          </p:nvPr>
        </p:nvSpPr>
        <p:spPr/>
        <p:txBody>
          <a:bodyPr>
            <a:normAutofit/>
          </a:bodyPr>
          <a:lstStyle/>
          <a:p>
            <a:r>
              <a:rPr lang="en-US" altLang="zh-TW" sz="4800" dirty="0"/>
              <a:t>Discussion: Limitations</a:t>
            </a:r>
            <a:endParaRPr lang="zh-TW" altLang="en-US" sz="4800" dirty="0"/>
          </a:p>
        </p:txBody>
      </p:sp>
      <p:sp>
        <p:nvSpPr>
          <p:cNvPr id="3" name="內容版面配置區 2">
            <a:extLst>
              <a:ext uri="{FF2B5EF4-FFF2-40B4-BE49-F238E27FC236}">
                <a16:creationId xmlns:a16="http://schemas.microsoft.com/office/drawing/2014/main" id="{0CF4F674-9777-A126-4762-7542B0A84653}"/>
              </a:ext>
            </a:extLst>
          </p:cNvPr>
          <p:cNvSpPr>
            <a:spLocks noGrp="1"/>
          </p:cNvSpPr>
          <p:nvPr>
            <p:ph idx="1"/>
          </p:nvPr>
        </p:nvSpPr>
        <p:spPr>
          <a:xfrm>
            <a:off x="677334" y="1654629"/>
            <a:ext cx="8596668" cy="4746171"/>
          </a:xfrm>
        </p:spPr>
        <p:txBody>
          <a:bodyPr>
            <a:normAutofit/>
          </a:bodyPr>
          <a:lstStyle/>
          <a:p>
            <a:pPr marL="514350" indent="-514350">
              <a:buFont typeface="+mj-lt"/>
              <a:buAutoNum type="arabicPeriod"/>
            </a:pPr>
            <a:r>
              <a:rPr lang="en-US" altLang="zh-TW" sz="3200" dirty="0"/>
              <a:t>Not data in children under the age of 12.</a:t>
            </a:r>
          </a:p>
          <a:p>
            <a:pPr marL="514350" indent="-514350">
              <a:buFont typeface="+mj-lt"/>
              <a:buAutoNum type="arabicPeriod"/>
            </a:pPr>
            <a:endParaRPr lang="en-US" altLang="zh-TW" sz="3200" dirty="0"/>
          </a:p>
          <a:p>
            <a:pPr marL="514350" indent="-514350">
              <a:buFont typeface="+mj-lt"/>
              <a:buAutoNum type="arabicPeriod"/>
            </a:pPr>
            <a:r>
              <a:rPr lang="en-US" altLang="zh-TW" sz="3200" dirty="0"/>
              <a:t>This study did not include people who have immigrated between 2011 and 2020.</a:t>
            </a:r>
          </a:p>
          <a:p>
            <a:pPr marL="514350" indent="-514350">
              <a:buFont typeface="+mj-lt"/>
              <a:buAutoNum type="arabicPeriod"/>
            </a:pPr>
            <a:endParaRPr lang="en-US" altLang="zh-TW" sz="3200" dirty="0"/>
          </a:p>
          <a:p>
            <a:pPr marL="514350" indent="-514350">
              <a:buFont typeface="+mj-lt"/>
              <a:buAutoNum type="arabicPeriod"/>
            </a:pPr>
            <a:r>
              <a:rPr lang="en-US" altLang="zh-TW" sz="3200" dirty="0"/>
              <a:t>Misclassification of electronic healthcare records.</a:t>
            </a:r>
          </a:p>
          <a:p>
            <a:endParaRPr lang="en-US" altLang="zh-TW" sz="3200" dirty="0"/>
          </a:p>
        </p:txBody>
      </p:sp>
    </p:spTree>
    <p:extLst>
      <p:ext uri="{BB962C8B-B14F-4D97-AF65-F5344CB8AC3E}">
        <p14:creationId xmlns:p14="http://schemas.microsoft.com/office/powerpoint/2010/main" val="1477996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4FC06-A080-F7D6-A688-7C36DC2E040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96B1647-D86B-9DC6-3B01-0BF21928C118}"/>
              </a:ext>
            </a:extLst>
          </p:cNvPr>
          <p:cNvSpPr>
            <a:spLocks noGrp="1"/>
          </p:cNvSpPr>
          <p:nvPr>
            <p:ph type="title"/>
          </p:nvPr>
        </p:nvSpPr>
        <p:spPr/>
        <p:txBody>
          <a:bodyPr>
            <a:normAutofit/>
          </a:bodyPr>
          <a:lstStyle/>
          <a:p>
            <a:r>
              <a:rPr lang="en-US" altLang="zh-TW" sz="4800" dirty="0"/>
              <a:t>Discussion</a:t>
            </a:r>
            <a:endParaRPr lang="zh-TW" altLang="en-US" sz="4800" dirty="0"/>
          </a:p>
        </p:txBody>
      </p:sp>
      <p:sp>
        <p:nvSpPr>
          <p:cNvPr id="3" name="內容版面配置區 2">
            <a:extLst>
              <a:ext uri="{FF2B5EF4-FFF2-40B4-BE49-F238E27FC236}">
                <a16:creationId xmlns:a16="http://schemas.microsoft.com/office/drawing/2014/main" id="{EABE7884-A83A-3038-4A6B-4ADB4113B95F}"/>
              </a:ext>
            </a:extLst>
          </p:cNvPr>
          <p:cNvSpPr>
            <a:spLocks noGrp="1"/>
          </p:cNvSpPr>
          <p:nvPr>
            <p:ph idx="1"/>
          </p:nvPr>
        </p:nvSpPr>
        <p:spPr>
          <a:xfrm>
            <a:off x="677334" y="1654629"/>
            <a:ext cx="8596668" cy="4746171"/>
          </a:xfrm>
        </p:spPr>
        <p:txBody>
          <a:bodyPr>
            <a:normAutofit/>
          </a:bodyPr>
          <a:lstStyle/>
          <a:p>
            <a:r>
              <a:rPr lang="en-US" altLang="zh-TW" sz="3200" dirty="0"/>
              <a:t>Compared to previous studies, this research helps clarify inconsistencies in previous findings on asthma and COVID-19, which were influenced by the rapid progression of the pandemic and limitations such as small sample sizes, inconsistent definitions, and a focus on hospitalized cases.</a:t>
            </a:r>
          </a:p>
        </p:txBody>
      </p:sp>
    </p:spTree>
    <p:extLst>
      <p:ext uri="{BB962C8B-B14F-4D97-AF65-F5344CB8AC3E}">
        <p14:creationId xmlns:p14="http://schemas.microsoft.com/office/powerpoint/2010/main" val="3570817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B7863-18D8-4D6B-59AA-57DD3D644F0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F8A6060-105B-AC60-2599-72A0CF50DCE2}"/>
              </a:ext>
            </a:extLst>
          </p:cNvPr>
          <p:cNvSpPr>
            <a:spLocks noGrp="1"/>
          </p:cNvSpPr>
          <p:nvPr>
            <p:ph type="title"/>
          </p:nvPr>
        </p:nvSpPr>
        <p:spPr/>
        <p:txBody>
          <a:bodyPr>
            <a:normAutofit/>
          </a:bodyPr>
          <a:lstStyle/>
          <a:p>
            <a:r>
              <a:rPr lang="en-US" altLang="zh-TW" sz="4800" dirty="0"/>
              <a:t>Discussion</a:t>
            </a:r>
            <a:endParaRPr lang="zh-TW" altLang="en-US" sz="4800" dirty="0"/>
          </a:p>
        </p:txBody>
      </p:sp>
      <p:sp>
        <p:nvSpPr>
          <p:cNvPr id="3" name="內容版面配置區 2">
            <a:extLst>
              <a:ext uri="{FF2B5EF4-FFF2-40B4-BE49-F238E27FC236}">
                <a16:creationId xmlns:a16="http://schemas.microsoft.com/office/drawing/2014/main" id="{78E9E550-867D-BF2E-4348-5A136A109367}"/>
              </a:ext>
            </a:extLst>
          </p:cNvPr>
          <p:cNvSpPr>
            <a:spLocks noGrp="1"/>
          </p:cNvSpPr>
          <p:nvPr>
            <p:ph idx="1"/>
          </p:nvPr>
        </p:nvSpPr>
        <p:spPr>
          <a:xfrm>
            <a:off x="677334" y="1654629"/>
            <a:ext cx="8596668" cy="4746171"/>
          </a:xfrm>
        </p:spPr>
        <p:txBody>
          <a:bodyPr>
            <a:normAutofit/>
          </a:bodyPr>
          <a:lstStyle/>
          <a:p>
            <a:pPr>
              <a:buFont typeface="Wingdings" panose="05000000000000000000" pitchFamily="2" charset="2"/>
              <a:buChar char="ü"/>
            </a:pPr>
            <a:r>
              <a:rPr lang="en-US" altLang="zh-TW" sz="3200" dirty="0"/>
              <a:t>The risks are not equal in different severity of asthma.</a:t>
            </a:r>
          </a:p>
          <a:p>
            <a:pPr>
              <a:buFont typeface="Wingdings" panose="05000000000000000000" pitchFamily="2" charset="2"/>
              <a:buChar char="ü"/>
            </a:pPr>
            <a:endParaRPr lang="en-US" altLang="zh-TW" sz="3200" dirty="0"/>
          </a:p>
          <a:p>
            <a:pPr>
              <a:buFont typeface="Wingdings" panose="05000000000000000000" pitchFamily="2" charset="2"/>
              <a:buChar char="ü"/>
            </a:pPr>
            <a:r>
              <a:rPr lang="en-US" altLang="zh-TW" sz="3200" dirty="0"/>
              <a:t>Only those with poorly controlled or severe disease that are at increased risk of serious COVID-19 and may need prioritization for vaccination or other treatment.</a:t>
            </a:r>
          </a:p>
        </p:txBody>
      </p:sp>
    </p:spTree>
    <p:extLst>
      <p:ext uri="{BB962C8B-B14F-4D97-AF65-F5344CB8AC3E}">
        <p14:creationId xmlns:p14="http://schemas.microsoft.com/office/powerpoint/2010/main" val="2850478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18D4B-0B7B-60A3-4990-E9C4D14F370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4879A1C-E5D9-1AE5-CF78-1E592618A2ED}"/>
              </a:ext>
            </a:extLst>
          </p:cNvPr>
          <p:cNvSpPr>
            <a:spLocks noGrp="1"/>
          </p:cNvSpPr>
          <p:nvPr>
            <p:ph type="title"/>
          </p:nvPr>
        </p:nvSpPr>
        <p:spPr/>
        <p:txBody>
          <a:bodyPr>
            <a:normAutofit/>
          </a:bodyPr>
          <a:lstStyle/>
          <a:p>
            <a:r>
              <a:rPr lang="en-US" altLang="zh-TW" sz="4800" dirty="0"/>
              <a:t>Discussion</a:t>
            </a:r>
            <a:endParaRPr lang="zh-TW" altLang="en-US" sz="4800" dirty="0"/>
          </a:p>
        </p:txBody>
      </p:sp>
      <p:sp>
        <p:nvSpPr>
          <p:cNvPr id="3" name="內容版面配置區 2">
            <a:extLst>
              <a:ext uri="{FF2B5EF4-FFF2-40B4-BE49-F238E27FC236}">
                <a16:creationId xmlns:a16="http://schemas.microsoft.com/office/drawing/2014/main" id="{A1405AD3-2859-B942-6A09-BEA454085B42}"/>
              </a:ext>
            </a:extLst>
          </p:cNvPr>
          <p:cNvSpPr>
            <a:spLocks noGrp="1"/>
          </p:cNvSpPr>
          <p:nvPr>
            <p:ph idx="1"/>
          </p:nvPr>
        </p:nvSpPr>
        <p:spPr>
          <a:xfrm>
            <a:off x="677334" y="1654629"/>
            <a:ext cx="8596668" cy="4746171"/>
          </a:xfrm>
        </p:spPr>
        <p:txBody>
          <a:bodyPr>
            <a:normAutofit/>
          </a:bodyPr>
          <a:lstStyle/>
          <a:p>
            <a:pPr>
              <a:buFont typeface="Wingdings" panose="05000000000000000000" pitchFamily="2" charset="2"/>
              <a:buChar char="ü"/>
            </a:pPr>
            <a:r>
              <a:rPr lang="en-US" altLang="zh-TW" sz="3200" dirty="0"/>
              <a:t>When planning public health intervention,  not to focus on individual diseases, but to consider the interaction between asthma risk and other diseases.</a:t>
            </a:r>
          </a:p>
        </p:txBody>
      </p:sp>
    </p:spTree>
    <p:extLst>
      <p:ext uri="{BB962C8B-B14F-4D97-AF65-F5344CB8AC3E}">
        <p14:creationId xmlns:p14="http://schemas.microsoft.com/office/powerpoint/2010/main" val="2858928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F323E-3431-CFFD-A2B8-A7A9ED7FA4E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7A00B81-CB1B-CBBF-83F5-B191B398524B}"/>
              </a:ext>
            </a:extLst>
          </p:cNvPr>
          <p:cNvSpPr>
            <a:spLocks noGrp="1"/>
          </p:cNvSpPr>
          <p:nvPr>
            <p:ph type="title"/>
          </p:nvPr>
        </p:nvSpPr>
        <p:spPr/>
        <p:txBody>
          <a:bodyPr>
            <a:normAutofit/>
          </a:bodyPr>
          <a:lstStyle/>
          <a:p>
            <a:r>
              <a:rPr lang="en-US" altLang="zh-TW" sz="4800" dirty="0"/>
              <a:t>Conclusion</a:t>
            </a:r>
            <a:endParaRPr lang="zh-TW" altLang="en-US" sz="4800" dirty="0"/>
          </a:p>
        </p:txBody>
      </p:sp>
      <p:sp>
        <p:nvSpPr>
          <p:cNvPr id="3" name="內容版面配置區 2">
            <a:extLst>
              <a:ext uri="{FF2B5EF4-FFF2-40B4-BE49-F238E27FC236}">
                <a16:creationId xmlns:a16="http://schemas.microsoft.com/office/drawing/2014/main" id="{3F1451D8-DB19-070A-B466-BA70BF330718}"/>
              </a:ext>
            </a:extLst>
          </p:cNvPr>
          <p:cNvSpPr>
            <a:spLocks noGrp="1"/>
          </p:cNvSpPr>
          <p:nvPr>
            <p:ph idx="1"/>
          </p:nvPr>
        </p:nvSpPr>
        <p:spPr>
          <a:xfrm>
            <a:off x="677334" y="1654629"/>
            <a:ext cx="8596668" cy="4746171"/>
          </a:xfrm>
        </p:spPr>
        <p:txBody>
          <a:bodyPr>
            <a:normAutofit/>
          </a:bodyPr>
          <a:lstStyle/>
          <a:p>
            <a:pPr>
              <a:buFont typeface="Wingdings" panose="05000000000000000000" pitchFamily="2" charset="2"/>
              <a:buChar char="u"/>
            </a:pPr>
            <a:r>
              <a:rPr lang="en-US" altLang="zh-TW" sz="3200" dirty="0"/>
              <a:t>Good disease management including treatment adherence leading to better disease control helps to limit the risk of poor outcomes.</a:t>
            </a:r>
          </a:p>
          <a:p>
            <a:pPr>
              <a:buFont typeface="Wingdings" panose="05000000000000000000" pitchFamily="2" charset="2"/>
              <a:buChar char="u"/>
            </a:pPr>
            <a:endParaRPr lang="en-US" altLang="zh-TW" sz="3200" dirty="0"/>
          </a:p>
          <a:p>
            <a:pPr>
              <a:buFont typeface="Wingdings" panose="05000000000000000000" pitchFamily="2" charset="2"/>
              <a:buChar char="u"/>
            </a:pPr>
            <a:r>
              <a:rPr lang="en-US" altLang="zh-TW" sz="3200" dirty="0"/>
              <a:t>Even during the pandemic, basics of routine healthcare should not be overlooked.</a:t>
            </a:r>
          </a:p>
          <a:p>
            <a:pPr>
              <a:buFont typeface="Wingdings" panose="05000000000000000000" pitchFamily="2" charset="2"/>
              <a:buChar char="u"/>
            </a:pPr>
            <a:endParaRPr lang="en-US" altLang="zh-TW" sz="3200" dirty="0"/>
          </a:p>
        </p:txBody>
      </p:sp>
    </p:spTree>
    <p:extLst>
      <p:ext uri="{BB962C8B-B14F-4D97-AF65-F5344CB8AC3E}">
        <p14:creationId xmlns:p14="http://schemas.microsoft.com/office/powerpoint/2010/main" val="370373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D07494-A96D-5B41-1D85-230CE219DB4E}"/>
              </a:ext>
            </a:extLst>
          </p:cNvPr>
          <p:cNvSpPr>
            <a:spLocks noGrp="1"/>
          </p:cNvSpPr>
          <p:nvPr>
            <p:ph type="title"/>
          </p:nvPr>
        </p:nvSpPr>
        <p:spPr/>
        <p:txBody>
          <a:bodyPr/>
          <a:lstStyle/>
          <a:p>
            <a:r>
              <a:rPr lang="en-US" altLang="zh-TW" dirty="0"/>
              <a:t>Jennifer Quint</a:t>
            </a:r>
            <a:endParaRPr lang="zh-TW" altLang="en-US" dirty="0"/>
          </a:p>
        </p:txBody>
      </p:sp>
      <p:sp>
        <p:nvSpPr>
          <p:cNvPr id="3" name="內容版面配置區 2">
            <a:extLst>
              <a:ext uri="{FF2B5EF4-FFF2-40B4-BE49-F238E27FC236}">
                <a16:creationId xmlns:a16="http://schemas.microsoft.com/office/drawing/2014/main" id="{C0DA82B0-720B-FF83-8F98-BA07D9B229FF}"/>
              </a:ext>
            </a:extLst>
          </p:cNvPr>
          <p:cNvSpPr>
            <a:spLocks noGrp="1"/>
          </p:cNvSpPr>
          <p:nvPr>
            <p:ph idx="1"/>
          </p:nvPr>
        </p:nvSpPr>
        <p:spPr>
          <a:xfrm>
            <a:off x="3559628" y="2889457"/>
            <a:ext cx="5714374" cy="3151905"/>
          </a:xfrm>
        </p:spPr>
        <p:txBody>
          <a:bodyPr>
            <a:normAutofit fontScale="92500" lnSpcReduction="10000"/>
          </a:bodyPr>
          <a:lstStyle/>
          <a:p>
            <a:r>
              <a:rPr lang="en-US" altLang="zh-TW" sz="2400" dirty="0"/>
              <a:t>Professor,  Imperial college of London, National Heart and Lung Institute.</a:t>
            </a:r>
          </a:p>
          <a:p>
            <a:endParaRPr lang="en-US" altLang="zh-TW" sz="2400" dirty="0"/>
          </a:p>
          <a:p>
            <a:r>
              <a:rPr lang="en-US" altLang="zh-TW" sz="2400" dirty="0"/>
              <a:t>Physician of Respiratory Medicine, Royal Brompton Hospital.</a:t>
            </a:r>
          </a:p>
          <a:p>
            <a:endParaRPr lang="en-US" altLang="zh-TW" sz="2400" dirty="0"/>
          </a:p>
          <a:p>
            <a:r>
              <a:rPr lang="en-US" altLang="zh-TW" sz="2400" dirty="0"/>
              <a:t>Clinical epidemiology and respiratory diseases.</a:t>
            </a:r>
          </a:p>
        </p:txBody>
      </p:sp>
      <p:pic>
        <p:nvPicPr>
          <p:cNvPr id="7" name="圖片 6">
            <a:extLst>
              <a:ext uri="{FF2B5EF4-FFF2-40B4-BE49-F238E27FC236}">
                <a16:creationId xmlns:a16="http://schemas.microsoft.com/office/drawing/2014/main" id="{FF103AB1-0095-C1E5-2DAA-957B5D221470}"/>
              </a:ext>
            </a:extLst>
          </p:cNvPr>
          <p:cNvPicPr>
            <a:picLocks noChangeAspect="1"/>
          </p:cNvPicPr>
          <p:nvPr/>
        </p:nvPicPr>
        <p:blipFill>
          <a:blip r:embed="rId2"/>
          <a:stretch>
            <a:fillRect/>
          </a:stretch>
        </p:blipFill>
        <p:spPr>
          <a:xfrm>
            <a:off x="3804918" y="1445300"/>
            <a:ext cx="4582164" cy="1324160"/>
          </a:xfrm>
          <a:prstGeom prst="rect">
            <a:avLst/>
          </a:prstGeom>
        </p:spPr>
      </p:pic>
      <p:pic>
        <p:nvPicPr>
          <p:cNvPr id="9" name="圖片 8">
            <a:extLst>
              <a:ext uri="{FF2B5EF4-FFF2-40B4-BE49-F238E27FC236}">
                <a16:creationId xmlns:a16="http://schemas.microsoft.com/office/drawing/2014/main" id="{F7C12897-2F4C-339C-3C4F-1B490F08EE21}"/>
              </a:ext>
            </a:extLst>
          </p:cNvPr>
          <p:cNvPicPr>
            <a:picLocks noChangeAspect="1"/>
          </p:cNvPicPr>
          <p:nvPr/>
        </p:nvPicPr>
        <p:blipFill>
          <a:blip r:embed="rId3"/>
          <a:stretch>
            <a:fillRect/>
          </a:stretch>
        </p:blipFill>
        <p:spPr>
          <a:xfrm>
            <a:off x="462600" y="2388669"/>
            <a:ext cx="2210108" cy="2076740"/>
          </a:xfrm>
          <a:prstGeom prst="rect">
            <a:avLst/>
          </a:prstGeom>
        </p:spPr>
      </p:pic>
    </p:spTree>
    <p:extLst>
      <p:ext uri="{BB962C8B-B14F-4D97-AF65-F5344CB8AC3E}">
        <p14:creationId xmlns:p14="http://schemas.microsoft.com/office/powerpoint/2010/main" val="2669296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8C14F-0191-592A-0EB7-68E8A0540FA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407CFF3-F8E4-8528-1909-8FE1131BBEEF}"/>
              </a:ext>
            </a:extLst>
          </p:cNvPr>
          <p:cNvSpPr>
            <a:spLocks noGrp="1"/>
          </p:cNvSpPr>
          <p:nvPr>
            <p:ph type="title"/>
          </p:nvPr>
        </p:nvSpPr>
        <p:spPr>
          <a:xfrm>
            <a:off x="1797666" y="2768600"/>
            <a:ext cx="8596668" cy="1320800"/>
          </a:xfrm>
        </p:spPr>
        <p:txBody>
          <a:bodyPr>
            <a:normAutofit/>
          </a:bodyPr>
          <a:lstStyle/>
          <a:p>
            <a:r>
              <a:rPr lang="en-US" altLang="zh-TW" sz="4800" dirty="0"/>
              <a:t>Comments from Ya-Ling</a:t>
            </a:r>
            <a:endParaRPr lang="zh-TW" altLang="en-US" sz="4800" dirty="0"/>
          </a:p>
        </p:txBody>
      </p:sp>
    </p:spTree>
    <p:extLst>
      <p:ext uri="{BB962C8B-B14F-4D97-AF65-F5344CB8AC3E}">
        <p14:creationId xmlns:p14="http://schemas.microsoft.com/office/powerpoint/2010/main" val="2869092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73038"/>
            <a:ext cx="10972800" cy="1143000"/>
          </a:xfrm>
        </p:spPr>
        <p:txBody>
          <a:bodyPr>
            <a:noAutofit/>
          </a:bodyPr>
          <a:lstStyle/>
          <a:p>
            <a:r>
              <a:rPr lang="en-US" altLang="zh-TW" sz="3733" b="1" dirty="0">
                <a:cs typeface="Arial" panose="020B0604020202020204" pitchFamily="34" charset="0"/>
              </a:rPr>
              <a:t>Comment 1</a:t>
            </a:r>
            <a:endParaRPr lang="zh-TW" altLang="en-US" sz="3733" b="1" dirty="0">
              <a:cs typeface="Arial" panose="020B0604020202020204" pitchFamily="34" charset="0"/>
            </a:endParaRPr>
          </a:p>
        </p:txBody>
      </p:sp>
      <p:sp>
        <p:nvSpPr>
          <p:cNvPr id="5" name="內容版面配置區 4">
            <a:extLst>
              <a:ext uri="{FF2B5EF4-FFF2-40B4-BE49-F238E27FC236}">
                <a16:creationId xmlns:a16="http://schemas.microsoft.com/office/drawing/2014/main" id="{6154428C-AF57-4F9F-B16F-0865DB714F1A}"/>
              </a:ext>
            </a:extLst>
          </p:cNvPr>
          <p:cNvSpPr>
            <a:spLocks noGrp="1"/>
          </p:cNvSpPr>
          <p:nvPr>
            <p:ph idx="4294967295"/>
          </p:nvPr>
        </p:nvSpPr>
        <p:spPr>
          <a:xfrm>
            <a:off x="944563" y="1604963"/>
            <a:ext cx="11247437" cy="4808537"/>
          </a:xfrm>
        </p:spPr>
        <p:txBody>
          <a:bodyPr>
            <a:noAutofit/>
          </a:bodyPr>
          <a:lstStyle/>
          <a:p>
            <a:pPr>
              <a:lnSpc>
                <a:spcPct val="120000"/>
              </a:lnSpc>
            </a:pPr>
            <a:r>
              <a:rPr lang="en-US" altLang="zh-TW" sz="3200" dirty="0">
                <a:solidFill>
                  <a:srgbClr val="000000"/>
                </a:solidFill>
              </a:rPr>
              <a:t>In this study, the control group was defined using data from 2018–2019, while the exposure groups were based only on 2019 prescriptions. This inconsistency in time windows could lead to bias or affect comparability.</a:t>
            </a:r>
          </a:p>
          <a:p>
            <a:pPr>
              <a:lnSpc>
                <a:spcPct val="120000"/>
              </a:lnSpc>
            </a:pPr>
            <a:r>
              <a:rPr lang="en-US" altLang="zh-TW" sz="3200" dirty="0">
                <a:solidFill>
                  <a:schemeClr val="accent6">
                    <a:lumMod val="75000"/>
                  </a:schemeClr>
                </a:solidFill>
              </a:rPr>
              <a:t>Why were different time frames used for the control and exposure groups?</a:t>
            </a:r>
          </a:p>
        </p:txBody>
      </p:sp>
    </p:spTree>
    <p:extLst>
      <p:ext uri="{BB962C8B-B14F-4D97-AF65-F5344CB8AC3E}">
        <p14:creationId xmlns:p14="http://schemas.microsoft.com/office/powerpoint/2010/main" val="3802189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75209-9425-7891-CA27-6F28C9AFE8C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4BF2E9F-919C-E7D3-4CD6-6F5C656280B5}"/>
              </a:ext>
            </a:extLst>
          </p:cNvPr>
          <p:cNvSpPr>
            <a:spLocks noGrp="1"/>
          </p:cNvSpPr>
          <p:nvPr>
            <p:ph type="title"/>
          </p:nvPr>
        </p:nvSpPr>
        <p:spPr/>
        <p:txBody>
          <a:bodyPr>
            <a:normAutofit/>
          </a:bodyPr>
          <a:lstStyle/>
          <a:p>
            <a:r>
              <a:rPr lang="en-US" altLang="zh-TW" sz="4800" dirty="0"/>
              <a:t>Reply of comment 1</a:t>
            </a:r>
            <a:endParaRPr lang="zh-TW" altLang="en-US" sz="4800" dirty="0"/>
          </a:p>
        </p:txBody>
      </p:sp>
      <p:sp>
        <p:nvSpPr>
          <p:cNvPr id="3" name="內容版面配置區 2">
            <a:extLst>
              <a:ext uri="{FF2B5EF4-FFF2-40B4-BE49-F238E27FC236}">
                <a16:creationId xmlns:a16="http://schemas.microsoft.com/office/drawing/2014/main" id="{554FDACD-F8A5-2ADF-1C2F-BC7C1D14620B}"/>
              </a:ext>
            </a:extLst>
          </p:cNvPr>
          <p:cNvSpPr>
            <a:spLocks noGrp="1"/>
          </p:cNvSpPr>
          <p:nvPr>
            <p:ph idx="1"/>
          </p:nvPr>
        </p:nvSpPr>
        <p:spPr>
          <a:xfrm>
            <a:off x="677334" y="1654629"/>
            <a:ext cx="8596668" cy="4746171"/>
          </a:xfrm>
        </p:spPr>
        <p:txBody>
          <a:bodyPr>
            <a:normAutofit/>
          </a:bodyPr>
          <a:lstStyle/>
          <a:p>
            <a:pPr>
              <a:buFont typeface="Wingdings" panose="05000000000000000000" pitchFamily="2" charset="2"/>
              <a:buChar char="ü"/>
            </a:pPr>
            <a:r>
              <a:rPr lang="en-US" altLang="zh-TW" sz="3200" dirty="0"/>
              <a:t>Asthma diagnosis was defined by the presence of at least one relevant SNOMED code in the primary care record in the 2 years prior to the pandemic(1 January 2018 to 1 January 2020).</a:t>
            </a:r>
          </a:p>
          <a:p>
            <a:pPr>
              <a:buFont typeface="Wingdings" panose="05000000000000000000" pitchFamily="2" charset="2"/>
              <a:buChar char="ü"/>
            </a:pPr>
            <a:r>
              <a:rPr lang="en-US" altLang="zh-TW" sz="3200" dirty="0"/>
              <a:t>Prescriptions for ICS and OCS in the 1 year prior to the pandemic (1 January 2019 to 31 December 2019) were used to define the exposure categories.</a:t>
            </a:r>
          </a:p>
        </p:txBody>
      </p:sp>
    </p:spTree>
    <p:extLst>
      <p:ext uri="{BB962C8B-B14F-4D97-AF65-F5344CB8AC3E}">
        <p14:creationId xmlns:p14="http://schemas.microsoft.com/office/powerpoint/2010/main" val="4106545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C9CD9-5A24-9395-0070-AB734F38CAF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BD67F6F-2E76-45D4-2F36-93F777B60CD1}"/>
              </a:ext>
            </a:extLst>
          </p:cNvPr>
          <p:cNvSpPr>
            <a:spLocks noGrp="1"/>
          </p:cNvSpPr>
          <p:nvPr>
            <p:ph type="title"/>
          </p:nvPr>
        </p:nvSpPr>
        <p:spPr/>
        <p:txBody>
          <a:bodyPr>
            <a:normAutofit/>
          </a:bodyPr>
          <a:lstStyle/>
          <a:p>
            <a:r>
              <a:rPr lang="en-US" altLang="zh-TW" sz="4800" dirty="0"/>
              <a:t>Reply of comment 1</a:t>
            </a:r>
            <a:endParaRPr lang="zh-TW" altLang="en-US" sz="4800" dirty="0"/>
          </a:p>
        </p:txBody>
      </p:sp>
      <p:sp>
        <p:nvSpPr>
          <p:cNvPr id="3" name="內容版面配置區 2">
            <a:extLst>
              <a:ext uri="{FF2B5EF4-FFF2-40B4-BE49-F238E27FC236}">
                <a16:creationId xmlns:a16="http://schemas.microsoft.com/office/drawing/2014/main" id="{7E8B2144-8972-390A-7E86-5BAF03997829}"/>
              </a:ext>
            </a:extLst>
          </p:cNvPr>
          <p:cNvSpPr>
            <a:spLocks noGrp="1"/>
          </p:cNvSpPr>
          <p:nvPr>
            <p:ph idx="1"/>
          </p:nvPr>
        </p:nvSpPr>
        <p:spPr>
          <a:xfrm>
            <a:off x="677334" y="1654629"/>
            <a:ext cx="8596668" cy="4746171"/>
          </a:xfrm>
        </p:spPr>
        <p:txBody>
          <a:bodyPr>
            <a:normAutofit/>
          </a:bodyPr>
          <a:lstStyle/>
          <a:p>
            <a:pPr>
              <a:buFont typeface="Wingdings" panose="05000000000000000000" pitchFamily="2" charset="2"/>
              <a:buChar char="ü"/>
            </a:pPr>
            <a:r>
              <a:rPr lang="en-US" altLang="zh-TW" sz="3200" dirty="0"/>
              <a:t>Asthma is difficult to diagnose, using a 2-year period to determine whether a diagnosis was made can improve the accuracy of classification.</a:t>
            </a:r>
          </a:p>
          <a:p>
            <a:pPr>
              <a:buFont typeface="Wingdings" panose="05000000000000000000" pitchFamily="2" charset="2"/>
              <a:buChar char="ü"/>
            </a:pPr>
            <a:endParaRPr lang="en-US" altLang="zh-TW" sz="3200" dirty="0"/>
          </a:p>
          <a:p>
            <a:pPr>
              <a:buFont typeface="Wingdings" panose="05000000000000000000" pitchFamily="2" charset="2"/>
              <a:buChar char="ü"/>
            </a:pPr>
            <a:r>
              <a:rPr lang="en-US" altLang="zh-TW" sz="3200" dirty="0"/>
              <a:t>Medication use was assessed based on the past 1 year, which better reflects recent asthma control.</a:t>
            </a:r>
          </a:p>
        </p:txBody>
      </p:sp>
    </p:spTree>
    <p:extLst>
      <p:ext uri="{BB962C8B-B14F-4D97-AF65-F5344CB8AC3E}">
        <p14:creationId xmlns:p14="http://schemas.microsoft.com/office/powerpoint/2010/main" val="3617144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FC5FE-A4B4-8038-E6F2-6C8572CA142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BC733C7-1BE9-380C-9677-A86336CBB897}"/>
              </a:ext>
            </a:extLst>
          </p:cNvPr>
          <p:cNvSpPr>
            <a:spLocks noGrp="1"/>
          </p:cNvSpPr>
          <p:nvPr>
            <p:ph type="title" idx="4294967295"/>
          </p:nvPr>
        </p:nvSpPr>
        <p:spPr>
          <a:xfrm>
            <a:off x="0" y="77788"/>
            <a:ext cx="10972800" cy="1143000"/>
          </a:xfrm>
        </p:spPr>
        <p:txBody>
          <a:bodyPr>
            <a:noAutofit/>
          </a:bodyPr>
          <a:lstStyle/>
          <a:p>
            <a:r>
              <a:rPr lang="en-US" altLang="zh-TW" sz="3733" b="1" dirty="0">
                <a:cs typeface="Arial" panose="020B0604020202020204" pitchFamily="34" charset="0"/>
              </a:rPr>
              <a:t>Comment 2</a:t>
            </a:r>
            <a:endParaRPr lang="zh-TW" altLang="en-US" sz="3733" b="1" dirty="0">
              <a:cs typeface="Arial" panose="020B0604020202020204" pitchFamily="34" charset="0"/>
            </a:endParaRPr>
          </a:p>
        </p:txBody>
      </p:sp>
      <p:sp>
        <p:nvSpPr>
          <p:cNvPr id="5" name="內容版面配置區 4">
            <a:extLst>
              <a:ext uri="{FF2B5EF4-FFF2-40B4-BE49-F238E27FC236}">
                <a16:creationId xmlns:a16="http://schemas.microsoft.com/office/drawing/2014/main" id="{67A6CD86-4E63-01B7-88FC-EEAB30733990}"/>
              </a:ext>
            </a:extLst>
          </p:cNvPr>
          <p:cNvSpPr>
            <a:spLocks noGrp="1"/>
          </p:cNvSpPr>
          <p:nvPr>
            <p:ph idx="4294967295"/>
          </p:nvPr>
        </p:nvSpPr>
        <p:spPr>
          <a:xfrm>
            <a:off x="944563" y="1023938"/>
            <a:ext cx="11247437" cy="5756275"/>
          </a:xfrm>
        </p:spPr>
        <p:txBody>
          <a:bodyPr>
            <a:noAutofit/>
          </a:bodyPr>
          <a:lstStyle/>
          <a:p>
            <a:pPr>
              <a:lnSpc>
                <a:spcPct val="120000"/>
              </a:lnSpc>
            </a:pPr>
            <a:r>
              <a:rPr lang="en-US" altLang="zh-TW" sz="3200" dirty="0">
                <a:solidFill>
                  <a:srgbClr val="000000"/>
                </a:solidFill>
              </a:rPr>
              <a:t>Although this study included vaccination status as a time-varying covariate in the adult risk models, it did not mention whether vaccination was accounted for in the models for children aged 12–17, either in the methods or in the reported results. Given that the UK had already implemented a vaccination program for adolescents during the study period, could the omission of vaccination status in the children's model have led to an </a:t>
            </a:r>
            <a:r>
              <a:rPr lang="en-US" altLang="zh-TW" sz="3200" dirty="0">
                <a:solidFill>
                  <a:schemeClr val="accent6">
                    <a:lumMod val="75000"/>
                  </a:schemeClr>
                </a:solidFill>
              </a:rPr>
              <a:t>underestimation of the protective effect of vaccination in high-risk pediatric populations?</a:t>
            </a:r>
          </a:p>
        </p:txBody>
      </p:sp>
    </p:spTree>
    <p:extLst>
      <p:ext uri="{BB962C8B-B14F-4D97-AF65-F5344CB8AC3E}">
        <p14:creationId xmlns:p14="http://schemas.microsoft.com/office/powerpoint/2010/main" val="1532057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3D234A5-B70D-E24E-AB6D-E7323CEFC457}"/>
              </a:ext>
            </a:extLst>
          </p:cNvPr>
          <p:cNvPicPr>
            <a:picLocks noChangeAspect="1"/>
          </p:cNvPicPr>
          <p:nvPr/>
        </p:nvPicPr>
        <p:blipFill>
          <a:blip r:embed="rId2"/>
          <a:stretch>
            <a:fillRect/>
          </a:stretch>
        </p:blipFill>
        <p:spPr>
          <a:xfrm>
            <a:off x="2165838" y="0"/>
            <a:ext cx="7860323" cy="6858000"/>
          </a:xfrm>
          <a:prstGeom prst="rect">
            <a:avLst/>
          </a:prstGeom>
        </p:spPr>
      </p:pic>
    </p:spTree>
    <p:extLst>
      <p:ext uri="{BB962C8B-B14F-4D97-AF65-F5344CB8AC3E}">
        <p14:creationId xmlns:p14="http://schemas.microsoft.com/office/powerpoint/2010/main" val="3576737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FDE3974-85FF-827A-F476-11F22BC559A4}"/>
              </a:ext>
            </a:extLst>
          </p:cNvPr>
          <p:cNvPicPr>
            <a:picLocks noChangeAspect="1"/>
          </p:cNvPicPr>
          <p:nvPr/>
        </p:nvPicPr>
        <p:blipFill>
          <a:blip r:embed="rId2"/>
          <a:stretch>
            <a:fillRect/>
          </a:stretch>
        </p:blipFill>
        <p:spPr>
          <a:xfrm>
            <a:off x="2483630" y="0"/>
            <a:ext cx="7224739" cy="6858000"/>
          </a:xfrm>
          <a:prstGeom prst="rect">
            <a:avLst/>
          </a:prstGeom>
        </p:spPr>
      </p:pic>
    </p:spTree>
    <p:extLst>
      <p:ext uri="{BB962C8B-B14F-4D97-AF65-F5344CB8AC3E}">
        <p14:creationId xmlns:p14="http://schemas.microsoft.com/office/powerpoint/2010/main" val="2520075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B696-1753-76BE-813B-D7D2F8C2562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A91E33C-5A75-671C-3BA7-50E6C9C311AC}"/>
              </a:ext>
            </a:extLst>
          </p:cNvPr>
          <p:cNvSpPr>
            <a:spLocks noGrp="1"/>
          </p:cNvSpPr>
          <p:nvPr>
            <p:ph type="title"/>
          </p:nvPr>
        </p:nvSpPr>
        <p:spPr/>
        <p:txBody>
          <a:bodyPr>
            <a:normAutofit/>
          </a:bodyPr>
          <a:lstStyle/>
          <a:p>
            <a:r>
              <a:rPr lang="en-US" altLang="zh-TW" sz="4800" dirty="0"/>
              <a:t>Reply of comment 2</a:t>
            </a:r>
            <a:endParaRPr lang="zh-TW" altLang="en-US" sz="4800" dirty="0"/>
          </a:p>
        </p:txBody>
      </p:sp>
      <p:sp>
        <p:nvSpPr>
          <p:cNvPr id="3" name="內容版面配置區 2">
            <a:extLst>
              <a:ext uri="{FF2B5EF4-FFF2-40B4-BE49-F238E27FC236}">
                <a16:creationId xmlns:a16="http://schemas.microsoft.com/office/drawing/2014/main" id="{D3068F85-42E3-B32F-FE10-902504EAF8D2}"/>
              </a:ext>
            </a:extLst>
          </p:cNvPr>
          <p:cNvSpPr>
            <a:spLocks noGrp="1"/>
          </p:cNvSpPr>
          <p:nvPr>
            <p:ph idx="1"/>
          </p:nvPr>
        </p:nvSpPr>
        <p:spPr>
          <a:xfrm>
            <a:off x="677334" y="1654629"/>
            <a:ext cx="8596668" cy="4746171"/>
          </a:xfrm>
        </p:spPr>
        <p:txBody>
          <a:bodyPr>
            <a:normAutofit/>
          </a:bodyPr>
          <a:lstStyle/>
          <a:p>
            <a:pPr>
              <a:buFont typeface="Wingdings" panose="05000000000000000000" pitchFamily="2" charset="2"/>
              <a:buChar char="ü"/>
            </a:pPr>
            <a:r>
              <a:rPr lang="en-US" altLang="zh-TW" sz="3200" dirty="0"/>
              <a:t>It takes about two weeks after receiving the COVID-19 vaccine for protection to begin.</a:t>
            </a:r>
          </a:p>
          <a:p>
            <a:pPr>
              <a:buFont typeface="Wingdings" panose="05000000000000000000" pitchFamily="2" charset="2"/>
              <a:buChar char="ü"/>
            </a:pPr>
            <a:r>
              <a:rPr lang="en-US" altLang="zh-TW" sz="3200" dirty="0"/>
              <a:t>The follow-up period was 1 January 2020 to 30 September 2021.</a:t>
            </a:r>
          </a:p>
          <a:p>
            <a:pPr>
              <a:buFont typeface="Wingdings" panose="05000000000000000000" pitchFamily="2" charset="2"/>
              <a:buChar char="ü"/>
            </a:pPr>
            <a:r>
              <a:rPr lang="en-US" altLang="zh-TW" sz="3200" dirty="0"/>
              <a:t>Vaccination status had little impact on Age 12-17 in the UK. Therefore, the study did not consider it as a confounding factor.</a:t>
            </a:r>
          </a:p>
          <a:p>
            <a:pPr>
              <a:buFont typeface="Wingdings" panose="05000000000000000000" pitchFamily="2" charset="2"/>
              <a:buChar char="ü"/>
            </a:pPr>
            <a:endParaRPr lang="en-US" altLang="zh-TW" sz="3200" dirty="0"/>
          </a:p>
        </p:txBody>
      </p:sp>
    </p:spTree>
    <p:extLst>
      <p:ext uri="{BB962C8B-B14F-4D97-AF65-F5344CB8AC3E}">
        <p14:creationId xmlns:p14="http://schemas.microsoft.com/office/powerpoint/2010/main" val="334257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F37805-6043-1C41-473A-FB644CED6B5E}"/>
              </a:ext>
            </a:extLst>
          </p:cNvPr>
          <p:cNvSpPr>
            <a:spLocks noGrp="1"/>
          </p:cNvSpPr>
          <p:nvPr>
            <p:ph type="title"/>
          </p:nvPr>
        </p:nvSpPr>
        <p:spPr/>
        <p:txBody>
          <a:bodyPr>
            <a:normAutofit/>
          </a:bodyPr>
          <a:lstStyle/>
          <a:p>
            <a:r>
              <a:rPr lang="en-US" altLang="zh-TW" sz="4800" dirty="0"/>
              <a:t>Introduction</a:t>
            </a:r>
            <a:endParaRPr lang="zh-TW" altLang="en-US" sz="4800" dirty="0"/>
          </a:p>
        </p:txBody>
      </p:sp>
      <p:sp>
        <p:nvSpPr>
          <p:cNvPr id="3" name="內容版面配置區 2">
            <a:extLst>
              <a:ext uri="{FF2B5EF4-FFF2-40B4-BE49-F238E27FC236}">
                <a16:creationId xmlns:a16="http://schemas.microsoft.com/office/drawing/2014/main" id="{63327B5F-61C4-778D-E39C-C484CEA9133D}"/>
              </a:ext>
            </a:extLst>
          </p:cNvPr>
          <p:cNvSpPr>
            <a:spLocks noGrp="1"/>
          </p:cNvSpPr>
          <p:nvPr>
            <p:ph idx="1"/>
          </p:nvPr>
        </p:nvSpPr>
        <p:spPr>
          <a:xfrm>
            <a:off x="677334" y="1654629"/>
            <a:ext cx="8596668" cy="4386733"/>
          </a:xfrm>
        </p:spPr>
        <p:txBody>
          <a:bodyPr>
            <a:normAutofit/>
          </a:bodyPr>
          <a:lstStyle/>
          <a:p>
            <a:r>
              <a:rPr lang="en-US" altLang="zh-TW" sz="2400" dirty="0"/>
              <a:t>Asthma is an airway disease which associated with airway hyperresponsiveness and inflammation.</a:t>
            </a:r>
            <a:endParaRPr lang="zh-TW" altLang="en-US" sz="2400" dirty="0"/>
          </a:p>
        </p:txBody>
      </p:sp>
      <p:pic>
        <p:nvPicPr>
          <p:cNvPr id="6" name="圖片 5">
            <a:extLst>
              <a:ext uri="{FF2B5EF4-FFF2-40B4-BE49-F238E27FC236}">
                <a16:creationId xmlns:a16="http://schemas.microsoft.com/office/drawing/2014/main" id="{EFB5AF2F-2C37-9BE7-F6E6-374A59B838F1}"/>
              </a:ext>
            </a:extLst>
          </p:cNvPr>
          <p:cNvPicPr>
            <a:picLocks noChangeAspect="1"/>
          </p:cNvPicPr>
          <p:nvPr/>
        </p:nvPicPr>
        <p:blipFill>
          <a:blip r:embed="rId3"/>
          <a:stretch>
            <a:fillRect/>
          </a:stretch>
        </p:blipFill>
        <p:spPr>
          <a:xfrm>
            <a:off x="1446055" y="2818921"/>
            <a:ext cx="7392432" cy="3429479"/>
          </a:xfrm>
          <a:prstGeom prst="rect">
            <a:avLst/>
          </a:prstGeom>
        </p:spPr>
      </p:pic>
    </p:spTree>
    <p:extLst>
      <p:ext uri="{BB962C8B-B14F-4D97-AF65-F5344CB8AC3E}">
        <p14:creationId xmlns:p14="http://schemas.microsoft.com/office/powerpoint/2010/main" val="270543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0FD6D-3472-CD76-8A75-80D716898B6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3669D58-F7DB-826C-8ECC-156F73C76020}"/>
              </a:ext>
            </a:extLst>
          </p:cNvPr>
          <p:cNvSpPr>
            <a:spLocks noGrp="1"/>
          </p:cNvSpPr>
          <p:nvPr>
            <p:ph type="title"/>
          </p:nvPr>
        </p:nvSpPr>
        <p:spPr/>
        <p:txBody>
          <a:bodyPr>
            <a:normAutofit/>
          </a:bodyPr>
          <a:lstStyle/>
          <a:p>
            <a:r>
              <a:rPr lang="en-US" altLang="zh-TW" sz="4800" dirty="0"/>
              <a:t>Introduction</a:t>
            </a:r>
            <a:endParaRPr lang="zh-TW" altLang="en-US" sz="4800" dirty="0"/>
          </a:p>
        </p:txBody>
      </p:sp>
      <p:sp>
        <p:nvSpPr>
          <p:cNvPr id="3" name="內容版面配置區 2">
            <a:extLst>
              <a:ext uri="{FF2B5EF4-FFF2-40B4-BE49-F238E27FC236}">
                <a16:creationId xmlns:a16="http://schemas.microsoft.com/office/drawing/2014/main" id="{B3F8F0BD-8843-94F2-FB87-321985109CA0}"/>
              </a:ext>
            </a:extLst>
          </p:cNvPr>
          <p:cNvSpPr>
            <a:spLocks noGrp="1"/>
          </p:cNvSpPr>
          <p:nvPr>
            <p:ph idx="1"/>
          </p:nvPr>
        </p:nvSpPr>
        <p:spPr>
          <a:xfrm>
            <a:off x="677334" y="1654629"/>
            <a:ext cx="8596668" cy="4386733"/>
          </a:xfrm>
        </p:spPr>
        <p:txBody>
          <a:bodyPr>
            <a:normAutofit/>
          </a:bodyPr>
          <a:lstStyle/>
          <a:p>
            <a:r>
              <a:rPr lang="en-US" altLang="zh-TW" sz="2400" dirty="0"/>
              <a:t>Asthma is characterized by variable symptoms of wheeze, shortness of breath, chest tightness and cough.</a:t>
            </a:r>
          </a:p>
          <a:p>
            <a:endParaRPr lang="en-US" altLang="zh-TW" sz="2400" dirty="0"/>
          </a:p>
          <a:p>
            <a:r>
              <a:rPr lang="en-US" altLang="zh-TW" sz="2400" dirty="0"/>
              <a:t>Symptoms of asthma vary over time and in intensity.</a:t>
            </a:r>
          </a:p>
          <a:p>
            <a:endParaRPr lang="en-US" altLang="zh-TW" sz="2400" dirty="0"/>
          </a:p>
          <a:p>
            <a:r>
              <a:rPr lang="en-US" altLang="zh-TW" sz="2400" dirty="0"/>
              <a:t>These variations are often triggered by factors such as exercise, allergen or irritant exposure, change in weather, or respiratory infection.</a:t>
            </a:r>
            <a:endParaRPr lang="zh-TW" altLang="en-US" sz="2400" dirty="0"/>
          </a:p>
        </p:txBody>
      </p:sp>
    </p:spTree>
    <p:extLst>
      <p:ext uri="{BB962C8B-B14F-4D97-AF65-F5344CB8AC3E}">
        <p14:creationId xmlns:p14="http://schemas.microsoft.com/office/powerpoint/2010/main" val="332066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7FDC-A7E6-D497-1FBA-99418A849260}"/>
            </a:ext>
          </a:extLst>
        </p:cNvPr>
        <p:cNvGrpSpPr/>
        <p:nvPr/>
      </p:nvGrpSpPr>
      <p:grpSpPr>
        <a:xfrm>
          <a:off x="0" y="0"/>
          <a:ext cx="0" cy="0"/>
          <a:chOff x="0" y="0"/>
          <a:chExt cx="0" cy="0"/>
        </a:xfrm>
      </p:grpSpPr>
      <p:pic>
        <p:nvPicPr>
          <p:cNvPr id="9" name="圖片 8">
            <a:extLst>
              <a:ext uri="{FF2B5EF4-FFF2-40B4-BE49-F238E27FC236}">
                <a16:creationId xmlns:a16="http://schemas.microsoft.com/office/drawing/2014/main" id="{50B50778-20CF-9610-1B8D-5F58F2297EE6}"/>
              </a:ext>
            </a:extLst>
          </p:cNvPr>
          <p:cNvPicPr>
            <a:picLocks noChangeAspect="1"/>
          </p:cNvPicPr>
          <p:nvPr/>
        </p:nvPicPr>
        <p:blipFill>
          <a:blip r:embed="rId3"/>
          <a:stretch>
            <a:fillRect/>
          </a:stretch>
        </p:blipFill>
        <p:spPr>
          <a:xfrm>
            <a:off x="0" y="420369"/>
            <a:ext cx="12192000" cy="6017261"/>
          </a:xfrm>
          <a:prstGeom prst="rect">
            <a:avLst/>
          </a:prstGeom>
        </p:spPr>
      </p:pic>
    </p:spTree>
    <p:extLst>
      <p:ext uri="{BB962C8B-B14F-4D97-AF65-F5344CB8AC3E}">
        <p14:creationId xmlns:p14="http://schemas.microsoft.com/office/powerpoint/2010/main" val="348203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2D0537B-5380-06CA-4187-2AE359DD7A4E}"/>
              </a:ext>
            </a:extLst>
          </p:cNvPr>
          <p:cNvPicPr>
            <a:picLocks noChangeAspect="1"/>
          </p:cNvPicPr>
          <p:nvPr/>
        </p:nvPicPr>
        <p:blipFill>
          <a:blip r:embed="rId2"/>
          <a:stretch>
            <a:fillRect/>
          </a:stretch>
        </p:blipFill>
        <p:spPr>
          <a:xfrm>
            <a:off x="1857963" y="0"/>
            <a:ext cx="8476074" cy="6858000"/>
          </a:xfrm>
          <a:prstGeom prst="rect">
            <a:avLst/>
          </a:prstGeom>
        </p:spPr>
      </p:pic>
    </p:spTree>
    <p:extLst>
      <p:ext uri="{BB962C8B-B14F-4D97-AF65-F5344CB8AC3E}">
        <p14:creationId xmlns:p14="http://schemas.microsoft.com/office/powerpoint/2010/main" val="334801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0169B-83C1-62E4-5C41-DDF6C41750E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23E9C33-47EB-85B9-6015-014B25F55548}"/>
              </a:ext>
            </a:extLst>
          </p:cNvPr>
          <p:cNvSpPr>
            <a:spLocks noGrp="1"/>
          </p:cNvSpPr>
          <p:nvPr>
            <p:ph type="title"/>
          </p:nvPr>
        </p:nvSpPr>
        <p:spPr/>
        <p:txBody>
          <a:bodyPr>
            <a:normAutofit/>
          </a:bodyPr>
          <a:lstStyle/>
          <a:p>
            <a:r>
              <a:rPr lang="en-US" altLang="zh-TW" sz="4800" dirty="0"/>
              <a:t>Introduction</a:t>
            </a:r>
            <a:endParaRPr lang="zh-TW" altLang="en-US" sz="4800" dirty="0"/>
          </a:p>
        </p:txBody>
      </p:sp>
      <p:sp>
        <p:nvSpPr>
          <p:cNvPr id="3" name="內容版面配置區 2">
            <a:extLst>
              <a:ext uri="{FF2B5EF4-FFF2-40B4-BE49-F238E27FC236}">
                <a16:creationId xmlns:a16="http://schemas.microsoft.com/office/drawing/2014/main" id="{F4A6AF88-9A3C-21C1-7401-75BAE1AB2153}"/>
              </a:ext>
            </a:extLst>
          </p:cNvPr>
          <p:cNvSpPr>
            <a:spLocks noGrp="1"/>
          </p:cNvSpPr>
          <p:nvPr>
            <p:ph idx="1"/>
          </p:nvPr>
        </p:nvSpPr>
        <p:spPr>
          <a:xfrm>
            <a:off x="677334" y="1654629"/>
            <a:ext cx="8596668" cy="5078680"/>
          </a:xfrm>
        </p:spPr>
        <p:txBody>
          <a:bodyPr>
            <a:normAutofit/>
          </a:bodyPr>
          <a:lstStyle/>
          <a:p>
            <a:r>
              <a:rPr lang="en-US" altLang="zh-TW" sz="2400" dirty="0"/>
              <a:t>Asthma has been</a:t>
            </a:r>
            <a:r>
              <a:rPr lang="zh-TW" altLang="en-US" sz="2400" dirty="0"/>
              <a:t> </a:t>
            </a:r>
            <a:r>
              <a:rPr lang="en-US" altLang="zh-TW" sz="2400" dirty="0"/>
              <a:t>identified as one of diseases associated with</a:t>
            </a:r>
            <a:r>
              <a:rPr lang="zh-TW" altLang="en-US" sz="2400" dirty="0"/>
              <a:t> </a:t>
            </a:r>
            <a:r>
              <a:rPr lang="en-US" altLang="zh-TW" sz="2400" dirty="0"/>
              <a:t>an increased risk of poorer COVID-19</a:t>
            </a:r>
            <a:r>
              <a:rPr lang="zh-TW" altLang="en-US" sz="2400" dirty="0"/>
              <a:t> </a:t>
            </a:r>
            <a:r>
              <a:rPr lang="en-US" altLang="zh-TW" sz="2400" dirty="0"/>
              <a:t>outcomes.</a:t>
            </a:r>
          </a:p>
          <a:p>
            <a:endParaRPr lang="en-US" altLang="zh-TW" sz="2400" dirty="0"/>
          </a:p>
          <a:p>
            <a:r>
              <a:rPr lang="en-US" altLang="zh-TW" sz="2400" dirty="0"/>
              <a:t>People with asthma are prioritized for vaccination and antiviral medication.</a:t>
            </a:r>
          </a:p>
          <a:p>
            <a:endParaRPr lang="en-US" altLang="zh-TW" sz="2400" dirty="0"/>
          </a:p>
          <a:p>
            <a:r>
              <a:rPr lang="en-US" altLang="zh-TW" sz="2400" dirty="0"/>
              <a:t>Guideline of SARS-CoV-2 by Taiwan CDC</a:t>
            </a:r>
          </a:p>
        </p:txBody>
      </p:sp>
      <p:pic>
        <p:nvPicPr>
          <p:cNvPr id="11" name="圖片 10">
            <a:extLst>
              <a:ext uri="{FF2B5EF4-FFF2-40B4-BE49-F238E27FC236}">
                <a16:creationId xmlns:a16="http://schemas.microsoft.com/office/drawing/2014/main" id="{745421D4-0069-A054-A2AE-82CB5F42E035}"/>
              </a:ext>
            </a:extLst>
          </p:cNvPr>
          <p:cNvPicPr>
            <a:picLocks noChangeAspect="1"/>
          </p:cNvPicPr>
          <p:nvPr/>
        </p:nvPicPr>
        <p:blipFill>
          <a:blip r:embed="rId2"/>
          <a:stretch>
            <a:fillRect/>
          </a:stretch>
        </p:blipFill>
        <p:spPr>
          <a:xfrm>
            <a:off x="1174662" y="4927601"/>
            <a:ext cx="7602011" cy="1724266"/>
          </a:xfrm>
          <a:prstGeom prst="rect">
            <a:avLst/>
          </a:prstGeom>
        </p:spPr>
      </p:pic>
      <p:sp>
        <p:nvSpPr>
          <p:cNvPr id="12" name="矩形 11">
            <a:extLst>
              <a:ext uri="{FF2B5EF4-FFF2-40B4-BE49-F238E27FC236}">
                <a16:creationId xmlns:a16="http://schemas.microsoft.com/office/drawing/2014/main" id="{6DC50DB5-E40B-90C6-904C-41421DDB71D2}"/>
              </a:ext>
            </a:extLst>
          </p:cNvPr>
          <p:cNvSpPr/>
          <p:nvPr/>
        </p:nvSpPr>
        <p:spPr>
          <a:xfrm>
            <a:off x="5974773" y="4927601"/>
            <a:ext cx="571500" cy="38215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7622414"/>
      </p:ext>
    </p:extLst>
  </p:cSld>
  <p:clrMapOvr>
    <a:masterClrMapping/>
  </p:clrMapOvr>
</p:sld>
</file>

<file path=ppt/theme/theme1.xml><?xml version="1.0" encoding="utf-8"?>
<a:theme xmlns:a="http://schemas.openxmlformats.org/drawingml/2006/main" name="多面向">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3141</TotalTime>
  <Words>1568</Words>
  <Application>Microsoft Office PowerPoint</Application>
  <PresentationFormat>寬螢幕</PresentationFormat>
  <Paragraphs>171</Paragraphs>
  <Slides>47</Slides>
  <Notes>5</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47</vt:i4>
      </vt:variant>
    </vt:vector>
  </HeadingPairs>
  <TitlesOfParts>
    <vt:vector size="56" baseType="lpstr">
      <vt:lpstr>Aptos</vt:lpstr>
      <vt:lpstr>Arial</vt:lpstr>
      <vt:lpstr>Calibri</vt:lpstr>
      <vt:lpstr>Calibri Light</vt:lpstr>
      <vt:lpstr>Trebuchet MS</vt:lpstr>
      <vt:lpstr>Wingdings</vt:lpstr>
      <vt:lpstr>Wingdings 3</vt:lpstr>
      <vt:lpstr>多面向</vt:lpstr>
      <vt:lpstr>Office 佈景主題</vt:lpstr>
      <vt:lpstr>Relationship between asthma and severe COVID-19</vt:lpstr>
      <vt:lpstr>PowerPoint 簡報</vt:lpstr>
      <vt:lpstr>PowerPoint 簡報</vt:lpstr>
      <vt:lpstr>Jennifer Quint</vt:lpstr>
      <vt:lpstr>Introduction</vt:lpstr>
      <vt:lpstr>Introduction</vt:lpstr>
      <vt:lpstr>PowerPoint 簡報</vt:lpstr>
      <vt:lpstr>PowerPoint 簡報</vt:lpstr>
      <vt:lpstr>Introduction</vt:lpstr>
      <vt:lpstr>Knowledge gaps</vt:lpstr>
      <vt:lpstr>Knowledge gaps</vt:lpstr>
      <vt:lpstr>Introduction</vt:lpstr>
      <vt:lpstr>Methods: Study design</vt:lpstr>
      <vt:lpstr>Methods: Data sources</vt:lpstr>
      <vt:lpstr>Methods: Data sources</vt:lpstr>
      <vt:lpstr>Methods: Data sources</vt:lpstr>
      <vt:lpstr>Methods: Exposure</vt:lpstr>
      <vt:lpstr>Methods: Exposure</vt:lpstr>
      <vt:lpstr>Methods: Outcomes</vt:lpstr>
      <vt:lpstr>Methods: Statistical analyses</vt:lpstr>
      <vt:lpstr>Methods: Statistical analyses</vt:lpstr>
      <vt:lpstr>Methods: Statistical analysis</vt:lpstr>
      <vt:lpstr>Methods: Statistical analysis</vt:lpstr>
      <vt:lpstr>PowerPoint 簡報</vt:lpstr>
      <vt:lpstr>PowerPoint 簡報</vt:lpstr>
      <vt:lpstr>PowerPoint 簡報</vt:lpstr>
      <vt:lpstr>PowerPoint 簡報</vt:lpstr>
      <vt:lpstr>PowerPoint 簡報</vt:lpstr>
      <vt:lpstr>PowerPoint 簡報</vt:lpstr>
      <vt:lpstr>PowerPoint 簡報</vt:lpstr>
      <vt:lpstr>PowerPoint 簡報</vt:lpstr>
      <vt:lpstr>Discussion</vt:lpstr>
      <vt:lpstr>Discussion</vt:lpstr>
      <vt:lpstr>Discussion: Strengths</vt:lpstr>
      <vt:lpstr>Discussion: Limitations</vt:lpstr>
      <vt:lpstr>Discussion</vt:lpstr>
      <vt:lpstr>Discussion</vt:lpstr>
      <vt:lpstr>Discussion</vt:lpstr>
      <vt:lpstr>Conclusion</vt:lpstr>
      <vt:lpstr>Comments from Ya-Ling</vt:lpstr>
      <vt:lpstr>Comment 1</vt:lpstr>
      <vt:lpstr>Reply of comment 1</vt:lpstr>
      <vt:lpstr>Reply of comment 1</vt:lpstr>
      <vt:lpstr>Comment 2</vt:lpstr>
      <vt:lpstr>PowerPoint 簡報</vt:lpstr>
      <vt:lpstr>PowerPoint 簡報</vt:lpstr>
      <vt:lpstr>Reply of comment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泱瀚</dc:creator>
  <cp:lastModifiedBy>泱瀚</cp:lastModifiedBy>
  <cp:revision>126</cp:revision>
  <dcterms:created xsi:type="dcterms:W3CDTF">2024-12-01T00:52:10Z</dcterms:created>
  <dcterms:modified xsi:type="dcterms:W3CDTF">2025-05-20T22:29:44Z</dcterms:modified>
</cp:coreProperties>
</file>