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3"/>
  </p:notesMasterIdLst>
  <p:sldIdLst>
    <p:sldId id="780" r:id="rId2"/>
    <p:sldId id="2145706333" r:id="rId3"/>
    <p:sldId id="2145706332" r:id="rId4"/>
    <p:sldId id="2145706330" r:id="rId5"/>
    <p:sldId id="2145706331" r:id="rId6"/>
    <p:sldId id="2145706334" r:id="rId7"/>
    <p:sldId id="2145706335" r:id="rId8"/>
    <p:sldId id="2145706336" r:id="rId9"/>
    <p:sldId id="2145706337" r:id="rId10"/>
    <p:sldId id="2145706340" r:id="rId11"/>
    <p:sldId id="2145706338" r:id="rId12"/>
    <p:sldId id="2145706341" r:id="rId13"/>
    <p:sldId id="2145706284" r:id="rId14"/>
    <p:sldId id="2145706342" r:id="rId15"/>
    <p:sldId id="2145706329" r:id="rId16"/>
    <p:sldId id="2145706344" r:id="rId17"/>
    <p:sldId id="2145706343" r:id="rId18"/>
    <p:sldId id="2145706345" r:id="rId19"/>
    <p:sldId id="2145706378" r:id="rId20"/>
    <p:sldId id="2145706278" r:id="rId21"/>
    <p:sldId id="2145706347" r:id="rId22"/>
    <p:sldId id="2145706348" r:id="rId23"/>
    <p:sldId id="2145706349" r:id="rId24"/>
    <p:sldId id="2145706350" r:id="rId25"/>
    <p:sldId id="2145706279" r:id="rId26"/>
    <p:sldId id="2145706351" r:id="rId27"/>
    <p:sldId id="2145706353" r:id="rId28"/>
    <p:sldId id="2145706283" r:id="rId29"/>
    <p:sldId id="2145706352" r:id="rId30"/>
    <p:sldId id="2145706379" r:id="rId31"/>
    <p:sldId id="2145706380" r:id="rId32"/>
    <p:sldId id="2145706381" r:id="rId33"/>
    <p:sldId id="2145706354" r:id="rId34"/>
    <p:sldId id="2145706355" r:id="rId35"/>
    <p:sldId id="2145706356" r:id="rId36"/>
    <p:sldId id="2145706357" r:id="rId37"/>
    <p:sldId id="2145706358" r:id="rId38"/>
    <p:sldId id="2145706360" r:id="rId39"/>
    <p:sldId id="2145706364" r:id="rId40"/>
    <p:sldId id="2145706365" r:id="rId41"/>
    <p:sldId id="2145706366" r:id="rId42"/>
    <p:sldId id="2145706367" r:id="rId43"/>
    <p:sldId id="2145706368" r:id="rId44"/>
    <p:sldId id="2145706361" r:id="rId45"/>
    <p:sldId id="2145706362" r:id="rId46"/>
    <p:sldId id="2145706363" r:id="rId47"/>
    <p:sldId id="2145706359" r:id="rId48"/>
    <p:sldId id="2145706286" r:id="rId49"/>
    <p:sldId id="2145706287" r:id="rId50"/>
    <p:sldId id="2145706369" r:id="rId51"/>
    <p:sldId id="2145706370" r:id="rId52"/>
    <p:sldId id="2145706375" r:id="rId53"/>
    <p:sldId id="2145706288" r:id="rId54"/>
    <p:sldId id="2145706289" r:id="rId55"/>
    <p:sldId id="2145706371" r:id="rId56"/>
    <p:sldId id="2145706376" r:id="rId57"/>
    <p:sldId id="2145706377" r:id="rId58"/>
    <p:sldId id="2145706372" r:id="rId59"/>
    <p:sldId id="2145706373" r:id="rId60"/>
    <p:sldId id="2145706382" r:id="rId61"/>
    <p:sldId id="2145706383" r:id="rId62"/>
    <p:sldId id="2145706384" r:id="rId63"/>
    <p:sldId id="2145706385" r:id="rId64"/>
    <p:sldId id="2145706386" r:id="rId65"/>
    <p:sldId id="2145706406" r:id="rId66"/>
    <p:sldId id="2145706387" r:id="rId67"/>
    <p:sldId id="2145706411" r:id="rId68"/>
    <p:sldId id="2145706408" r:id="rId69"/>
    <p:sldId id="2145706412" r:id="rId70"/>
    <p:sldId id="2145706389" r:id="rId71"/>
    <p:sldId id="2145706409" r:id="rId72"/>
    <p:sldId id="2145706390" r:id="rId73"/>
    <p:sldId id="2145706391" r:id="rId74"/>
    <p:sldId id="2145706404" r:id="rId75"/>
    <p:sldId id="2145706201" r:id="rId76"/>
    <p:sldId id="2145706405" r:id="rId77"/>
    <p:sldId id="2145706392" r:id="rId78"/>
    <p:sldId id="2145706393" r:id="rId79"/>
    <p:sldId id="2145706403" r:id="rId80"/>
    <p:sldId id="2145706394" r:id="rId81"/>
    <p:sldId id="2145706396" r:id="rId82"/>
    <p:sldId id="2145706397" r:id="rId83"/>
    <p:sldId id="2145706395" r:id="rId84"/>
    <p:sldId id="2145706398" r:id="rId85"/>
    <p:sldId id="2145706399" r:id="rId86"/>
    <p:sldId id="2145706400" r:id="rId87"/>
    <p:sldId id="2145706401" r:id="rId88"/>
    <p:sldId id="2145706402" r:id="rId89"/>
    <p:sldId id="2145706293" r:id="rId90"/>
    <p:sldId id="2145706410" r:id="rId91"/>
    <p:sldId id="2145706280" r:id="rId92"/>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6" autoAdjust="0"/>
  </p:normalViewPr>
  <p:slideViewPr>
    <p:cSldViewPr>
      <p:cViewPr varScale="1">
        <p:scale>
          <a:sx n="78" d="100"/>
          <a:sy n="78" d="100"/>
        </p:scale>
        <p:origin x="940" y="2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軟正黑體" panose="020B0604030504040204" pitchFamily="34" charset="-120"/>
              </a:defRPr>
            </a:lvl1pPr>
          </a:lstStyle>
          <a:p>
            <a:fld id="{56A22BAA-86BD-4F1B-AA5E-859864C71828}" type="datetimeFigureOut">
              <a:rPr lang="zh-TW" altLang="en-US" smtClean="0"/>
              <a:pPr/>
              <a:t>2025/4/13</a:t>
            </a:fld>
            <a:endParaRPr lang="zh-TW" altLang="en-US" dirty="0"/>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軟正黑體" panose="020B0604030504040204" pitchFamily="34" charset="-120"/>
              </a:defRPr>
            </a:lvl1pPr>
          </a:lstStyle>
          <a:p>
            <a:fld id="{F2ACD873-F1C7-44A5-93F8-E1F5157A02F0}" type="slidenum">
              <a:rPr lang="zh-TW" altLang="en-US" smtClean="0"/>
              <a:pPr/>
              <a:t>‹#›</a:t>
            </a:fld>
            <a:endParaRPr lang="zh-TW" altLang="en-US" dirty="0"/>
          </a:p>
        </p:txBody>
      </p:sp>
    </p:spTree>
    <p:extLst>
      <p:ext uri="{BB962C8B-B14F-4D97-AF65-F5344CB8AC3E}">
        <p14:creationId xmlns:p14="http://schemas.microsoft.com/office/powerpoint/2010/main" val="318538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軟正黑體" panose="020B0604030504040204" pitchFamily="34" charset="-120"/>
        <a:cs typeface="+mn-cs"/>
      </a:defRPr>
    </a:lvl1pPr>
    <a:lvl2pPr marL="457200" algn="l" defTabSz="914400" rtl="0" eaLnBrk="1" latinLnBrk="0" hangingPunct="1">
      <a:defRPr sz="1200" kern="1200">
        <a:solidFill>
          <a:schemeClr val="tx1"/>
        </a:solidFill>
        <a:latin typeface="+mn-lt"/>
        <a:ea typeface="微軟正黑體" panose="020B0604030504040204" pitchFamily="34" charset="-120"/>
        <a:cs typeface="+mn-cs"/>
      </a:defRPr>
    </a:lvl2pPr>
    <a:lvl3pPr marL="914400" algn="l" defTabSz="914400" rtl="0" eaLnBrk="1" latinLnBrk="0" hangingPunct="1">
      <a:defRPr sz="1200" kern="1200">
        <a:solidFill>
          <a:schemeClr val="tx1"/>
        </a:solidFill>
        <a:latin typeface="+mn-lt"/>
        <a:ea typeface="微軟正黑體" panose="020B0604030504040204" pitchFamily="34" charset="-120"/>
        <a:cs typeface="+mn-cs"/>
      </a:defRPr>
    </a:lvl3pPr>
    <a:lvl4pPr marL="1371600" algn="l" defTabSz="914400" rtl="0" eaLnBrk="1" latinLnBrk="0" hangingPunct="1">
      <a:defRPr sz="1200" kern="1200">
        <a:solidFill>
          <a:schemeClr val="tx1"/>
        </a:solidFill>
        <a:latin typeface="+mn-lt"/>
        <a:ea typeface="微軟正黑體" panose="020B0604030504040204" pitchFamily="34" charset="-120"/>
        <a:cs typeface="+mn-cs"/>
      </a:defRPr>
    </a:lvl4pPr>
    <a:lvl5pPr marL="1828800" algn="l" defTabSz="914400" rtl="0" eaLnBrk="1" latinLnBrk="0" hangingPunct="1">
      <a:defRPr sz="1200" kern="1200">
        <a:solidFill>
          <a:schemeClr val="tx1"/>
        </a:solidFill>
        <a:latin typeface="+mn-lt"/>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2ACD873-F1C7-44A5-93F8-E1F5157A02F0}" type="slidenum">
              <a:rPr lang="zh-TW" altLang="en-US" smtClean="0"/>
              <a:pPr/>
              <a:t>32</a:t>
            </a:fld>
            <a:endParaRPr lang="zh-TW" altLang="en-US" dirty="0"/>
          </a:p>
        </p:txBody>
      </p:sp>
    </p:spTree>
    <p:extLst>
      <p:ext uri="{BB962C8B-B14F-4D97-AF65-F5344CB8AC3E}">
        <p14:creationId xmlns:p14="http://schemas.microsoft.com/office/powerpoint/2010/main" val="54609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AC3D-65A5-B4CD-DC4B-B26C6C52E34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B0F974AD-BE2A-63B3-5124-10FF4303F4A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6957675A-CA52-B628-C29F-153B03ED8C0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57854EBC-9070-D548-541C-7F5EAF855FBD}"/>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126348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91BD8-7856-4BEE-1DE9-93A8CE82D7F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D59BDD89-FD1E-CD0F-4A7D-2C700772266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D3FEC0E-83A6-E0EA-D754-9E90FE85C68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B2C8814-E193-6A91-78AB-1912341A2551}"/>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70</a:t>
            </a:fld>
            <a:endParaRPr lang="zh-TW" altLang="en-US">
              <a:solidFill>
                <a:prstClr val="black"/>
              </a:solidFill>
            </a:endParaRPr>
          </a:p>
        </p:txBody>
      </p:sp>
    </p:spTree>
    <p:extLst>
      <p:ext uri="{BB962C8B-B14F-4D97-AF65-F5344CB8AC3E}">
        <p14:creationId xmlns:p14="http://schemas.microsoft.com/office/powerpoint/2010/main" val="132321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BFAC2-ADF2-499A-BC20-FB7C8A93C0A8}" type="slidenum">
              <a:rPr lang="en-US" smtClean="0"/>
              <a:t>72</a:t>
            </a:fld>
            <a:endParaRPr lang="en-US"/>
          </a:p>
        </p:txBody>
      </p:sp>
    </p:spTree>
    <p:extLst>
      <p:ext uri="{BB962C8B-B14F-4D97-AF65-F5344CB8AC3E}">
        <p14:creationId xmlns:p14="http://schemas.microsoft.com/office/powerpoint/2010/main" val="253316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B5F7FE3-7E57-4FE0-8ACA-8E3D46F11DAF}" type="slidenum">
              <a:rPr lang="zh-TW" altLang="en-US" smtClean="0"/>
              <a:t>77</a:t>
            </a:fld>
            <a:endParaRPr lang="zh-TW" altLang="en-US"/>
          </a:p>
        </p:txBody>
      </p:sp>
    </p:spTree>
    <p:extLst>
      <p:ext uri="{BB962C8B-B14F-4D97-AF65-F5344CB8AC3E}">
        <p14:creationId xmlns:p14="http://schemas.microsoft.com/office/powerpoint/2010/main" val="321294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2ACD873-F1C7-44A5-93F8-E1F5157A02F0}" type="slidenum">
              <a:rPr lang="zh-TW" altLang="en-US" smtClean="0"/>
              <a:pPr/>
              <a:t>55</a:t>
            </a:fld>
            <a:endParaRPr lang="zh-TW" altLang="en-US" dirty="0"/>
          </a:p>
        </p:txBody>
      </p:sp>
    </p:spTree>
    <p:extLst>
      <p:ext uri="{BB962C8B-B14F-4D97-AF65-F5344CB8AC3E}">
        <p14:creationId xmlns:p14="http://schemas.microsoft.com/office/powerpoint/2010/main" val="19434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0FCB-3421-C748-B4E6-D29FC94EF55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1EB8436-4D35-D811-C361-3606DC6E3D9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A69377E-B4D3-9794-DE4F-A99E167DB5F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6F0C9ABF-A2A3-5982-2DEC-60DF13F9669B}"/>
              </a:ext>
            </a:extLst>
          </p:cNvPr>
          <p:cNvSpPr>
            <a:spLocks noGrp="1"/>
          </p:cNvSpPr>
          <p:nvPr>
            <p:ph type="sldNum" sz="quarter" idx="5"/>
          </p:nvPr>
        </p:nvSpPr>
        <p:spPr/>
        <p:txBody>
          <a:bodyPr/>
          <a:lstStyle/>
          <a:p>
            <a:fld id="{F2ACD873-F1C7-44A5-93F8-E1F5157A02F0}" type="slidenum">
              <a:rPr lang="zh-TW" altLang="en-US" smtClean="0"/>
              <a:pPr/>
              <a:t>56</a:t>
            </a:fld>
            <a:endParaRPr lang="zh-TW" altLang="en-US" dirty="0"/>
          </a:p>
        </p:txBody>
      </p:sp>
    </p:spTree>
    <p:extLst>
      <p:ext uri="{BB962C8B-B14F-4D97-AF65-F5344CB8AC3E}">
        <p14:creationId xmlns:p14="http://schemas.microsoft.com/office/powerpoint/2010/main" val="36771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E214-3D8C-CC73-CCB3-5A932B5B3662}"/>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CC4B361-4CCA-A6A8-C10A-6EA9BE51E8D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2BF3832-096F-A27D-7349-179E04131C2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70919E72-A980-095E-903A-B3C78CE7B352}"/>
              </a:ext>
            </a:extLst>
          </p:cNvPr>
          <p:cNvSpPr>
            <a:spLocks noGrp="1"/>
          </p:cNvSpPr>
          <p:nvPr>
            <p:ph type="sldNum" sz="quarter" idx="10"/>
          </p:nvPr>
        </p:nvSpPr>
        <p:spPr/>
        <p:txBody>
          <a:bodyPr/>
          <a:lstStyle/>
          <a:p>
            <a:fld id="{19F7AD6B-747E-4D0F-8294-13F407FA7176}" type="slidenum">
              <a:rPr lang="zh-TW" altLang="en-US" smtClean="0"/>
              <a:t>63</a:t>
            </a:fld>
            <a:endParaRPr lang="zh-TW" altLang="en-US"/>
          </a:p>
        </p:txBody>
      </p:sp>
    </p:spTree>
    <p:extLst>
      <p:ext uri="{BB962C8B-B14F-4D97-AF65-F5344CB8AC3E}">
        <p14:creationId xmlns:p14="http://schemas.microsoft.com/office/powerpoint/2010/main" val="406938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E58F3-4473-359F-1EE8-1B07EB23B7C3}"/>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A3ABDA3-ACDE-339E-A2DE-EE890F24BA3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B049DBC-872D-DAFE-571B-84DDE79A7FC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70EF28A-D50F-2B69-5E99-15DA5A38995F}"/>
              </a:ext>
            </a:extLst>
          </p:cNvPr>
          <p:cNvSpPr>
            <a:spLocks noGrp="1"/>
          </p:cNvSpPr>
          <p:nvPr>
            <p:ph type="sldNum" sz="quarter" idx="10"/>
          </p:nvPr>
        </p:nvSpPr>
        <p:spPr/>
        <p:txBody>
          <a:bodyPr/>
          <a:lstStyle/>
          <a:p>
            <a:fld id="{19F7AD6B-747E-4D0F-8294-13F407FA7176}" type="slidenum">
              <a:rPr lang="zh-TW" altLang="en-US" smtClean="0"/>
              <a:t>64</a:t>
            </a:fld>
            <a:endParaRPr lang="zh-TW" altLang="en-US"/>
          </a:p>
        </p:txBody>
      </p:sp>
    </p:spTree>
    <p:extLst>
      <p:ext uri="{BB962C8B-B14F-4D97-AF65-F5344CB8AC3E}">
        <p14:creationId xmlns:p14="http://schemas.microsoft.com/office/powerpoint/2010/main" val="125889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B6ABF-AE8A-98AB-CCEE-185530FA76BF}"/>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CCC171E1-05B3-C706-EA70-4695CFADA06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C1D1656-C1D7-0FFA-78D3-869B72AA641C}"/>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9C87F19C-5E12-8155-A39D-839D7A35B872}"/>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65</a:t>
            </a:fld>
            <a:endParaRPr lang="zh-TW" altLang="en-US">
              <a:solidFill>
                <a:prstClr val="black"/>
              </a:solidFill>
            </a:endParaRPr>
          </a:p>
        </p:txBody>
      </p:sp>
    </p:spTree>
    <p:extLst>
      <p:ext uri="{BB962C8B-B14F-4D97-AF65-F5344CB8AC3E}">
        <p14:creationId xmlns:p14="http://schemas.microsoft.com/office/powerpoint/2010/main" val="421715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6E5AC-B388-0324-5F04-A3ADC3D00847}"/>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D53C2656-4630-667F-DB77-9557D8CD8DC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0DC7D4C-D06A-31D6-BF5F-14C9CD72F8D5}"/>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92A5078-0205-D988-9BAE-46FF57A772D3}"/>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p14="http://schemas.microsoft.com/office/powerpoint/2010/main" val="143749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FDC5-6F1C-609F-7076-97B0673763C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C84B5D6E-3288-34A4-EDA5-CD4F3C9B333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DD4A44F-4B6F-52AD-44D5-7BFBC9624F20}"/>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176C7C5-59CC-8A6E-66FB-0817B7FD68FE}"/>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p14="http://schemas.microsoft.com/office/powerpoint/2010/main" val="247374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3E5B-9271-9A5C-2A18-C3148F781B4A}"/>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9F3CE632-B491-A2EB-0E8C-FF314C1C761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6A2F3B2-1EEF-D02B-659F-860CC4C522C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5EE44BF-75BC-B3B7-2B06-0069CE6E78A9}"/>
              </a:ext>
            </a:extLst>
          </p:cNvPr>
          <p:cNvSpPr>
            <a:spLocks noGrp="1"/>
          </p:cNvSpPr>
          <p:nvPr>
            <p:ph type="sldNum" sz="quarter" idx="10"/>
          </p:nvPr>
        </p:nvSpPr>
        <p:spPr/>
        <p:txBody>
          <a:bodyPr/>
          <a:lstStyle/>
          <a:p>
            <a:fld id="{19F7AD6B-747E-4D0F-8294-13F407FA7176}" type="slidenum">
              <a:rPr lang="zh-TW" altLang="en-US" smtClean="0">
                <a:solidFill>
                  <a:prstClr val="black"/>
                </a:solidFill>
              </a:rPr>
              <a:pPr/>
              <a:t>68</a:t>
            </a:fld>
            <a:endParaRPr lang="zh-TW" altLang="en-US">
              <a:solidFill>
                <a:prstClr val="black"/>
              </a:solidFill>
            </a:endParaRPr>
          </a:p>
        </p:txBody>
      </p:sp>
    </p:spTree>
    <p:extLst>
      <p:ext uri="{BB962C8B-B14F-4D97-AF65-F5344CB8AC3E}">
        <p14:creationId xmlns:p14="http://schemas.microsoft.com/office/powerpoint/2010/main" val="291563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C2E95512-A3CE-4C94-852A-188A2D03D753}" type="datetime1">
              <a:rPr lang="zh-TW" altLang="en-US" smtClean="0"/>
              <a:t>2025/4/13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4869656"/>
            <a:ext cx="2133600" cy="273844"/>
          </a:xfrm>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150838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FF6C6E1-4832-410A-A4C1-C61963FB24D1}" type="datetime1">
              <a:rPr lang="zh-TW" altLang="en-US" smtClean="0"/>
              <a:t>2025/4/13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346165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DA94496-B67C-4BD7-A183-5FC9DD2FF038}" type="datetime1">
              <a:rPr lang="zh-TW" altLang="en-US" smtClean="0"/>
              <a:t>2025/4/13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10872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mn-lt"/>
                <a:ea typeface="微軟正黑體" panose="020B0604030504040204" pitchFamily="34" charset="-120"/>
              </a:defRPr>
            </a:lvl1pPr>
          </a:lstStyle>
          <a:p>
            <a:r>
              <a:rPr lang="zh-TW" altLang="en-US" dirty="0"/>
              <a:t>按一下以編輯母片標題樣式</a:t>
            </a:r>
          </a:p>
        </p:txBody>
      </p:sp>
      <p:sp>
        <p:nvSpPr>
          <p:cNvPr id="4" name="Rectangle 5"/>
          <p:cNvSpPr>
            <a:spLocks noGrp="1" noChangeArrowheads="1"/>
          </p:cNvSpPr>
          <p:nvPr>
            <p:ph type="sldNum" sz="quarter" idx="10"/>
          </p:nvPr>
        </p:nvSpPr>
        <p:spPr>
          <a:xfrm>
            <a:off x="8675511" y="4841069"/>
            <a:ext cx="791634" cy="139303"/>
          </a:xfrm>
        </p:spPr>
        <p:txBody>
          <a:bodyPr/>
          <a:lstStyle>
            <a:lvl1pPr eaLnBrk="0" hangingPunct="0">
              <a:defRPr kumimoji="0"/>
            </a:lvl1pPr>
          </a:lstStyle>
          <a:p>
            <a:pPr>
              <a:defRPr/>
            </a:pPr>
            <a:fld id="{C6B2CB16-8E41-41E1-80BB-C2F6882BE079}" type="slidenum">
              <a:rPr lang="en-US" altLang="zh-TW" smtClean="0">
                <a:solidFill>
                  <a:srgbClr val="000000"/>
                </a:solidFill>
              </a:rPr>
              <a:pPr>
                <a:defRPr/>
              </a:pPr>
              <a:t>‹#›</a:t>
            </a:fld>
            <a:endParaRPr lang="en-US" altLang="zh-TW">
              <a:solidFill>
                <a:srgbClr val="000000"/>
              </a:solidFill>
            </a:endParaRPr>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38644"/>
            <a:ext cx="1460500" cy="370298"/>
          </a:xfrm>
          <a:prstGeom prst="rect">
            <a:avLst/>
          </a:prstGeom>
        </p:spPr>
      </p:pic>
    </p:spTree>
    <p:extLst>
      <p:ext uri="{BB962C8B-B14F-4D97-AF65-F5344CB8AC3E}">
        <p14:creationId xmlns:p14="http://schemas.microsoft.com/office/powerpoint/2010/main" val="382764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999C7B2-B4B1-4DD5-916A-371B91460A8C}" type="datetime1">
              <a:rPr lang="zh-TW" altLang="en-US" smtClean="0"/>
              <a:t>2025/4/13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236428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BA8609F9-66E6-4B84-88AD-D8E3A865A21F}" type="datetime1">
              <a:rPr lang="zh-TW" altLang="en-US" smtClean="0"/>
              <a:t>2025/4/13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25039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9ED95C6-8741-4294-AFEA-E87DFA15EFB1}" type="datetime1">
              <a:rPr lang="zh-TW" altLang="en-US" smtClean="0"/>
              <a:t>2025/4/13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7328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9969E5F-C1DA-4226-8B93-6AEDF91909F0}" type="datetime1">
              <a:rPr lang="zh-TW" altLang="en-US" smtClean="0"/>
              <a:t>2025/4/13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130325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7CC0506-0B60-4F4D-8CB0-21CC467A9087}" type="datetime1">
              <a:rPr lang="zh-TW" altLang="en-US" smtClean="0"/>
              <a:t>2025/4/13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97037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5640DF-1CA7-48AA-825A-AC5D6086C33D}" type="datetime1">
              <a:rPr lang="zh-TW" altLang="en-US" smtClean="0"/>
              <a:t>2025/4/13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7002118" y="4869656"/>
            <a:ext cx="2133600" cy="273844"/>
          </a:xfrm>
        </p:spPr>
        <p:txBody>
          <a:bodyPr/>
          <a:lstStyle>
            <a:lvl1pPr>
              <a:defRPr sz="1400">
                <a:latin typeface="+mn-lt"/>
              </a:defRPr>
            </a:lvl1pPr>
          </a:lstStyle>
          <a:p>
            <a:fld id="{A3EBA37E-74A6-4D79-88A5-49CDC2D2C04B}" type="slidenum">
              <a:rPr lang="zh-TW" altLang="en-US" smtClean="0"/>
              <a:pPr/>
              <a:t>‹#›</a:t>
            </a:fld>
            <a:endParaRPr lang="zh-TW" altLang="en-US" dirty="0"/>
          </a:p>
        </p:txBody>
      </p:sp>
    </p:spTree>
    <p:extLst>
      <p:ext uri="{BB962C8B-B14F-4D97-AF65-F5344CB8AC3E}">
        <p14:creationId xmlns:p14="http://schemas.microsoft.com/office/powerpoint/2010/main" val="188827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8E3998E-E1D0-4213-A807-9044CD1C0111}" type="datetime1">
              <a:rPr lang="zh-TW" altLang="en-US" smtClean="0"/>
              <a:t>2025/4/13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150410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9800807-FCF7-40CE-BA3B-AB2CE23DCCF2}" type="datetime1">
              <a:rPr lang="zh-TW" altLang="en-US" smtClean="0"/>
              <a:t>2025/4/13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3EBA37E-74A6-4D79-88A5-49CDC2D2C04B}" type="slidenum">
              <a:rPr lang="zh-TW" altLang="en-US" smtClean="0"/>
              <a:t>‹#›</a:t>
            </a:fld>
            <a:endParaRPr lang="zh-TW" altLang="en-US"/>
          </a:p>
        </p:txBody>
      </p:sp>
    </p:spTree>
    <p:extLst>
      <p:ext uri="{BB962C8B-B14F-4D97-AF65-F5344CB8AC3E}">
        <p14:creationId xmlns:p14="http://schemas.microsoft.com/office/powerpoint/2010/main" val="429476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軟正黑體" panose="020B0604030504040204" pitchFamily="34" charset="-120"/>
              </a:defRPr>
            </a:lvl1pPr>
          </a:lstStyle>
          <a:p>
            <a:fld id="{8B1E0F23-2729-4EA9-BAED-6C03B6168A70}" type="datetime1">
              <a:rPr lang="zh-TW" altLang="en-US" smtClean="0"/>
              <a:t>2025/4/13</a:t>
            </a:fld>
            <a:endParaRPr lang="zh-TW" altLang="en-US" dirty="0"/>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軟正黑體"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軟正黑體" panose="020B0604030504040204" pitchFamily="34" charset="-120"/>
              </a:defRPr>
            </a:lvl1pPr>
          </a:lstStyle>
          <a:p>
            <a:fld id="{A3EBA37E-74A6-4D79-88A5-49CDC2D2C04B}" type="slidenum">
              <a:rPr lang="zh-TW" altLang="en-US" smtClean="0"/>
              <a:pPr/>
              <a:t>‹#›</a:t>
            </a:fld>
            <a:endParaRPr lang="zh-TW" altLang="en-US" dirty="0"/>
          </a:p>
        </p:txBody>
      </p:sp>
    </p:spTree>
    <p:extLst>
      <p:ext uri="{BB962C8B-B14F-4D97-AF65-F5344CB8AC3E}">
        <p14:creationId xmlns:p14="http://schemas.microsoft.com/office/powerpoint/2010/main" val="445028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D8FB435-9810-5128-13EA-C88DD073717A}"/>
              </a:ext>
            </a:extLst>
          </p:cNvPr>
          <p:cNvGrpSpPr/>
          <p:nvPr/>
        </p:nvGrpSpPr>
        <p:grpSpPr>
          <a:xfrm>
            <a:off x="177612" y="495081"/>
            <a:ext cx="8980760" cy="4186387"/>
            <a:chOff x="134064" y="24792"/>
            <a:chExt cx="8980760" cy="4186387"/>
          </a:xfrm>
        </p:grpSpPr>
        <p:grpSp>
          <p:nvGrpSpPr>
            <p:cNvPr id="4" name="群組 3"/>
            <p:cNvGrpSpPr/>
            <p:nvPr/>
          </p:nvGrpSpPr>
          <p:grpSpPr>
            <a:xfrm>
              <a:off x="134064" y="24792"/>
              <a:ext cx="8875872" cy="1631216"/>
              <a:chOff x="281630" y="-802637"/>
              <a:chExt cx="4759360" cy="1631216"/>
            </a:xfrm>
          </p:grpSpPr>
          <p:sp>
            <p:nvSpPr>
              <p:cNvPr id="5" name="文字方塊 4"/>
              <p:cNvSpPr txBox="1"/>
              <p:nvPr/>
            </p:nvSpPr>
            <p:spPr>
              <a:xfrm>
                <a:off x="281630" y="-802637"/>
                <a:ext cx="4759360" cy="1631216"/>
              </a:xfrm>
              <a:prstGeom prst="rect">
                <a:avLst/>
              </a:prstGeom>
              <a:solidFill>
                <a:schemeClr val="accent2">
                  <a:lumMod val="60000"/>
                  <a:lumOff val="40000"/>
                </a:schemeClr>
              </a:solidFill>
            </p:spPr>
            <p:txBody>
              <a:bodyPr wrap="square" rtlCol="0">
                <a:spAutoFit/>
              </a:bodyPr>
              <a:lstStyle/>
              <a:p>
                <a:pPr algn="ctr"/>
                <a:endParaRPr lang="en-US" altLang="zh-TW" sz="2800" dirty="0">
                  <a:latin typeface="微軟正黑體" panose="020B0604030504040204" pitchFamily="34" charset="-120"/>
                  <a:ea typeface="微軟正黑體" panose="020B0604030504040204" pitchFamily="34" charset="-120"/>
                </a:endParaRPr>
              </a:p>
              <a:p>
                <a:pPr algn="ctr"/>
                <a:r>
                  <a:rPr lang="en-US" altLang="zh-TW" sz="4400" dirty="0">
                    <a:latin typeface="微軟正黑體" panose="020B0604030504040204" pitchFamily="34" charset="-120"/>
                    <a:ea typeface="微軟正黑體" panose="020B0604030504040204" pitchFamily="34" charset="-120"/>
                  </a:rPr>
                  <a:t>Literature Reports</a:t>
                </a:r>
              </a:p>
              <a:p>
                <a:pPr algn="ctr"/>
                <a:endParaRPr lang="en-US" altLang="zh-TW" sz="2800" dirty="0">
                  <a:latin typeface="微軟正黑體" panose="020B0604030504040204" pitchFamily="34" charset="-120"/>
                  <a:ea typeface="微軟正黑體" panose="020B0604030504040204" pitchFamily="34" charset="-120"/>
                </a:endParaRPr>
              </a:p>
            </p:txBody>
          </p:sp>
          <p:cxnSp>
            <p:nvCxnSpPr>
              <p:cNvPr id="6" name="直線接點 5"/>
              <p:cNvCxnSpPr>
                <a:cxnSpLocks/>
              </p:cNvCxnSpPr>
              <p:nvPr/>
            </p:nvCxnSpPr>
            <p:spPr>
              <a:xfrm>
                <a:off x="295872" y="-802637"/>
                <a:ext cx="0" cy="1631216"/>
              </a:xfrm>
              <a:prstGeom prst="line">
                <a:avLst/>
              </a:prstGeom>
              <a:ln w="1778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文字方塊 7"/>
            <p:cNvSpPr txBox="1"/>
            <p:nvPr/>
          </p:nvSpPr>
          <p:spPr>
            <a:xfrm>
              <a:off x="4456444" y="2663419"/>
              <a:ext cx="4619216" cy="523220"/>
            </a:xfrm>
            <a:prstGeom prst="rect">
              <a:avLst/>
            </a:prstGeom>
            <a:noFill/>
          </p:spPr>
          <p:txBody>
            <a:bodyPr wrap="square" rtlCol="0">
              <a:spAutoFit/>
            </a:bodyPr>
            <a:lstStyle/>
            <a:p>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T88121502</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Hung-Jui Chen</a:t>
              </a:r>
              <a:endPar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964876" y="3687959"/>
              <a:ext cx="2149948" cy="523220"/>
            </a:xfrm>
            <a:prstGeom prst="rect">
              <a:avLst/>
            </a:prstGeom>
            <a:noFill/>
          </p:spPr>
          <p:txBody>
            <a:bodyPr wrap="none" rtlCol="0">
              <a:spAutoFit/>
            </a:bodyPr>
            <a:lstStyle/>
            <a:p>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2025/04/16</a:t>
              </a:r>
              <a:endPar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48C59438-329B-24F5-345F-864547A24770}"/>
                </a:ext>
              </a:extLst>
            </p:cNvPr>
            <p:cNvSpPr txBox="1"/>
            <p:nvPr/>
          </p:nvSpPr>
          <p:spPr>
            <a:xfrm>
              <a:off x="5176524" y="2157328"/>
              <a:ext cx="3842119" cy="523220"/>
            </a:xfrm>
            <a:prstGeom prst="rect">
              <a:avLst/>
            </a:prstGeom>
            <a:noFill/>
          </p:spPr>
          <p:txBody>
            <a:bodyPr wrap="square" rtlCol="0">
              <a:spAutoFit/>
            </a:bodyPr>
            <a:lstStyle/>
            <a:p>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PhD 2nd Year Student </a:t>
              </a:r>
            </a:p>
          </p:txBody>
        </p:sp>
        <p:sp>
          <p:nvSpPr>
            <p:cNvPr id="12" name="文字方塊 11">
              <a:extLst>
                <a:ext uri="{FF2B5EF4-FFF2-40B4-BE49-F238E27FC236}">
                  <a16:creationId xmlns:a16="http://schemas.microsoft.com/office/drawing/2014/main" id="{BA6B08C2-35E1-F181-42D7-504F73C3378F}"/>
                </a:ext>
              </a:extLst>
            </p:cNvPr>
            <p:cNvSpPr txBox="1"/>
            <p:nvPr/>
          </p:nvSpPr>
          <p:spPr>
            <a:xfrm>
              <a:off x="3493298" y="3164739"/>
              <a:ext cx="5516638" cy="523220"/>
            </a:xfrm>
            <a:prstGeom prst="rect">
              <a:avLst/>
            </a:prstGeom>
            <a:noFill/>
          </p:spPr>
          <p:txBody>
            <a:bodyPr wrap="none" rtlCol="0">
              <a:spAutoFit/>
            </a:bodyPr>
            <a:lstStyle/>
            <a:p>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Advisor:</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de-DE"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Professor</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de-DE" altLang="zh-TW" sz="2800" dirty="0">
                  <a:solidFill>
                    <a:schemeClr val="tx1">
                      <a:lumMod val="65000"/>
                      <a:lumOff val="35000"/>
                    </a:schemeClr>
                  </a:solidFill>
                  <a:latin typeface="微軟正黑體" panose="020B0604030504040204" pitchFamily="34" charset="-120"/>
                  <a:ea typeface="微軟正黑體" panose="020B0604030504040204" pitchFamily="34" charset="-120"/>
                </a:rPr>
                <a:t>Pei-Chen Lee</a:t>
              </a:r>
              <a:endPar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3519956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6F5378D-3181-F48E-3342-82BB80CF6A2B}"/>
              </a:ext>
            </a:extLst>
          </p:cNvPr>
          <p:cNvPicPr>
            <a:picLocks noChangeAspect="1"/>
          </p:cNvPicPr>
          <p:nvPr/>
        </p:nvPicPr>
        <p:blipFill>
          <a:blip r:embed="rId2"/>
          <a:stretch>
            <a:fillRect/>
          </a:stretch>
        </p:blipFill>
        <p:spPr>
          <a:xfrm>
            <a:off x="0" y="581051"/>
            <a:ext cx="9144000" cy="3981398"/>
          </a:xfrm>
          <a:prstGeom prst="rect">
            <a:avLst/>
          </a:prstGeom>
        </p:spPr>
      </p:pic>
      <p:sp>
        <p:nvSpPr>
          <p:cNvPr id="3" name="文字方塊 2">
            <a:extLst>
              <a:ext uri="{FF2B5EF4-FFF2-40B4-BE49-F238E27FC236}">
                <a16:creationId xmlns:a16="http://schemas.microsoft.com/office/drawing/2014/main" id="{D85097D8-AC7D-C5B0-2AB8-2C908F01BC22}"/>
              </a:ext>
            </a:extLst>
          </p:cNvPr>
          <p:cNvSpPr txBox="1"/>
          <p:nvPr/>
        </p:nvSpPr>
        <p:spPr>
          <a:xfrm>
            <a:off x="1257" y="4846080"/>
            <a:ext cx="6755040" cy="307777"/>
          </a:xfrm>
          <a:prstGeom prst="rect">
            <a:avLst/>
          </a:prstGeom>
          <a:noFill/>
        </p:spPr>
        <p:txBody>
          <a:bodyPr wrap="square">
            <a:spAutoFit/>
          </a:bodyPr>
          <a:lstStyle/>
          <a:p>
            <a:r>
              <a:rPr lang="en-US" altLang="zh-TW" sz="1400" dirty="0"/>
              <a:t>Gut Liver. 2023 Mar 15;17(2):190-203.</a:t>
            </a:r>
            <a:endParaRPr lang="zh-TW" altLang="en-US" sz="1400" dirty="0"/>
          </a:p>
        </p:txBody>
      </p:sp>
      <p:sp>
        <p:nvSpPr>
          <p:cNvPr id="4" name="文字方塊 3">
            <a:extLst>
              <a:ext uri="{FF2B5EF4-FFF2-40B4-BE49-F238E27FC236}">
                <a16:creationId xmlns:a16="http://schemas.microsoft.com/office/drawing/2014/main" id="{AAA54CA7-0B9F-AE49-9786-8839BBB8CD36}"/>
              </a:ext>
            </a:extLst>
          </p:cNvPr>
          <p:cNvSpPr txBox="1"/>
          <p:nvPr/>
        </p:nvSpPr>
        <p:spPr>
          <a:xfrm>
            <a:off x="17378" y="10820"/>
            <a:ext cx="7298473" cy="584775"/>
          </a:xfrm>
          <a:prstGeom prst="rect">
            <a:avLst/>
          </a:prstGeom>
          <a:noFill/>
        </p:spPr>
        <p:txBody>
          <a:bodyPr wrap="none" rtlCol="0">
            <a:spAutoFit/>
          </a:bodyPr>
          <a:lstStyle/>
          <a:p>
            <a:r>
              <a:rPr lang="en-US" altLang="zh-TW" sz="3200" b="1" dirty="0">
                <a:solidFill>
                  <a:schemeClr val="accent2"/>
                </a:solidFill>
              </a:rPr>
              <a:t>Dysbiosis of gut microbiota can cause CRC</a:t>
            </a:r>
            <a:endParaRPr lang="zh-TW" altLang="en-US" sz="3200" b="1" dirty="0">
              <a:solidFill>
                <a:schemeClr val="accent2"/>
              </a:solidFill>
            </a:endParaRPr>
          </a:p>
        </p:txBody>
      </p:sp>
      <p:sp>
        <p:nvSpPr>
          <p:cNvPr id="5" name="投影片編號版面配置區 4">
            <a:extLst>
              <a:ext uri="{FF2B5EF4-FFF2-40B4-BE49-F238E27FC236}">
                <a16:creationId xmlns:a16="http://schemas.microsoft.com/office/drawing/2014/main" id="{D38E92A5-6A2E-938F-D2E9-353A327CC34B}"/>
              </a:ext>
            </a:extLst>
          </p:cNvPr>
          <p:cNvSpPr>
            <a:spLocks noGrp="1"/>
          </p:cNvSpPr>
          <p:nvPr>
            <p:ph type="sldNum" sz="quarter" idx="12"/>
          </p:nvPr>
        </p:nvSpPr>
        <p:spPr/>
        <p:txBody>
          <a:bodyPr/>
          <a:lstStyle/>
          <a:p>
            <a:fld id="{A3EBA37E-74A6-4D79-88A5-49CDC2D2C04B}" type="slidenum">
              <a:rPr lang="zh-TW" altLang="en-US" smtClean="0"/>
              <a:t>9</a:t>
            </a:fld>
            <a:endParaRPr lang="zh-TW" altLang="en-US"/>
          </a:p>
        </p:txBody>
      </p:sp>
    </p:spTree>
    <p:extLst>
      <p:ext uri="{BB962C8B-B14F-4D97-AF65-F5344CB8AC3E}">
        <p14:creationId xmlns:p14="http://schemas.microsoft.com/office/powerpoint/2010/main" val="385739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91D1863-5127-2FCF-0117-39DF0F0128F8}"/>
              </a:ext>
            </a:extLst>
          </p:cNvPr>
          <p:cNvSpPr txBox="1"/>
          <p:nvPr/>
        </p:nvSpPr>
        <p:spPr>
          <a:xfrm>
            <a:off x="-6167" y="4818161"/>
            <a:ext cx="4878288" cy="307777"/>
          </a:xfrm>
          <a:prstGeom prst="rect">
            <a:avLst/>
          </a:prstGeom>
          <a:noFill/>
        </p:spPr>
        <p:txBody>
          <a:bodyPr wrap="square">
            <a:spAutoFit/>
          </a:bodyPr>
          <a:lstStyle/>
          <a:p>
            <a:r>
              <a:rPr lang="en-US" altLang="zh-TW" sz="1400" dirty="0"/>
              <a:t>Gut microbes, 2021. 13(1): p. e1941710</a:t>
            </a:r>
            <a:endParaRPr lang="zh-TW" altLang="en-US" sz="1400" dirty="0"/>
          </a:p>
        </p:txBody>
      </p:sp>
      <p:pic>
        <p:nvPicPr>
          <p:cNvPr id="4" name="圖片 3">
            <a:extLst>
              <a:ext uri="{FF2B5EF4-FFF2-40B4-BE49-F238E27FC236}">
                <a16:creationId xmlns:a16="http://schemas.microsoft.com/office/drawing/2014/main" id="{7067AE14-3DD8-7383-B86F-86034646D1A6}"/>
              </a:ext>
            </a:extLst>
          </p:cNvPr>
          <p:cNvPicPr>
            <a:picLocks noChangeAspect="1"/>
          </p:cNvPicPr>
          <p:nvPr/>
        </p:nvPicPr>
        <p:blipFill>
          <a:blip r:embed="rId2"/>
          <a:stretch>
            <a:fillRect/>
          </a:stretch>
        </p:blipFill>
        <p:spPr>
          <a:xfrm>
            <a:off x="275565" y="374304"/>
            <a:ext cx="8592870" cy="4498404"/>
          </a:xfrm>
          <a:prstGeom prst="rect">
            <a:avLst/>
          </a:prstGeom>
        </p:spPr>
      </p:pic>
      <p:sp>
        <p:nvSpPr>
          <p:cNvPr id="3" name="文字方塊 2">
            <a:extLst>
              <a:ext uri="{FF2B5EF4-FFF2-40B4-BE49-F238E27FC236}">
                <a16:creationId xmlns:a16="http://schemas.microsoft.com/office/drawing/2014/main" id="{65575800-30A7-2BF4-C82E-DF6CD6A53535}"/>
              </a:ext>
            </a:extLst>
          </p:cNvPr>
          <p:cNvSpPr txBox="1"/>
          <p:nvPr/>
        </p:nvSpPr>
        <p:spPr>
          <a:xfrm>
            <a:off x="17378" y="10820"/>
            <a:ext cx="7298473" cy="584775"/>
          </a:xfrm>
          <a:prstGeom prst="rect">
            <a:avLst/>
          </a:prstGeom>
          <a:noFill/>
        </p:spPr>
        <p:txBody>
          <a:bodyPr wrap="none" rtlCol="0">
            <a:spAutoFit/>
          </a:bodyPr>
          <a:lstStyle/>
          <a:p>
            <a:r>
              <a:rPr lang="en-US" altLang="zh-TW" sz="3200" b="1" dirty="0">
                <a:solidFill>
                  <a:schemeClr val="accent2"/>
                </a:solidFill>
              </a:rPr>
              <a:t>Dysbiosis of gut microbiota can cause CRC</a:t>
            </a:r>
            <a:endParaRPr lang="zh-TW" altLang="en-US" sz="3200" b="1" dirty="0">
              <a:solidFill>
                <a:schemeClr val="accent2"/>
              </a:solidFill>
            </a:endParaRPr>
          </a:p>
        </p:txBody>
      </p:sp>
      <p:sp>
        <p:nvSpPr>
          <p:cNvPr id="5" name="投影片編號版面配置區 4">
            <a:extLst>
              <a:ext uri="{FF2B5EF4-FFF2-40B4-BE49-F238E27FC236}">
                <a16:creationId xmlns:a16="http://schemas.microsoft.com/office/drawing/2014/main" id="{3F4ADD2B-5007-8A04-6191-0C1024A8FE06}"/>
              </a:ext>
            </a:extLst>
          </p:cNvPr>
          <p:cNvSpPr>
            <a:spLocks noGrp="1"/>
          </p:cNvSpPr>
          <p:nvPr>
            <p:ph type="sldNum" sz="quarter" idx="12"/>
          </p:nvPr>
        </p:nvSpPr>
        <p:spPr/>
        <p:txBody>
          <a:bodyPr/>
          <a:lstStyle/>
          <a:p>
            <a:fld id="{A3EBA37E-74A6-4D79-88A5-49CDC2D2C04B}" type="slidenum">
              <a:rPr lang="zh-TW" altLang="en-US" smtClean="0"/>
              <a:t>10</a:t>
            </a:fld>
            <a:endParaRPr lang="zh-TW" altLang="en-US"/>
          </a:p>
        </p:txBody>
      </p:sp>
    </p:spTree>
    <p:extLst>
      <p:ext uri="{BB962C8B-B14F-4D97-AF65-F5344CB8AC3E}">
        <p14:creationId xmlns:p14="http://schemas.microsoft.com/office/powerpoint/2010/main" val="267302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a:extLst>
              <a:ext uri="{FF2B5EF4-FFF2-40B4-BE49-F238E27FC236}">
                <a16:creationId xmlns:a16="http://schemas.microsoft.com/office/drawing/2014/main" id="{9F1DE1F5-32EA-1FBA-4BA9-D3D90024D871}"/>
              </a:ext>
            </a:extLst>
          </p:cNvPr>
          <p:cNvSpPr/>
          <p:nvPr/>
        </p:nvSpPr>
        <p:spPr>
          <a:xfrm>
            <a:off x="467798" y="1311610"/>
            <a:ext cx="2520280" cy="252028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b="1" dirty="0"/>
              <a:t>Antibiotic exposure</a:t>
            </a:r>
            <a:endParaRPr lang="zh-TW" altLang="en-US" sz="2800" b="1" dirty="0"/>
          </a:p>
        </p:txBody>
      </p:sp>
      <p:sp>
        <p:nvSpPr>
          <p:cNvPr id="3" name="橢圓 2">
            <a:extLst>
              <a:ext uri="{FF2B5EF4-FFF2-40B4-BE49-F238E27FC236}">
                <a16:creationId xmlns:a16="http://schemas.microsoft.com/office/drawing/2014/main" id="{BB4DDA86-1D79-8100-E36A-42CFCEF300DB}"/>
              </a:ext>
            </a:extLst>
          </p:cNvPr>
          <p:cNvSpPr/>
          <p:nvPr/>
        </p:nvSpPr>
        <p:spPr>
          <a:xfrm>
            <a:off x="6155922" y="1311610"/>
            <a:ext cx="2520280" cy="252028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b="1" dirty="0"/>
              <a:t>Colorectal cancer</a:t>
            </a:r>
            <a:endParaRPr lang="zh-TW" altLang="en-US" sz="2800" b="1" dirty="0"/>
          </a:p>
        </p:txBody>
      </p:sp>
      <p:sp>
        <p:nvSpPr>
          <p:cNvPr id="8" name="箭號: 向右 7">
            <a:extLst>
              <a:ext uri="{FF2B5EF4-FFF2-40B4-BE49-F238E27FC236}">
                <a16:creationId xmlns:a16="http://schemas.microsoft.com/office/drawing/2014/main" id="{D3045AB5-A95E-A9EC-968D-20A49BDEE61D}"/>
              </a:ext>
            </a:extLst>
          </p:cNvPr>
          <p:cNvSpPr/>
          <p:nvPr/>
        </p:nvSpPr>
        <p:spPr>
          <a:xfrm>
            <a:off x="3455876" y="2283718"/>
            <a:ext cx="2232248" cy="576064"/>
          </a:xfrm>
          <a:prstGeom prst="rightArrow">
            <a:avLst/>
          </a:prstGeom>
          <a:solidFill>
            <a:schemeClr val="tx1"/>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lumMod val="65000"/>
                  <a:lumOff val="35000"/>
                </a:schemeClr>
              </a:solidFill>
            </a:endParaRPr>
          </a:p>
        </p:txBody>
      </p:sp>
      <p:sp>
        <p:nvSpPr>
          <p:cNvPr id="4" name="文字方塊 3">
            <a:extLst>
              <a:ext uri="{FF2B5EF4-FFF2-40B4-BE49-F238E27FC236}">
                <a16:creationId xmlns:a16="http://schemas.microsoft.com/office/drawing/2014/main" id="{16AF9F42-D2F3-1087-A615-38676A43A3BA}"/>
              </a:ext>
            </a:extLst>
          </p:cNvPr>
          <p:cNvSpPr txBox="1"/>
          <p:nvPr/>
        </p:nvSpPr>
        <p:spPr>
          <a:xfrm>
            <a:off x="17378" y="10820"/>
            <a:ext cx="867545" cy="584775"/>
          </a:xfrm>
          <a:prstGeom prst="rect">
            <a:avLst/>
          </a:prstGeom>
          <a:noFill/>
        </p:spPr>
        <p:txBody>
          <a:bodyPr wrap="none" rtlCol="0">
            <a:spAutoFit/>
          </a:bodyPr>
          <a:lstStyle/>
          <a:p>
            <a:r>
              <a:rPr lang="en-US" altLang="zh-TW" sz="3200" b="1" dirty="0">
                <a:solidFill>
                  <a:schemeClr val="accent2"/>
                </a:solidFill>
              </a:rPr>
              <a:t>Aim</a:t>
            </a:r>
            <a:endParaRPr lang="zh-TW" altLang="en-US" sz="3200" b="1" dirty="0">
              <a:solidFill>
                <a:schemeClr val="accent2"/>
              </a:solidFill>
            </a:endParaRPr>
          </a:p>
        </p:txBody>
      </p:sp>
      <p:sp>
        <p:nvSpPr>
          <p:cNvPr id="5" name="投影片編號版面配置區 4">
            <a:extLst>
              <a:ext uri="{FF2B5EF4-FFF2-40B4-BE49-F238E27FC236}">
                <a16:creationId xmlns:a16="http://schemas.microsoft.com/office/drawing/2014/main" id="{22A2461D-32B1-EEC1-FBEE-FC3C1A3A4CD6}"/>
              </a:ext>
            </a:extLst>
          </p:cNvPr>
          <p:cNvSpPr>
            <a:spLocks noGrp="1"/>
          </p:cNvSpPr>
          <p:nvPr>
            <p:ph type="sldNum" sz="quarter" idx="12"/>
          </p:nvPr>
        </p:nvSpPr>
        <p:spPr/>
        <p:txBody>
          <a:bodyPr/>
          <a:lstStyle/>
          <a:p>
            <a:fld id="{A3EBA37E-74A6-4D79-88A5-49CDC2D2C04B}" type="slidenum">
              <a:rPr lang="zh-TW" altLang="en-US" smtClean="0"/>
              <a:t>11</a:t>
            </a:fld>
            <a:endParaRPr lang="zh-TW" altLang="en-US"/>
          </a:p>
        </p:txBody>
      </p:sp>
    </p:spTree>
    <p:extLst>
      <p:ext uri="{BB962C8B-B14F-4D97-AF65-F5344CB8AC3E}">
        <p14:creationId xmlns:p14="http://schemas.microsoft.com/office/powerpoint/2010/main" val="284330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15010A8-FCD1-CF15-45D6-751573382DC1}"/>
              </a:ext>
            </a:extLst>
          </p:cNvPr>
          <p:cNvPicPr>
            <a:picLocks noChangeAspect="1"/>
          </p:cNvPicPr>
          <p:nvPr/>
        </p:nvPicPr>
        <p:blipFill>
          <a:blip r:embed="rId2"/>
          <a:stretch>
            <a:fillRect/>
          </a:stretch>
        </p:blipFill>
        <p:spPr>
          <a:xfrm>
            <a:off x="1385900" y="162703"/>
            <a:ext cx="6372200" cy="1920007"/>
          </a:xfrm>
          <a:prstGeom prst="rect">
            <a:avLst/>
          </a:prstGeom>
        </p:spPr>
      </p:pic>
      <p:pic>
        <p:nvPicPr>
          <p:cNvPr id="2" name="圖片 1">
            <a:extLst>
              <a:ext uri="{FF2B5EF4-FFF2-40B4-BE49-F238E27FC236}">
                <a16:creationId xmlns:a16="http://schemas.microsoft.com/office/drawing/2014/main" id="{FA2EF7E6-59B4-DD91-83B0-EC00435A4201}"/>
              </a:ext>
            </a:extLst>
          </p:cNvPr>
          <p:cNvPicPr>
            <a:picLocks noChangeAspect="1"/>
          </p:cNvPicPr>
          <p:nvPr/>
        </p:nvPicPr>
        <p:blipFill>
          <a:blip r:embed="rId3"/>
          <a:stretch>
            <a:fillRect/>
          </a:stretch>
        </p:blipFill>
        <p:spPr>
          <a:xfrm>
            <a:off x="1385900" y="2245413"/>
            <a:ext cx="6372200" cy="2735383"/>
          </a:xfrm>
          <a:prstGeom prst="rect">
            <a:avLst/>
          </a:prstGeom>
        </p:spPr>
      </p:pic>
      <p:sp>
        <p:nvSpPr>
          <p:cNvPr id="4" name="矩形 3">
            <a:extLst>
              <a:ext uri="{FF2B5EF4-FFF2-40B4-BE49-F238E27FC236}">
                <a16:creationId xmlns:a16="http://schemas.microsoft.com/office/drawing/2014/main" id="{D37DFB1F-10FE-1ECF-6A45-5CBFA5BB879E}"/>
              </a:ext>
            </a:extLst>
          </p:cNvPr>
          <p:cNvSpPr/>
          <p:nvPr/>
        </p:nvSpPr>
        <p:spPr>
          <a:xfrm>
            <a:off x="1385900" y="162703"/>
            <a:ext cx="6372200" cy="197699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85BB7983-F595-9A77-777B-F9869F77B4AD}"/>
              </a:ext>
            </a:extLst>
          </p:cNvPr>
          <p:cNvSpPr/>
          <p:nvPr/>
        </p:nvSpPr>
        <p:spPr>
          <a:xfrm>
            <a:off x="1385900" y="2283718"/>
            <a:ext cx="6372200" cy="269707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4F3BCDE6-AD14-1DD7-DDFB-5588253EA8BB}"/>
              </a:ext>
            </a:extLst>
          </p:cNvPr>
          <p:cNvSpPr/>
          <p:nvPr/>
        </p:nvSpPr>
        <p:spPr>
          <a:xfrm>
            <a:off x="899592" y="2280895"/>
            <a:ext cx="360040" cy="3600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2</a:t>
            </a:r>
            <a:endParaRPr lang="zh-TW" altLang="en-US" b="1" dirty="0"/>
          </a:p>
        </p:txBody>
      </p:sp>
      <p:sp>
        <p:nvSpPr>
          <p:cNvPr id="8" name="橢圓 7">
            <a:extLst>
              <a:ext uri="{FF2B5EF4-FFF2-40B4-BE49-F238E27FC236}">
                <a16:creationId xmlns:a16="http://schemas.microsoft.com/office/drawing/2014/main" id="{24A6086E-DED4-45FA-3197-A1820D9CF10C}"/>
              </a:ext>
            </a:extLst>
          </p:cNvPr>
          <p:cNvSpPr/>
          <p:nvPr/>
        </p:nvSpPr>
        <p:spPr>
          <a:xfrm>
            <a:off x="899592" y="172348"/>
            <a:ext cx="360040" cy="3600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1</a:t>
            </a:r>
            <a:endParaRPr lang="zh-TW" altLang="en-US" b="1" dirty="0"/>
          </a:p>
        </p:txBody>
      </p:sp>
      <p:sp>
        <p:nvSpPr>
          <p:cNvPr id="5" name="投影片編號版面配置區 4">
            <a:extLst>
              <a:ext uri="{FF2B5EF4-FFF2-40B4-BE49-F238E27FC236}">
                <a16:creationId xmlns:a16="http://schemas.microsoft.com/office/drawing/2014/main" id="{B42E760A-3311-8CDF-2349-DCEBFDFE022F}"/>
              </a:ext>
            </a:extLst>
          </p:cNvPr>
          <p:cNvSpPr>
            <a:spLocks noGrp="1"/>
          </p:cNvSpPr>
          <p:nvPr>
            <p:ph type="sldNum" sz="quarter" idx="12"/>
          </p:nvPr>
        </p:nvSpPr>
        <p:spPr/>
        <p:txBody>
          <a:bodyPr/>
          <a:lstStyle/>
          <a:p>
            <a:fld id="{A3EBA37E-74A6-4D79-88A5-49CDC2D2C04B}" type="slidenum">
              <a:rPr lang="zh-TW" altLang="en-US" smtClean="0"/>
              <a:t>12</a:t>
            </a:fld>
            <a:endParaRPr lang="zh-TW" altLang="en-US"/>
          </a:p>
        </p:txBody>
      </p:sp>
    </p:spTree>
    <p:extLst>
      <p:ext uri="{BB962C8B-B14F-4D97-AF65-F5344CB8AC3E}">
        <p14:creationId xmlns:p14="http://schemas.microsoft.com/office/powerpoint/2010/main" val="226703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F1A5-641E-2A84-5967-B9B9B14AF904}"/>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70B34B0C-7D2C-1015-8944-B283AB4B6A69}"/>
              </a:ext>
            </a:extLst>
          </p:cNvPr>
          <p:cNvPicPr>
            <a:picLocks noChangeAspect="1"/>
          </p:cNvPicPr>
          <p:nvPr/>
        </p:nvPicPr>
        <p:blipFill>
          <a:blip r:embed="rId2"/>
          <a:stretch>
            <a:fillRect/>
          </a:stretch>
        </p:blipFill>
        <p:spPr>
          <a:xfrm>
            <a:off x="1385900" y="162703"/>
            <a:ext cx="6372200" cy="1920007"/>
          </a:xfrm>
          <a:prstGeom prst="rect">
            <a:avLst/>
          </a:prstGeom>
        </p:spPr>
      </p:pic>
      <p:sp>
        <p:nvSpPr>
          <p:cNvPr id="4" name="矩形 3">
            <a:extLst>
              <a:ext uri="{FF2B5EF4-FFF2-40B4-BE49-F238E27FC236}">
                <a16:creationId xmlns:a16="http://schemas.microsoft.com/office/drawing/2014/main" id="{DE2D83F4-3015-2B3C-CF68-0B83A19F35B7}"/>
              </a:ext>
            </a:extLst>
          </p:cNvPr>
          <p:cNvSpPr/>
          <p:nvPr/>
        </p:nvSpPr>
        <p:spPr>
          <a:xfrm>
            <a:off x="1385900" y="162703"/>
            <a:ext cx="6372200" cy="197699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ABFE3FBE-6B87-FAC1-8567-F17431C0D2AB}"/>
              </a:ext>
            </a:extLst>
          </p:cNvPr>
          <p:cNvSpPr/>
          <p:nvPr/>
        </p:nvSpPr>
        <p:spPr>
          <a:xfrm>
            <a:off x="899592" y="172348"/>
            <a:ext cx="360040" cy="3600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1</a:t>
            </a:r>
            <a:endParaRPr lang="zh-TW" altLang="en-US" b="1" dirty="0"/>
          </a:p>
        </p:txBody>
      </p:sp>
      <p:pic>
        <p:nvPicPr>
          <p:cNvPr id="9" name="圖片 8">
            <a:extLst>
              <a:ext uri="{FF2B5EF4-FFF2-40B4-BE49-F238E27FC236}">
                <a16:creationId xmlns:a16="http://schemas.microsoft.com/office/drawing/2014/main" id="{015317DC-5923-9060-158A-952B306A5A56}"/>
              </a:ext>
            </a:extLst>
          </p:cNvPr>
          <p:cNvPicPr>
            <a:picLocks noChangeAspect="1"/>
          </p:cNvPicPr>
          <p:nvPr/>
        </p:nvPicPr>
        <p:blipFill>
          <a:blip r:embed="rId3"/>
          <a:stretch>
            <a:fillRect/>
          </a:stretch>
        </p:blipFill>
        <p:spPr>
          <a:xfrm>
            <a:off x="1367846" y="2283717"/>
            <a:ext cx="1714699" cy="2697079"/>
          </a:xfrm>
          <a:prstGeom prst="rect">
            <a:avLst/>
          </a:prstGeom>
        </p:spPr>
      </p:pic>
      <p:pic>
        <p:nvPicPr>
          <p:cNvPr id="11" name="圖片 10">
            <a:extLst>
              <a:ext uri="{FF2B5EF4-FFF2-40B4-BE49-F238E27FC236}">
                <a16:creationId xmlns:a16="http://schemas.microsoft.com/office/drawing/2014/main" id="{E9697BF6-1DFE-FED2-922C-798811BC0CCF}"/>
              </a:ext>
            </a:extLst>
          </p:cNvPr>
          <p:cNvPicPr>
            <a:picLocks noChangeAspect="1"/>
          </p:cNvPicPr>
          <p:nvPr/>
        </p:nvPicPr>
        <p:blipFill>
          <a:blip r:embed="rId4"/>
          <a:stretch>
            <a:fillRect/>
          </a:stretch>
        </p:blipFill>
        <p:spPr>
          <a:xfrm>
            <a:off x="3491880" y="3625894"/>
            <a:ext cx="4151558" cy="1354902"/>
          </a:xfrm>
          <a:prstGeom prst="rect">
            <a:avLst/>
          </a:prstGeom>
        </p:spPr>
      </p:pic>
      <p:pic>
        <p:nvPicPr>
          <p:cNvPr id="13" name="圖片 12">
            <a:extLst>
              <a:ext uri="{FF2B5EF4-FFF2-40B4-BE49-F238E27FC236}">
                <a16:creationId xmlns:a16="http://schemas.microsoft.com/office/drawing/2014/main" id="{9E48EEF5-06A0-DEC0-A553-7E8432B6CCEF}"/>
              </a:ext>
            </a:extLst>
          </p:cNvPr>
          <p:cNvPicPr>
            <a:picLocks noChangeAspect="1"/>
          </p:cNvPicPr>
          <p:nvPr/>
        </p:nvPicPr>
        <p:blipFill>
          <a:blip r:embed="rId5"/>
          <a:stretch>
            <a:fillRect/>
          </a:stretch>
        </p:blipFill>
        <p:spPr>
          <a:xfrm>
            <a:off x="3491881" y="2291547"/>
            <a:ext cx="1872208" cy="814961"/>
          </a:xfrm>
          <a:prstGeom prst="rect">
            <a:avLst/>
          </a:prstGeom>
        </p:spPr>
      </p:pic>
      <p:sp>
        <p:nvSpPr>
          <p:cNvPr id="2" name="投影片編號版面配置區 1">
            <a:extLst>
              <a:ext uri="{FF2B5EF4-FFF2-40B4-BE49-F238E27FC236}">
                <a16:creationId xmlns:a16="http://schemas.microsoft.com/office/drawing/2014/main" id="{76CD5F04-FA6E-7A72-63BB-8D40D79B16D1}"/>
              </a:ext>
            </a:extLst>
          </p:cNvPr>
          <p:cNvSpPr>
            <a:spLocks noGrp="1"/>
          </p:cNvSpPr>
          <p:nvPr>
            <p:ph type="sldNum" sz="quarter" idx="12"/>
          </p:nvPr>
        </p:nvSpPr>
        <p:spPr/>
        <p:txBody>
          <a:bodyPr/>
          <a:lstStyle/>
          <a:p>
            <a:fld id="{A3EBA37E-74A6-4D79-88A5-49CDC2D2C04B}" type="slidenum">
              <a:rPr lang="zh-TW" altLang="en-US" smtClean="0"/>
              <a:t>13</a:t>
            </a:fld>
            <a:endParaRPr lang="zh-TW" altLang="en-US"/>
          </a:p>
        </p:txBody>
      </p:sp>
    </p:spTree>
    <p:extLst>
      <p:ext uri="{BB962C8B-B14F-4D97-AF65-F5344CB8AC3E}">
        <p14:creationId xmlns:p14="http://schemas.microsoft.com/office/powerpoint/2010/main" val="83305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E12EE4A9-5C8F-3F1F-6241-694CE6DB4C78}"/>
              </a:ext>
            </a:extLst>
          </p:cNvPr>
          <p:cNvGrpSpPr/>
          <p:nvPr/>
        </p:nvGrpSpPr>
        <p:grpSpPr>
          <a:xfrm>
            <a:off x="0" y="566948"/>
            <a:ext cx="9144000" cy="4009604"/>
            <a:chOff x="0" y="352532"/>
            <a:chExt cx="9144000" cy="4009604"/>
          </a:xfrm>
        </p:grpSpPr>
        <p:pic>
          <p:nvPicPr>
            <p:cNvPr id="3" name="圖片 2">
              <a:extLst>
                <a:ext uri="{FF2B5EF4-FFF2-40B4-BE49-F238E27FC236}">
                  <a16:creationId xmlns:a16="http://schemas.microsoft.com/office/drawing/2014/main" id="{60192229-6496-244C-533F-5BB85C3C77D4}"/>
                </a:ext>
              </a:extLst>
            </p:cNvPr>
            <p:cNvPicPr>
              <a:picLocks noChangeAspect="1"/>
            </p:cNvPicPr>
            <p:nvPr/>
          </p:nvPicPr>
          <p:blipFill>
            <a:blip r:embed="rId2"/>
            <a:stretch>
              <a:fillRect/>
            </a:stretch>
          </p:blipFill>
          <p:spPr>
            <a:xfrm>
              <a:off x="0" y="352532"/>
              <a:ext cx="9144000" cy="2219218"/>
            </a:xfrm>
            <a:prstGeom prst="rect">
              <a:avLst/>
            </a:prstGeom>
          </p:spPr>
        </p:pic>
        <p:pic>
          <p:nvPicPr>
            <p:cNvPr id="5" name="圖片 4">
              <a:extLst>
                <a:ext uri="{FF2B5EF4-FFF2-40B4-BE49-F238E27FC236}">
                  <a16:creationId xmlns:a16="http://schemas.microsoft.com/office/drawing/2014/main" id="{4A958889-4BF4-BDBA-DA4C-014576643CB1}"/>
                </a:ext>
              </a:extLst>
            </p:cNvPr>
            <p:cNvPicPr>
              <a:picLocks noChangeAspect="1"/>
            </p:cNvPicPr>
            <p:nvPr/>
          </p:nvPicPr>
          <p:blipFill>
            <a:blip r:embed="rId3"/>
            <a:stretch>
              <a:fillRect/>
            </a:stretch>
          </p:blipFill>
          <p:spPr>
            <a:xfrm>
              <a:off x="0" y="2571750"/>
              <a:ext cx="9144000" cy="1790386"/>
            </a:xfrm>
            <a:prstGeom prst="rect">
              <a:avLst/>
            </a:prstGeom>
          </p:spPr>
        </p:pic>
      </p:grpSp>
      <p:sp>
        <p:nvSpPr>
          <p:cNvPr id="2" name="投影片編號版面配置區 1">
            <a:extLst>
              <a:ext uri="{FF2B5EF4-FFF2-40B4-BE49-F238E27FC236}">
                <a16:creationId xmlns:a16="http://schemas.microsoft.com/office/drawing/2014/main" id="{61F05E53-D3B4-58DF-2C25-07D73993570D}"/>
              </a:ext>
            </a:extLst>
          </p:cNvPr>
          <p:cNvSpPr>
            <a:spLocks noGrp="1"/>
          </p:cNvSpPr>
          <p:nvPr>
            <p:ph type="sldNum" sz="quarter" idx="12"/>
          </p:nvPr>
        </p:nvSpPr>
        <p:spPr/>
        <p:txBody>
          <a:bodyPr/>
          <a:lstStyle/>
          <a:p>
            <a:fld id="{A3EBA37E-74A6-4D79-88A5-49CDC2D2C04B}" type="slidenum">
              <a:rPr lang="zh-TW" altLang="en-US" smtClean="0"/>
              <a:t>14</a:t>
            </a:fld>
            <a:endParaRPr lang="zh-TW" altLang="en-US"/>
          </a:p>
        </p:txBody>
      </p:sp>
      <p:pic>
        <p:nvPicPr>
          <p:cNvPr id="7" name="圖片 6">
            <a:extLst>
              <a:ext uri="{FF2B5EF4-FFF2-40B4-BE49-F238E27FC236}">
                <a16:creationId xmlns:a16="http://schemas.microsoft.com/office/drawing/2014/main" id="{E591BF46-2515-E8EE-CDDB-B7053E2BF5B5}"/>
              </a:ext>
            </a:extLst>
          </p:cNvPr>
          <p:cNvPicPr>
            <a:picLocks noChangeAspect="1"/>
          </p:cNvPicPr>
          <p:nvPr/>
        </p:nvPicPr>
        <p:blipFill>
          <a:blip r:embed="rId4"/>
          <a:stretch>
            <a:fillRect/>
          </a:stretch>
        </p:blipFill>
        <p:spPr>
          <a:xfrm>
            <a:off x="5436096" y="627534"/>
            <a:ext cx="3699622" cy="886298"/>
          </a:xfrm>
          <a:prstGeom prst="rect">
            <a:avLst/>
          </a:prstGeom>
        </p:spPr>
      </p:pic>
    </p:spTree>
    <p:extLst>
      <p:ext uri="{BB962C8B-B14F-4D97-AF65-F5344CB8AC3E}">
        <p14:creationId xmlns:p14="http://schemas.microsoft.com/office/powerpoint/2010/main" val="156117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82165-7431-AAEA-0FC8-725EDA8DC7C9}"/>
            </a:ext>
          </a:extLst>
        </p:cNvPr>
        <p:cNvGrpSpPr/>
        <p:nvPr/>
      </p:nvGrpSpPr>
      <p:grpSpPr>
        <a:xfrm>
          <a:off x="0" y="0"/>
          <a:ext cx="0" cy="0"/>
          <a:chOff x="0" y="0"/>
          <a:chExt cx="0" cy="0"/>
        </a:xfrm>
      </p:grpSpPr>
      <p:sp>
        <p:nvSpPr>
          <p:cNvPr id="17" name="文字方塊 16">
            <a:extLst>
              <a:ext uri="{FF2B5EF4-FFF2-40B4-BE49-F238E27FC236}">
                <a16:creationId xmlns:a16="http://schemas.microsoft.com/office/drawing/2014/main" id="{90FFE526-25FA-FF72-31EF-4CD102CFAB0C}"/>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AEEF6B42-3682-FB67-F921-7E8852BBAB55}"/>
              </a:ext>
            </a:extLst>
          </p:cNvPr>
          <p:cNvSpPr txBox="1"/>
          <p:nvPr/>
        </p:nvSpPr>
        <p:spPr>
          <a:xfrm>
            <a:off x="17378" y="915566"/>
            <a:ext cx="8844344" cy="4278094"/>
          </a:xfrm>
          <a:prstGeom prst="rect">
            <a:avLst/>
          </a:prstGeom>
          <a:noFill/>
        </p:spPr>
        <p:txBody>
          <a:bodyPr wrap="none" rtlCol="0">
            <a:spAutoFit/>
          </a:bodyPr>
          <a:lstStyle/>
          <a:p>
            <a:r>
              <a:rPr lang="en-US" altLang="zh-TW" sz="3200" b="1" dirty="0">
                <a:solidFill>
                  <a:schemeClr val="accent2"/>
                </a:solidFill>
              </a:rPr>
              <a:t>Nested case–control study</a:t>
            </a:r>
          </a:p>
          <a:p>
            <a:endParaRPr lang="en-US" altLang="zh-TW" sz="3200" b="1" dirty="0"/>
          </a:p>
          <a:p>
            <a:r>
              <a:rPr lang="en-US" altLang="zh-TW" sz="3200" b="1" dirty="0">
                <a:solidFill>
                  <a:schemeClr val="accent2"/>
                </a:solidFill>
              </a:rPr>
              <a:t>Database:</a:t>
            </a:r>
          </a:p>
          <a:p>
            <a:r>
              <a:rPr lang="en-US" altLang="zh-TW" sz="3200" dirty="0"/>
              <a:t>Integrated </a:t>
            </a:r>
            <a:r>
              <a:rPr lang="en-US" altLang="zh-TW" sz="3200" dirty="0" err="1"/>
              <a:t>Computerised</a:t>
            </a:r>
            <a:r>
              <a:rPr lang="en-US" altLang="zh-TW" sz="3200" dirty="0"/>
              <a:t> Network (</a:t>
            </a:r>
            <a:r>
              <a:rPr lang="en-US" altLang="zh-TW" sz="3200" dirty="0" err="1"/>
              <a:t>Intego</a:t>
            </a:r>
            <a:r>
              <a:rPr lang="en-US" altLang="zh-TW" sz="3200" dirty="0"/>
              <a:t>), Belgium</a:t>
            </a:r>
          </a:p>
          <a:p>
            <a:pPr marL="457200" indent="-457200">
              <a:buFont typeface="Arial" panose="020B0604020202020204" pitchFamily="34" charset="0"/>
              <a:buChar char="•"/>
            </a:pPr>
            <a:r>
              <a:rPr lang="en-US" altLang="zh-TW" sz="2800" dirty="0"/>
              <a:t>Since 1994 </a:t>
            </a:r>
          </a:p>
          <a:p>
            <a:pPr marL="457200" indent="-457200">
              <a:buFont typeface="Arial" panose="020B0604020202020204" pitchFamily="34" charset="0"/>
              <a:buChar char="•"/>
            </a:pPr>
            <a:r>
              <a:rPr lang="en-US" altLang="zh-TW" sz="2800" dirty="0"/>
              <a:t>General practitioners</a:t>
            </a:r>
          </a:p>
          <a:p>
            <a:pPr marL="457200" indent="-457200">
              <a:buFont typeface="Arial" panose="020B0604020202020204" pitchFamily="34" charset="0"/>
              <a:buChar char="•"/>
            </a:pPr>
            <a:r>
              <a:rPr lang="en-US" altLang="zh-TW" sz="2800" dirty="0"/>
              <a:t>over 3 million diagnoses and 12 million prescriptions</a:t>
            </a:r>
          </a:p>
          <a:p>
            <a:pPr marL="457200" indent="-457200">
              <a:buFont typeface="Arial" panose="020B0604020202020204" pitchFamily="34" charset="0"/>
              <a:buChar char="•"/>
            </a:pPr>
            <a:r>
              <a:rPr lang="en-US" altLang="zh-TW" sz="2800" dirty="0"/>
              <a:t>covers more than 2% of the Flemish population</a:t>
            </a:r>
          </a:p>
          <a:p>
            <a:endParaRPr lang="en-US" altLang="zh-TW" sz="3200" b="1" dirty="0"/>
          </a:p>
        </p:txBody>
      </p:sp>
      <p:sp>
        <p:nvSpPr>
          <p:cNvPr id="2" name="投影片編號版面配置區 1">
            <a:extLst>
              <a:ext uri="{FF2B5EF4-FFF2-40B4-BE49-F238E27FC236}">
                <a16:creationId xmlns:a16="http://schemas.microsoft.com/office/drawing/2014/main" id="{2617F671-F5EF-3C15-6DC1-B733EE2C6791}"/>
              </a:ext>
            </a:extLst>
          </p:cNvPr>
          <p:cNvSpPr>
            <a:spLocks noGrp="1"/>
          </p:cNvSpPr>
          <p:nvPr>
            <p:ph type="sldNum" sz="quarter" idx="12"/>
          </p:nvPr>
        </p:nvSpPr>
        <p:spPr/>
        <p:txBody>
          <a:bodyPr/>
          <a:lstStyle/>
          <a:p>
            <a:fld id="{A3EBA37E-74A6-4D79-88A5-49CDC2D2C04B}" type="slidenum">
              <a:rPr lang="zh-TW" altLang="en-US" smtClean="0"/>
              <a:t>15</a:t>
            </a:fld>
            <a:endParaRPr lang="zh-TW" altLang="en-US"/>
          </a:p>
        </p:txBody>
      </p:sp>
    </p:spTree>
    <p:extLst>
      <p:ext uri="{BB962C8B-B14F-4D97-AF65-F5344CB8AC3E}">
        <p14:creationId xmlns:p14="http://schemas.microsoft.com/office/powerpoint/2010/main" val="388833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EDA757D-A99A-D28E-4873-660F1B83C808}"/>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A134A0FF-73E5-BD0C-51A8-31D0E2D6719C}"/>
              </a:ext>
            </a:extLst>
          </p:cNvPr>
          <p:cNvSpPr txBox="1"/>
          <p:nvPr/>
        </p:nvSpPr>
        <p:spPr>
          <a:xfrm>
            <a:off x="17379" y="747697"/>
            <a:ext cx="9019118" cy="4524315"/>
          </a:xfrm>
          <a:prstGeom prst="rect">
            <a:avLst/>
          </a:prstGeom>
          <a:noFill/>
        </p:spPr>
        <p:txBody>
          <a:bodyPr wrap="square" rtlCol="0">
            <a:spAutoFit/>
          </a:bodyPr>
          <a:lstStyle/>
          <a:p>
            <a:r>
              <a:rPr lang="en-US" altLang="zh-TW" sz="3200" b="1" dirty="0">
                <a:solidFill>
                  <a:schemeClr val="accent2"/>
                </a:solidFill>
              </a:rPr>
              <a:t>Participant:</a:t>
            </a:r>
          </a:p>
          <a:p>
            <a:pPr marL="514350" indent="-514350">
              <a:buAutoNum type="arabicPeriod"/>
            </a:pPr>
            <a:r>
              <a:rPr lang="en-US" altLang="zh-TW" sz="2800" dirty="0"/>
              <a:t>Aged above 18 years old </a:t>
            </a:r>
          </a:p>
          <a:p>
            <a:pPr marL="514350" indent="-514350">
              <a:buAutoNum type="arabicPeriod"/>
            </a:pPr>
            <a:r>
              <a:rPr lang="en-US" altLang="zh-TW" sz="2800" dirty="0"/>
              <a:t>Registered in the </a:t>
            </a:r>
            <a:r>
              <a:rPr lang="en-US" altLang="zh-TW" sz="2800" dirty="0" err="1"/>
              <a:t>Intego</a:t>
            </a:r>
            <a:r>
              <a:rPr lang="en-US" altLang="zh-TW" sz="2800" dirty="0"/>
              <a:t> database during 2010/1/1~2015/12/31</a:t>
            </a:r>
          </a:p>
          <a:p>
            <a:pPr marL="514350" indent="-514350">
              <a:buAutoNum type="arabicPeriod"/>
            </a:pPr>
            <a:endParaRPr lang="en-US" altLang="zh-TW" sz="2800" dirty="0"/>
          </a:p>
          <a:p>
            <a:r>
              <a:rPr lang="en-US" altLang="zh-TW" sz="3200" b="1" dirty="0">
                <a:solidFill>
                  <a:schemeClr val="accent2"/>
                </a:solidFill>
              </a:rPr>
              <a:t>Case:</a:t>
            </a:r>
          </a:p>
          <a:p>
            <a:pPr marL="514350" indent="-514350">
              <a:buAutoNum type="arabicPeriod"/>
            </a:pPr>
            <a:r>
              <a:rPr lang="en-US" altLang="zh-TW" sz="2800" dirty="0"/>
              <a:t>First diagnosis of CRC (ICPC- 2 code D75) registered by their GP during the selection interval</a:t>
            </a:r>
          </a:p>
          <a:p>
            <a:pPr marL="514350" indent="-514350">
              <a:buAutoNum type="arabicPeriod"/>
            </a:pPr>
            <a:r>
              <a:rPr lang="en-US" altLang="zh-TW" sz="2800" dirty="0"/>
              <a:t>Index date: date of their first diagnosis of CRC</a:t>
            </a:r>
          </a:p>
          <a:p>
            <a:pPr marL="514350" indent="-514350">
              <a:buAutoNum type="arabicPeriod"/>
            </a:pPr>
            <a:endParaRPr lang="en-US" altLang="zh-TW" sz="2800" dirty="0"/>
          </a:p>
        </p:txBody>
      </p:sp>
      <p:sp>
        <p:nvSpPr>
          <p:cNvPr id="4" name="投影片編號版面配置區 3">
            <a:extLst>
              <a:ext uri="{FF2B5EF4-FFF2-40B4-BE49-F238E27FC236}">
                <a16:creationId xmlns:a16="http://schemas.microsoft.com/office/drawing/2014/main" id="{B6385FE8-9F2E-4476-9749-80374740C72A}"/>
              </a:ext>
            </a:extLst>
          </p:cNvPr>
          <p:cNvSpPr>
            <a:spLocks noGrp="1"/>
          </p:cNvSpPr>
          <p:nvPr>
            <p:ph type="sldNum" sz="quarter" idx="12"/>
          </p:nvPr>
        </p:nvSpPr>
        <p:spPr/>
        <p:txBody>
          <a:bodyPr/>
          <a:lstStyle/>
          <a:p>
            <a:fld id="{A3EBA37E-74A6-4D79-88A5-49CDC2D2C04B}" type="slidenum">
              <a:rPr lang="zh-TW" altLang="en-US" smtClean="0"/>
              <a:t>16</a:t>
            </a:fld>
            <a:endParaRPr lang="zh-TW" altLang="en-US"/>
          </a:p>
        </p:txBody>
      </p:sp>
    </p:spTree>
    <p:extLst>
      <p:ext uri="{BB962C8B-B14F-4D97-AF65-F5344CB8AC3E}">
        <p14:creationId xmlns:p14="http://schemas.microsoft.com/office/powerpoint/2010/main" val="304408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44F24-974D-DAD3-8206-7DEBEFE6075F}"/>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76483257-C2EC-D804-4EDE-DE0B42DE56ED}"/>
              </a:ext>
            </a:extLst>
          </p:cNvPr>
          <p:cNvSpPr txBox="1"/>
          <p:nvPr/>
        </p:nvSpPr>
        <p:spPr>
          <a:xfrm>
            <a:off x="17378" y="10820"/>
            <a:ext cx="2351926"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3365D17C-134F-961D-082D-32F65E029574}"/>
              </a:ext>
            </a:extLst>
          </p:cNvPr>
          <p:cNvSpPr txBox="1"/>
          <p:nvPr/>
        </p:nvSpPr>
        <p:spPr>
          <a:xfrm>
            <a:off x="17379" y="747697"/>
            <a:ext cx="9019118" cy="4524315"/>
          </a:xfrm>
          <a:prstGeom prst="rect">
            <a:avLst/>
          </a:prstGeom>
          <a:noFill/>
        </p:spPr>
        <p:txBody>
          <a:bodyPr wrap="square" rtlCol="0">
            <a:spAutoFit/>
          </a:bodyPr>
          <a:lstStyle/>
          <a:p>
            <a:r>
              <a:rPr lang="en-US" altLang="zh-TW" sz="3200" b="1" dirty="0">
                <a:solidFill>
                  <a:schemeClr val="accent2"/>
                </a:solidFill>
              </a:rPr>
              <a:t>Control:</a:t>
            </a:r>
          </a:p>
          <a:p>
            <a:pPr marL="514350" indent="-514350">
              <a:buAutoNum type="arabicPeriod"/>
            </a:pPr>
            <a:r>
              <a:rPr lang="en-US" altLang="zh-TW" sz="2800" dirty="0"/>
              <a:t>Match ratio: 1:4</a:t>
            </a:r>
          </a:p>
          <a:p>
            <a:pPr marL="514350" indent="-514350">
              <a:buAutoNum type="arabicPeriod"/>
            </a:pPr>
            <a:r>
              <a:rPr lang="en-US" altLang="zh-TW" sz="2800" dirty="0"/>
              <a:t>age (±5 years), sex, the number of comorbidities (±1 disease), site of general practice, the same index date as their case counterpart</a:t>
            </a:r>
          </a:p>
          <a:p>
            <a:pPr marL="514350" indent="-514350">
              <a:buAutoNum type="arabicPeriod"/>
            </a:pPr>
            <a:endParaRPr lang="en-US" altLang="zh-TW" sz="2800" dirty="0"/>
          </a:p>
          <a:p>
            <a:r>
              <a:rPr lang="en-US" altLang="zh-TW" sz="3200" b="1" dirty="0">
                <a:solidFill>
                  <a:schemeClr val="accent2"/>
                </a:solidFill>
              </a:rPr>
              <a:t>Exclusion of case:</a:t>
            </a:r>
          </a:p>
          <a:p>
            <a:pPr marL="514350" indent="-514350">
              <a:buAutoNum type="arabicPeriod"/>
            </a:pPr>
            <a:r>
              <a:rPr lang="en-US" altLang="zh-TW" sz="2800" dirty="0"/>
              <a:t>CRC prior to the selection interval</a:t>
            </a:r>
          </a:p>
          <a:p>
            <a:pPr marL="514350" indent="-514350">
              <a:buAutoNum type="arabicPeriod"/>
            </a:pPr>
            <a:r>
              <a:rPr lang="en-US" altLang="zh-TW" sz="2800" dirty="0"/>
              <a:t>IBD(</a:t>
            </a:r>
            <a:r>
              <a:rPr lang="en-US" altLang="zh-TW" sz="2800" b="0" i="0" dirty="0">
                <a:solidFill>
                  <a:srgbClr val="002021"/>
                </a:solidFill>
                <a:effectLst/>
                <a:latin typeface="Arial" panose="020B0604020202020204" pitchFamily="34" charset="0"/>
              </a:rPr>
              <a:t>Inflammatory bowel disease</a:t>
            </a:r>
            <a:r>
              <a:rPr lang="en-US" altLang="zh-TW" sz="2800" dirty="0"/>
              <a:t>) prior to the index date</a:t>
            </a:r>
          </a:p>
        </p:txBody>
      </p:sp>
      <p:sp>
        <p:nvSpPr>
          <p:cNvPr id="4" name="投影片編號版面配置區 3">
            <a:extLst>
              <a:ext uri="{FF2B5EF4-FFF2-40B4-BE49-F238E27FC236}">
                <a16:creationId xmlns:a16="http://schemas.microsoft.com/office/drawing/2014/main" id="{D67C59D6-DEE0-7F1F-33FE-217F7890D7C3}"/>
              </a:ext>
            </a:extLst>
          </p:cNvPr>
          <p:cNvSpPr>
            <a:spLocks noGrp="1"/>
          </p:cNvSpPr>
          <p:nvPr>
            <p:ph type="sldNum" sz="quarter" idx="12"/>
          </p:nvPr>
        </p:nvSpPr>
        <p:spPr/>
        <p:txBody>
          <a:bodyPr/>
          <a:lstStyle/>
          <a:p>
            <a:fld id="{A3EBA37E-74A6-4D79-88A5-49CDC2D2C04B}" type="slidenum">
              <a:rPr lang="zh-TW" altLang="en-US" smtClean="0"/>
              <a:t>17</a:t>
            </a:fld>
            <a:endParaRPr lang="zh-TW" altLang="en-US"/>
          </a:p>
        </p:txBody>
      </p:sp>
    </p:spTree>
    <p:extLst>
      <p:ext uri="{BB962C8B-B14F-4D97-AF65-F5344CB8AC3E}">
        <p14:creationId xmlns:p14="http://schemas.microsoft.com/office/powerpoint/2010/main" val="256128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0EF83-1BA5-8711-AC62-DF2C90FD290E}"/>
            </a:ext>
          </a:extLst>
        </p:cNvPr>
        <p:cNvGrpSpPr/>
        <p:nvPr/>
      </p:nvGrpSpPr>
      <p:grpSpPr>
        <a:xfrm>
          <a:off x="0" y="0"/>
          <a:ext cx="0" cy="0"/>
          <a:chOff x="0" y="0"/>
          <a:chExt cx="0" cy="0"/>
        </a:xfrm>
      </p:grpSpPr>
      <p:pic>
        <p:nvPicPr>
          <p:cNvPr id="5" name="圖片 4">
            <a:extLst>
              <a:ext uri="{FF2B5EF4-FFF2-40B4-BE49-F238E27FC236}">
                <a16:creationId xmlns:a16="http://schemas.microsoft.com/office/drawing/2014/main" id="{9CD0CA32-4F92-8DAB-B00B-4F525E19773F}"/>
              </a:ext>
            </a:extLst>
          </p:cNvPr>
          <p:cNvPicPr>
            <a:picLocks noChangeAspect="1"/>
          </p:cNvPicPr>
          <p:nvPr/>
        </p:nvPicPr>
        <p:blipFill>
          <a:blip r:embed="rId2"/>
          <a:srcRect b="58400"/>
          <a:stretch/>
        </p:blipFill>
        <p:spPr>
          <a:xfrm>
            <a:off x="827584" y="699542"/>
            <a:ext cx="6323511" cy="3473725"/>
          </a:xfrm>
          <a:prstGeom prst="rect">
            <a:avLst/>
          </a:prstGeom>
        </p:spPr>
      </p:pic>
      <p:sp>
        <p:nvSpPr>
          <p:cNvPr id="2" name="文字方塊 1">
            <a:extLst>
              <a:ext uri="{FF2B5EF4-FFF2-40B4-BE49-F238E27FC236}">
                <a16:creationId xmlns:a16="http://schemas.microsoft.com/office/drawing/2014/main" id="{C0D3D305-78C7-6A75-06E2-486943C247AB}"/>
              </a:ext>
            </a:extLst>
          </p:cNvPr>
          <p:cNvSpPr txBox="1"/>
          <p:nvPr/>
        </p:nvSpPr>
        <p:spPr>
          <a:xfrm>
            <a:off x="17378" y="10820"/>
            <a:ext cx="2022477" cy="584775"/>
          </a:xfrm>
          <a:prstGeom prst="rect">
            <a:avLst/>
          </a:prstGeom>
          <a:noFill/>
        </p:spPr>
        <p:txBody>
          <a:bodyPr wrap="none" rtlCol="0">
            <a:spAutoFit/>
          </a:bodyPr>
          <a:lstStyle/>
          <a:p>
            <a:r>
              <a:rPr lang="en-US" altLang="zh-TW" sz="3200" b="1" dirty="0">
                <a:solidFill>
                  <a:schemeClr val="accent2"/>
                </a:solidFill>
              </a:rPr>
              <a:t>Flow chart</a:t>
            </a:r>
            <a:endParaRPr lang="zh-TW" altLang="en-US" sz="3200" b="1" dirty="0">
              <a:solidFill>
                <a:schemeClr val="accent2"/>
              </a:solidFill>
            </a:endParaRPr>
          </a:p>
        </p:txBody>
      </p:sp>
      <p:sp>
        <p:nvSpPr>
          <p:cNvPr id="3" name="投影片編號版面配置區 2">
            <a:extLst>
              <a:ext uri="{FF2B5EF4-FFF2-40B4-BE49-F238E27FC236}">
                <a16:creationId xmlns:a16="http://schemas.microsoft.com/office/drawing/2014/main" id="{01F19DBE-1ED2-9CBD-D192-7B1D39EDB410}"/>
              </a:ext>
            </a:extLst>
          </p:cNvPr>
          <p:cNvSpPr>
            <a:spLocks noGrp="1"/>
          </p:cNvSpPr>
          <p:nvPr>
            <p:ph type="sldNum" sz="quarter" idx="12"/>
          </p:nvPr>
        </p:nvSpPr>
        <p:spPr/>
        <p:txBody>
          <a:bodyPr/>
          <a:lstStyle/>
          <a:p>
            <a:fld id="{A3EBA37E-74A6-4D79-88A5-49CDC2D2C04B}" type="slidenum">
              <a:rPr lang="zh-TW" altLang="en-US" smtClean="0"/>
              <a:t>18</a:t>
            </a:fld>
            <a:endParaRPr lang="zh-TW" altLang="en-US"/>
          </a:p>
        </p:txBody>
      </p:sp>
    </p:spTree>
    <p:extLst>
      <p:ext uri="{BB962C8B-B14F-4D97-AF65-F5344CB8AC3E}">
        <p14:creationId xmlns:p14="http://schemas.microsoft.com/office/powerpoint/2010/main" val="190104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68E6EDE-3A52-0C66-A4BD-5AAAC81C8C69}"/>
              </a:ext>
            </a:extLst>
          </p:cNvPr>
          <p:cNvPicPr>
            <a:picLocks noChangeAspect="1"/>
          </p:cNvPicPr>
          <p:nvPr/>
        </p:nvPicPr>
        <p:blipFill>
          <a:blip r:embed="rId2"/>
          <a:stretch>
            <a:fillRect/>
          </a:stretch>
        </p:blipFill>
        <p:spPr>
          <a:xfrm>
            <a:off x="0" y="509270"/>
            <a:ext cx="9144000" cy="4124960"/>
          </a:xfrm>
          <a:prstGeom prst="rect">
            <a:avLst/>
          </a:prstGeom>
        </p:spPr>
      </p:pic>
      <p:sp>
        <p:nvSpPr>
          <p:cNvPr id="4" name="文字方塊 3">
            <a:extLst>
              <a:ext uri="{FF2B5EF4-FFF2-40B4-BE49-F238E27FC236}">
                <a16:creationId xmlns:a16="http://schemas.microsoft.com/office/drawing/2014/main" id="{972182DB-A257-0918-BB6D-DA8346C46EFE}"/>
              </a:ext>
            </a:extLst>
          </p:cNvPr>
          <p:cNvSpPr txBox="1"/>
          <p:nvPr/>
        </p:nvSpPr>
        <p:spPr>
          <a:xfrm>
            <a:off x="0" y="4844446"/>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Cancers. 2022 Mar 29;14(7):1732</a:t>
            </a:r>
            <a:endParaRPr lang="zh-TW" altLang="en-US" sz="1400" dirty="0">
              <a:solidFill>
                <a:schemeClr val="tx1">
                  <a:lumMod val="65000"/>
                  <a:lumOff val="35000"/>
                </a:schemeClr>
              </a:solidFill>
            </a:endParaRPr>
          </a:p>
        </p:txBody>
      </p:sp>
      <p:sp>
        <p:nvSpPr>
          <p:cNvPr id="2" name="文字方塊 1">
            <a:extLst>
              <a:ext uri="{FF2B5EF4-FFF2-40B4-BE49-F238E27FC236}">
                <a16:creationId xmlns:a16="http://schemas.microsoft.com/office/drawing/2014/main" id="{C89AE636-BAE7-7CB9-FA12-230E2A4B9401}"/>
              </a:ext>
            </a:extLst>
          </p:cNvPr>
          <p:cNvSpPr txBox="1"/>
          <p:nvPr/>
        </p:nvSpPr>
        <p:spPr>
          <a:xfrm>
            <a:off x="17378" y="10820"/>
            <a:ext cx="4035400" cy="584775"/>
          </a:xfrm>
          <a:prstGeom prst="rect">
            <a:avLst/>
          </a:prstGeom>
          <a:noFill/>
        </p:spPr>
        <p:txBody>
          <a:bodyPr wrap="none" rtlCol="0">
            <a:spAutoFit/>
          </a:bodyPr>
          <a:lstStyle/>
          <a:p>
            <a:r>
              <a:rPr lang="en-US" altLang="zh-TW" sz="3200" b="1" dirty="0">
                <a:solidFill>
                  <a:schemeClr val="accent2"/>
                </a:solidFill>
              </a:rPr>
              <a:t>Colorectal cancer(CRC)</a:t>
            </a:r>
            <a:endParaRPr lang="zh-TW" altLang="en-US" sz="3200" b="1" dirty="0">
              <a:solidFill>
                <a:schemeClr val="accent2"/>
              </a:solidFill>
            </a:endParaRPr>
          </a:p>
        </p:txBody>
      </p:sp>
      <p:sp>
        <p:nvSpPr>
          <p:cNvPr id="5" name="投影片編號版面配置區 4">
            <a:extLst>
              <a:ext uri="{FF2B5EF4-FFF2-40B4-BE49-F238E27FC236}">
                <a16:creationId xmlns:a16="http://schemas.microsoft.com/office/drawing/2014/main" id="{D629575B-A3F0-2E64-0642-8428EB30394A}"/>
              </a:ext>
            </a:extLst>
          </p:cNvPr>
          <p:cNvSpPr>
            <a:spLocks noGrp="1"/>
          </p:cNvSpPr>
          <p:nvPr>
            <p:ph type="sldNum" sz="quarter" idx="12"/>
          </p:nvPr>
        </p:nvSpPr>
        <p:spPr/>
        <p:txBody>
          <a:bodyPr/>
          <a:lstStyle/>
          <a:p>
            <a:fld id="{A3EBA37E-74A6-4D79-88A5-49CDC2D2C04B}" type="slidenum">
              <a:rPr lang="zh-TW" altLang="en-US" smtClean="0"/>
              <a:t>1</a:t>
            </a:fld>
            <a:endParaRPr lang="zh-TW" altLang="en-US"/>
          </a:p>
        </p:txBody>
      </p:sp>
    </p:spTree>
    <p:extLst>
      <p:ext uri="{BB962C8B-B14F-4D97-AF65-F5344CB8AC3E}">
        <p14:creationId xmlns:p14="http://schemas.microsoft.com/office/powerpoint/2010/main" val="29871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3AB5B68-3C1A-68D3-EAA4-2BDD059D9744}"/>
              </a:ext>
            </a:extLst>
          </p:cNvPr>
          <p:cNvPicPr>
            <a:picLocks noChangeAspect="1"/>
          </p:cNvPicPr>
          <p:nvPr/>
        </p:nvPicPr>
        <p:blipFill>
          <a:blip r:embed="rId2"/>
          <a:srcRect t="41600"/>
          <a:stretch/>
        </p:blipFill>
        <p:spPr>
          <a:xfrm>
            <a:off x="2339752" y="411510"/>
            <a:ext cx="5760640" cy="4442478"/>
          </a:xfrm>
          <a:prstGeom prst="rect">
            <a:avLst/>
          </a:prstGeom>
        </p:spPr>
      </p:pic>
      <p:sp>
        <p:nvSpPr>
          <p:cNvPr id="2" name="文字方塊 1">
            <a:extLst>
              <a:ext uri="{FF2B5EF4-FFF2-40B4-BE49-F238E27FC236}">
                <a16:creationId xmlns:a16="http://schemas.microsoft.com/office/drawing/2014/main" id="{582BCB73-A444-4326-38F3-26D6CE622BC6}"/>
              </a:ext>
            </a:extLst>
          </p:cNvPr>
          <p:cNvSpPr txBox="1"/>
          <p:nvPr/>
        </p:nvSpPr>
        <p:spPr>
          <a:xfrm>
            <a:off x="17378" y="10820"/>
            <a:ext cx="2022477" cy="584775"/>
          </a:xfrm>
          <a:prstGeom prst="rect">
            <a:avLst/>
          </a:prstGeom>
          <a:noFill/>
        </p:spPr>
        <p:txBody>
          <a:bodyPr wrap="none" rtlCol="0">
            <a:spAutoFit/>
          </a:bodyPr>
          <a:lstStyle/>
          <a:p>
            <a:r>
              <a:rPr lang="en-US" altLang="zh-TW" sz="3200" b="1" dirty="0">
                <a:solidFill>
                  <a:schemeClr val="accent2"/>
                </a:solidFill>
              </a:rPr>
              <a:t>Flow chart</a:t>
            </a:r>
            <a:endParaRPr lang="zh-TW" altLang="en-US" sz="3200" b="1" dirty="0">
              <a:solidFill>
                <a:schemeClr val="accent2"/>
              </a:solidFill>
            </a:endParaRPr>
          </a:p>
        </p:txBody>
      </p:sp>
      <p:sp>
        <p:nvSpPr>
          <p:cNvPr id="3" name="投影片編號版面配置區 2">
            <a:extLst>
              <a:ext uri="{FF2B5EF4-FFF2-40B4-BE49-F238E27FC236}">
                <a16:creationId xmlns:a16="http://schemas.microsoft.com/office/drawing/2014/main" id="{5E3598B6-150A-3848-1D35-4D47D6314D2F}"/>
              </a:ext>
            </a:extLst>
          </p:cNvPr>
          <p:cNvSpPr>
            <a:spLocks noGrp="1"/>
          </p:cNvSpPr>
          <p:nvPr>
            <p:ph type="sldNum" sz="quarter" idx="12"/>
          </p:nvPr>
        </p:nvSpPr>
        <p:spPr/>
        <p:txBody>
          <a:bodyPr/>
          <a:lstStyle/>
          <a:p>
            <a:fld id="{A3EBA37E-74A6-4D79-88A5-49CDC2D2C04B}" type="slidenum">
              <a:rPr lang="zh-TW" altLang="en-US" smtClean="0"/>
              <a:t>19</a:t>
            </a:fld>
            <a:endParaRPr lang="zh-TW" altLang="en-US"/>
          </a:p>
        </p:txBody>
      </p:sp>
    </p:spTree>
    <p:extLst>
      <p:ext uri="{BB962C8B-B14F-4D97-AF65-F5344CB8AC3E}">
        <p14:creationId xmlns:p14="http://schemas.microsoft.com/office/powerpoint/2010/main" val="158355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CD8C-BE6A-4378-4A30-D205CF214493}"/>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C3CB5FD-9A3A-7746-AB21-0B89F91E39F8}"/>
              </a:ext>
            </a:extLst>
          </p:cNvPr>
          <p:cNvSpPr txBox="1"/>
          <p:nvPr/>
        </p:nvSpPr>
        <p:spPr>
          <a:xfrm>
            <a:off x="17378" y="10820"/>
            <a:ext cx="2351926"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CCB755D1-04CC-93CE-0521-3A453AB2F1E9}"/>
              </a:ext>
            </a:extLst>
          </p:cNvPr>
          <p:cNvSpPr txBox="1"/>
          <p:nvPr/>
        </p:nvSpPr>
        <p:spPr>
          <a:xfrm>
            <a:off x="17379" y="692040"/>
            <a:ext cx="9019118" cy="3847207"/>
          </a:xfrm>
          <a:prstGeom prst="rect">
            <a:avLst/>
          </a:prstGeom>
          <a:noFill/>
        </p:spPr>
        <p:txBody>
          <a:bodyPr wrap="square" rtlCol="0">
            <a:spAutoFit/>
          </a:bodyPr>
          <a:lstStyle/>
          <a:p>
            <a:r>
              <a:rPr lang="en-US" altLang="zh-TW" sz="3200" b="1" dirty="0">
                <a:solidFill>
                  <a:schemeClr val="accent2"/>
                </a:solidFill>
              </a:rPr>
              <a:t>Exposure:</a:t>
            </a:r>
          </a:p>
          <a:p>
            <a:pPr marL="514350" indent="-514350">
              <a:buAutoNum type="arabicPeriod"/>
            </a:pPr>
            <a:r>
              <a:rPr lang="en-US" altLang="zh-TW" sz="2800" dirty="0"/>
              <a:t>Any oral antibiotic therapy during 1–10 years prior to the index date</a:t>
            </a:r>
          </a:p>
          <a:p>
            <a:pPr marL="514350" indent="-514350">
              <a:buAutoNum type="arabicPeriod"/>
            </a:pPr>
            <a:r>
              <a:rPr lang="en-US" altLang="zh-TW" sz="2800" dirty="0"/>
              <a:t>Prescriptions 1 year prior to the index date were not considered(to avoid protopathic bias)</a:t>
            </a:r>
          </a:p>
          <a:p>
            <a:pPr marL="514350" indent="-514350">
              <a:buAutoNum type="arabicPeriod"/>
            </a:pPr>
            <a:r>
              <a:rPr lang="en-US" altLang="zh-TW" sz="2800" dirty="0"/>
              <a:t>Eight classes of antibiotics(ATC code):</a:t>
            </a:r>
            <a:br>
              <a:rPr lang="en-US" altLang="zh-TW" sz="2800" dirty="0"/>
            </a:br>
            <a:r>
              <a:rPr lang="en-US" altLang="zh-TW" dirty="0"/>
              <a:t>tetracyclines (J01A), amphenicols (J01B), beta-lactam antibiotics, </a:t>
            </a:r>
            <a:r>
              <a:rPr lang="en-US" altLang="zh-TW" dirty="0" err="1"/>
              <a:t>penicillines</a:t>
            </a:r>
            <a:r>
              <a:rPr lang="en-US" altLang="zh-TW" dirty="0"/>
              <a:t> (J01C), other beta-lactam antibacterials (J01D), sulfonamides and trimethoprim (J01E), macrolides, </a:t>
            </a:r>
            <a:r>
              <a:rPr lang="en-US" altLang="zh-TW" dirty="0" err="1"/>
              <a:t>lincosamides</a:t>
            </a:r>
            <a:r>
              <a:rPr lang="en-US" altLang="zh-TW" dirty="0"/>
              <a:t> and streptogramins(J01F), quinolone antibacterials (J01M) and other antibacterial drugs (J01X). </a:t>
            </a:r>
          </a:p>
        </p:txBody>
      </p:sp>
      <p:sp>
        <p:nvSpPr>
          <p:cNvPr id="4" name="投影片編號版面配置區 3">
            <a:extLst>
              <a:ext uri="{FF2B5EF4-FFF2-40B4-BE49-F238E27FC236}">
                <a16:creationId xmlns:a16="http://schemas.microsoft.com/office/drawing/2014/main" id="{91B08F4F-536C-E1E6-92F9-A100FC8FCFC2}"/>
              </a:ext>
            </a:extLst>
          </p:cNvPr>
          <p:cNvSpPr>
            <a:spLocks noGrp="1"/>
          </p:cNvSpPr>
          <p:nvPr>
            <p:ph type="sldNum" sz="quarter" idx="12"/>
          </p:nvPr>
        </p:nvSpPr>
        <p:spPr/>
        <p:txBody>
          <a:bodyPr/>
          <a:lstStyle/>
          <a:p>
            <a:fld id="{A3EBA37E-74A6-4D79-88A5-49CDC2D2C04B}" type="slidenum">
              <a:rPr lang="zh-TW" altLang="en-US" smtClean="0"/>
              <a:t>20</a:t>
            </a:fld>
            <a:endParaRPr lang="zh-TW" altLang="en-US"/>
          </a:p>
        </p:txBody>
      </p:sp>
    </p:spTree>
    <p:extLst>
      <p:ext uri="{BB962C8B-B14F-4D97-AF65-F5344CB8AC3E}">
        <p14:creationId xmlns:p14="http://schemas.microsoft.com/office/powerpoint/2010/main" val="175819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391A1-EAE1-A99C-E801-CDBB51D7E8A9}"/>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54FF3B92-4091-CBEC-7572-7DB341814CB1}"/>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1B2509E6-C321-2695-5A3F-A1DEBFA85366}"/>
              </a:ext>
            </a:extLst>
          </p:cNvPr>
          <p:cNvSpPr txBox="1"/>
          <p:nvPr/>
        </p:nvSpPr>
        <p:spPr>
          <a:xfrm>
            <a:off x="17379" y="692040"/>
            <a:ext cx="9019118" cy="3447098"/>
          </a:xfrm>
          <a:prstGeom prst="rect">
            <a:avLst/>
          </a:prstGeom>
          <a:noFill/>
        </p:spPr>
        <p:txBody>
          <a:bodyPr wrap="square" rtlCol="0">
            <a:spAutoFit/>
          </a:bodyPr>
          <a:lstStyle/>
          <a:p>
            <a:r>
              <a:rPr lang="en-US" altLang="zh-TW" sz="3200" b="1" dirty="0">
                <a:solidFill>
                  <a:schemeClr val="accent2"/>
                </a:solidFill>
              </a:rPr>
              <a:t>Exposure:</a:t>
            </a:r>
          </a:p>
          <a:p>
            <a:pPr marL="514350" indent="-514350">
              <a:buFont typeface="+mj-lt"/>
              <a:buAutoNum type="arabicPeriod" startAt="4"/>
            </a:pPr>
            <a:r>
              <a:rPr lang="en-US" altLang="zh-TW" sz="2800" dirty="0"/>
              <a:t>Antibiotic categories: </a:t>
            </a:r>
          </a:p>
          <a:p>
            <a:pPr marL="971550" lvl="1" indent="-514350">
              <a:buFont typeface="Arial" panose="020B0604020202020204" pitchFamily="34" charset="0"/>
              <a:buChar char="•"/>
            </a:pPr>
            <a:r>
              <a:rPr lang="en-US" altLang="zh-TW" sz="2800" dirty="0"/>
              <a:t>Based on total number of prescriptions</a:t>
            </a:r>
          </a:p>
          <a:p>
            <a:pPr marL="971550" lvl="1" indent="-514350">
              <a:buFont typeface="Arial" panose="020B0604020202020204" pitchFamily="34" charset="0"/>
              <a:buChar char="•"/>
            </a:pPr>
            <a:r>
              <a:rPr lang="en-US" altLang="zh-TW" sz="2800" dirty="0"/>
              <a:t>Non-users, low (1st–33rd percentile), intermediate (34th–66th percentile), high (67th–90th percentile), very high (above 90th percentile) and all (1st percentile and above)</a:t>
            </a:r>
          </a:p>
          <a:p>
            <a:pPr marL="971550" lvl="1" indent="-514350">
              <a:buFont typeface="Arial" panose="020B0604020202020204" pitchFamily="34" charset="0"/>
              <a:buChar char="•"/>
            </a:pPr>
            <a:endParaRPr lang="en-US" altLang="zh-TW" dirty="0"/>
          </a:p>
        </p:txBody>
      </p:sp>
      <p:sp>
        <p:nvSpPr>
          <p:cNvPr id="4" name="投影片編號版面配置區 3">
            <a:extLst>
              <a:ext uri="{FF2B5EF4-FFF2-40B4-BE49-F238E27FC236}">
                <a16:creationId xmlns:a16="http://schemas.microsoft.com/office/drawing/2014/main" id="{80B64591-25F0-F2F7-14CA-5B0296C39ABA}"/>
              </a:ext>
            </a:extLst>
          </p:cNvPr>
          <p:cNvSpPr>
            <a:spLocks noGrp="1"/>
          </p:cNvSpPr>
          <p:nvPr>
            <p:ph type="sldNum" sz="quarter" idx="12"/>
          </p:nvPr>
        </p:nvSpPr>
        <p:spPr/>
        <p:txBody>
          <a:bodyPr/>
          <a:lstStyle/>
          <a:p>
            <a:fld id="{A3EBA37E-74A6-4D79-88A5-49CDC2D2C04B}" type="slidenum">
              <a:rPr lang="zh-TW" altLang="en-US" smtClean="0"/>
              <a:t>21</a:t>
            </a:fld>
            <a:endParaRPr lang="zh-TW" altLang="en-US"/>
          </a:p>
        </p:txBody>
      </p:sp>
    </p:spTree>
    <p:extLst>
      <p:ext uri="{BB962C8B-B14F-4D97-AF65-F5344CB8AC3E}">
        <p14:creationId xmlns:p14="http://schemas.microsoft.com/office/powerpoint/2010/main" val="406257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C2AC-D501-ACF3-1072-A8467D037762}"/>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1C7F043D-3666-992E-FA6B-56B6C73A6480}"/>
              </a:ext>
            </a:extLst>
          </p:cNvPr>
          <p:cNvSpPr txBox="1"/>
          <p:nvPr/>
        </p:nvSpPr>
        <p:spPr>
          <a:xfrm>
            <a:off x="17378" y="10820"/>
            <a:ext cx="2351926"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65C3431E-8133-A630-96A3-7F1C78BA509F}"/>
              </a:ext>
            </a:extLst>
          </p:cNvPr>
          <p:cNvSpPr txBox="1"/>
          <p:nvPr/>
        </p:nvSpPr>
        <p:spPr>
          <a:xfrm>
            <a:off x="17379" y="692040"/>
            <a:ext cx="9019118" cy="5139869"/>
          </a:xfrm>
          <a:prstGeom prst="rect">
            <a:avLst/>
          </a:prstGeom>
          <a:noFill/>
        </p:spPr>
        <p:txBody>
          <a:bodyPr wrap="square" rtlCol="0">
            <a:spAutoFit/>
          </a:bodyPr>
          <a:lstStyle/>
          <a:p>
            <a:r>
              <a:rPr lang="en-US" altLang="zh-TW" sz="3200" b="1" dirty="0">
                <a:solidFill>
                  <a:schemeClr val="accent2"/>
                </a:solidFill>
              </a:rPr>
              <a:t>Covariates:</a:t>
            </a:r>
          </a:p>
          <a:p>
            <a:pPr marL="514350" indent="-514350">
              <a:buFont typeface="+mj-lt"/>
              <a:buAutoNum type="arabicPeriod"/>
            </a:pPr>
            <a:r>
              <a:rPr lang="de-DE" altLang="zh-TW" sz="2800" dirty="0"/>
              <a:t>DM (ICPC- 2 code T90)</a:t>
            </a:r>
          </a:p>
          <a:p>
            <a:pPr marL="514350" indent="-514350">
              <a:buFont typeface="+mj-lt"/>
              <a:buAutoNum type="arabicPeriod"/>
            </a:pPr>
            <a:r>
              <a:rPr lang="en-US" altLang="zh-TW" sz="2800" dirty="0"/>
              <a:t>Lacked registration</a:t>
            </a:r>
          </a:p>
          <a:p>
            <a:pPr marL="971550" lvl="1" indent="-514350">
              <a:buFont typeface="Arial" panose="020B0604020202020204" pitchFamily="34" charset="0"/>
              <a:buChar char="•"/>
            </a:pPr>
            <a:r>
              <a:rPr lang="en-US" altLang="zh-TW" sz="2800" dirty="0"/>
              <a:t>Tobacco use</a:t>
            </a:r>
          </a:p>
          <a:p>
            <a:pPr marL="971550" lvl="1" indent="-514350">
              <a:buFont typeface="Arial" panose="020B0604020202020204" pitchFamily="34" charset="0"/>
              <a:buChar char="•"/>
            </a:pPr>
            <a:r>
              <a:rPr lang="en-US" altLang="zh-TW" sz="2800" dirty="0"/>
              <a:t>Hereditary disorders, such as Lynch syndrome</a:t>
            </a:r>
          </a:p>
          <a:p>
            <a:pPr marL="971550" lvl="1" indent="-514350">
              <a:buFont typeface="Arial" panose="020B0604020202020204" pitchFamily="34" charset="0"/>
              <a:buChar char="•"/>
            </a:pPr>
            <a:endParaRPr lang="en-US" altLang="zh-TW" sz="2800" dirty="0"/>
          </a:p>
          <a:p>
            <a:r>
              <a:rPr lang="en-US" altLang="zh-TW" sz="3200" b="1" dirty="0">
                <a:solidFill>
                  <a:schemeClr val="accent2"/>
                </a:solidFill>
              </a:rPr>
              <a:t>Primary outcome:</a:t>
            </a:r>
          </a:p>
          <a:p>
            <a:r>
              <a:rPr lang="en-US" altLang="zh-TW" sz="2800" dirty="0"/>
              <a:t>The association between the </a:t>
            </a:r>
            <a:r>
              <a:rPr lang="en-US" altLang="zh-TW" sz="2800" dirty="0">
                <a:solidFill>
                  <a:schemeClr val="accent2"/>
                </a:solidFill>
              </a:rPr>
              <a:t>number of prescriptions for oral antibiotics</a:t>
            </a:r>
            <a:r>
              <a:rPr lang="en-US" altLang="zh-TW" sz="2800" dirty="0"/>
              <a:t> and the </a:t>
            </a:r>
            <a:r>
              <a:rPr lang="en-US" altLang="zh-TW" sz="2800" dirty="0">
                <a:solidFill>
                  <a:schemeClr val="accent2"/>
                </a:solidFill>
              </a:rPr>
              <a:t>incidence of colorectal cancer </a:t>
            </a:r>
            <a:r>
              <a:rPr lang="en-US" altLang="zh-TW" sz="2800" dirty="0"/>
              <a:t>over a period of 1–10 years</a:t>
            </a:r>
            <a:endParaRPr lang="en-US" altLang="zh-TW" sz="2800" b="1" dirty="0">
              <a:solidFill>
                <a:schemeClr val="accent2"/>
              </a:solidFill>
            </a:endParaRPr>
          </a:p>
          <a:p>
            <a:endParaRPr lang="en-US" altLang="zh-TW" sz="2800" dirty="0"/>
          </a:p>
        </p:txBody>
      </p:sp>
      <p:sp>
        <p:nvSpPr>
          <p:cNvPr id="4" name="投影片編號版面配置區 3">
            <a:extLst>
              <a:ext uri="{FF2B5EF4-FFF2-40B4-BE49-F238E27FC236}">
                <a16:creationId xmlns:a16="http://schemas.microsoft.com/office/drawing/2014/main" id="{350467F9-E75B-548B-8BCA-EFD7B766556A}"/>
              </a:ext>
            </a:extLst>
          </p:cNvPr>
          <p:cNvSpPr>
            <a:spLocks noGrp="1"/>
          </p:cNvSpPr>
          <p:nvPr>
            <p:ph type="sldNum" sz="quarter" idx="12"/>
          </p:nvPr>
        </p:nvSpPr>
        <p:spPr/>
        <p:txBody>
          <a:bodyPr/>
          <a:lstStyle/>
          <a:p>
            <a:fld id="{A3EBA37E-74A6-4D79-88A5-49CDC2D2C04B}" type="slidenum">
              <a:rPr lang="zh-TW" altLang="en-US" smtClean="0"/>
              <a:t>22</a:t>
            </a:fld>
            <a:endParaRPr lang="zh-TW" altLang="en-US"/>
          </a:p>
        </p:txBody>
      </p:sp>
    </p:spTree>
    <p:extLst>
      <p:ext uri="{BB962C8B-B14F-4D97-AF65-F5344CB8AC3E}">
        <p14:creationId xmlns:p14="http://schemas.microsoft.com/office/powerpoint/2010/main" val="3714603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E4A4E-9956-D444-37EC-3D184EA321E4}"/>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D18399F-FBDC-5E24-CCF8-730EA970E80F}"/>
              </a:ext>
            </a:extLst>
          </p:cNvPr>
          <p:cNvSpPr txBox="1"/>
          <p:nvPr/>
        </p:nvSpPr>
        <p:spPr>
          <a:xfrm>
            <a:off x="17378" y="10820"/>
            <a:ext cx="5787290" cy="584775"/>
          </a:xfrm>
          <a:prstGeom prst="rect">
            <a:avLst/>
          </a:prstGeom>
          <a:noFill/>
        </p:spPr>
        <p:txBody>
          <a:bodyPr wrap="none" rtlCol="0">
            <a:spAutoFit/>
          </a:bodyPr>
          <a:lstStyle/>
          <a:p>
            <a:r>
              <a:rPr lang="en-US" altLang="zh-TW" sz="3200" b="1" dirty="0">
                <a:solidFill>
                  <a:schemeClr val="accent2"/>
                </a:solidFill>
              </a:rPr>
              <a:t>Study design - Statistical analysis</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ED90A03B-54CA-93F2-7C59-9E80DDCE5E7D}"/>
              </a:ext>
            </a:extLst>
          </p:cNvPr>
          <p:cNvSpPr txBox="1"/>
          <p:nvPr/>
        </p:nvSpPr>
        <p:spPr>
          <a:xfrm>
            <a:off x="17379" y="692040"/>
            <a:ext cx="9019118" cy="3108543"/>
          </a:xfrm>
          <a:prstGeom prst="rect">
            <a:avLst/>
          </a:prstGeom>
          <a:noFill/>
        </p:spPr>
        <p:txBody>
          <a:bodyPr wrap="square" rtlCol="0">
            <a:spAutoFit/>
          </a:bodyPr>
          <a:lstStyle/>
          <a:p>
            <a:pPr marL="514350" indent="-514350">
              <a:buFont typeface="+mj-lt"/>
              <a:buAutoNum type="arabicPeriod"/>
            </a:pPr>
            <a:r>
              <a:rPr lang="en-US" altLang="zh-TW" sz="2800" dirty="0"/>
              <a:t>Continuous variables - </a:t>
            </a:r>
            <a:br>
              <a:rPr lang="en-US" altLang="zh-TW" sz="2800" dirty="0"/>
            </a:br>
            <a:r>
              <a:rPr lang="en-US" altLang="zh-TW" sz="2800" dirty="0"/>
              <a:t>Student’s t - test and Mann - Whitney U test</a:t>
            </a:r>
          </a:p>
          <a:p>
            <a:pPr marL="514350" indent="-514350">
              <a:buFont typeface="+mj-lt"/>
              <a:buAutoNum type="arabicPeriod"/>
            </a:pPr>
            <a:r>
              <a:rPr lang="en-US" altLang="zh-TW" sz="2800" dirty="0"/>
              <a:t>Categorical variables - Pearson </a:t>
            </a:r>
            <a:r>
              <a:rPr lang="el-GR" altLang="zh-TW" sz="2800" dirty="0"/>
              <a:t>χ2 </a:t>
            </a:r>
            <a:r>
              <a:rPr lang="en-US" altLang="zh-TW" sz="2800" dirty="0"/>
              <a:t>test</a:t>
            </a:r>
          </a:p>
          <a:p>
            <a:pPr marL="514350" indent="-514350">
              <a:buFont typeface="+mj-lt"/>
              <a:buAutoNum type="arabicPeriod"/>
            </a:pPr>
            <a:r>
              <a:rPr lang="en-US" altLang="zh-TW" sz="2800" dirty="0"/>
              <a:t>Primary outcome analysis – </a:t>
            </a:r>
            <a:br>
              <a:rPr lang="en-US" altLang="zh-TW" sz="2800" dirty="0"/>
            </a:br>
            <a:r>
              <a:rPr lang="en-US" altLang="zh-TW" sz="2800" dirty="0"/>
              <a:t>conditional logistic regression analysis to estimate OR and 95% CIs</a:t>
            </a:r>
          </a:p>
          <a:p>
            <a:pPr marL="514350" indent="-514350">
              <a:buFont typeface="+mj-lt"/>
              <a:buAutoNum type="arabicPeriod"/>
            </a:pPr>
            <a:endParaRPr lang="en-US" altLang="zh-TW" sz="2800" dirty="0"/>
          </a:p>
        </p:txBody>
      </p:sp>
      <p:sp>
        <p:nvSpPr>
          <p:cNvPr id="4" name="投影片編號版面配置區 3">
            <a:extLst>
              <a:ext uri="{FF2B5EF4-FFF2-40B4-BE49-F238E27FC236}">
                <a16:creationId xmlns:a16="http://schemas.microsoft.com/office/drawing/2014/main" id="{02F99C3B-4D30-5AE2-8478-225C17001695}"/>
              </a:ext>
            </a:extLst>
          </p:cNvPr>
          <p:cNvSpPr>
            <a:spLocks noGrp="1"/>
          </p:cNvSpPr>
          <p:nvPr>
            <p:ph type="sldNum" sz="quarter" idx="12"/>
          </p:nvPr>
        </p:nvSpPr>
        <p:spPr/>
        <p:txBody>
          <a:bodyPr/>
          <a:lstStyle/>
          <a:p>
            <a:fld id="{A3EBA37E-74A6-4D79-88A5-49CDC2D2C04B}" type="slidenum">
              <a:rPr lang="zh-TW" altLang="en-US" smtClean="0"/>
              <a:t>23</a:t>
            </a:fld>
            <a:endParaRPr lang="zh-TW" altLang="en-US"/>
          </a:p>
        </p:txBody>
      </p:sp>
    </p:spTree>
    <p:extLst>
      <p:ext uri="{BB962C8B-B14F-4D97-AF65-F5344CB8AC3E}">
        <p14:creationId xmlns:p14="http://schemas.microsoft.com/office/powerpoint/2010/main" val="107350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95CEC72-A1AE-0930-DC39-A54297AEBFF1}"/>
              </a:ext>
            </a:extLst>
          </p:cNvPr>
          <p:cNvPicPr>
            <a:picLocks noChangeAspect="1"/>
          </p:cNvPicPr>
          <p:nvPr/>
        </p:nvPicPr>
        <p:blipFill>
          <a:blip r:embed="rId2"/>
          <a:srcRect b="16401"/>
          <a:stretch/>
        </p:blipFill>
        <p:spPr>
          <a:xfrm>
            <a:off x="0" y="483518"/>
            <a:ext cx="5263116" cy="4299942"/>
          </a:xfrm>
          <a:prstGeom prst="rect">
            <a:avLst/>
          </a:prstGeom>
        </p:spPr>
      </p:pic>
      <p:sp>
        <p:nvSpPr>
          <p:cNvPr id="4" name="文字方塊 3">
            <a:extLst>
              <a:ext uri="{FF2B5EF4-FFF2-40B4-BE49-F238E27FC236}">
                <a16:creationId xmlns:a16="http://schemas.microsoft.com/office/drawing/2014/main" id="{E4820F67-C930-76EF-AABF-FC6E0E57FE80}"/>
              </a:ext>
            </a:extLst>
          </p:cNvPr>
          <p:cNvSpPr txBox="1"/>
          <p:nvPr/>
        </p:nvSpPr>
        <p:spPr>
          <a:xfrm>
            <a:off x="5040560" y="4103584"/>
            <a:ext cx="4572000" cy="923330"/>
          </a:xfrm>
          <a:prstGeom prst="rect">
            <a:avLst/>
          </a:prstGeom>
          <a:noFill/>
        </p:spPr>
        <p:txBody>
          <a:bodyPr wrap="square">
            <a:spAutoFit/>
          </a:bodyPr>
          <a:lstStyle/>
          <a:p>
            <a:r>
              <a:rPr lang="en-US" altLang="zh-TW" b="1" dirty="0">
                <a:solidFill>
                  <a:schemeClr val="accent2"/>
                </a:solidFill>
              </a:rPr>
              <a:t>Top three most prevalent comorbidities:</a:t>
            </a:r>
          </a:p>
          <a:p>
            <a:r>
              <a:rPr lang="en-US" altLang="zh-TW" dirty="0"/>
              <a:t>hypertension, </a:t>
            </a:r>
            <a:r>
              <a:rPr lang="en-US" altLang="zh-TW" dirty="0" err="1"/>
              <a:t>hypercholesterolaemia</a:t>
            </a:r>
            <a:r>
              <a:rPr lang="en-US" altLang="zh-TW" dirty="0"/>
              <a:t> and asthma</a:t>
            </a:r>
            <a:endParaRPr lang="zh-TW" altLang="en-US" dirty="0"/>
          </a:p>
        </p:txBody>
      </p:sp>
      <p:sp>
        <p:nvSpPr>
          <p:cNvPr id="5" name="文字方塊 4">
            <a:extLst>
              <a:ext uri="{FF2B5EF4-FFF2-40B4-BE49-F238E27FC236}">
                <a16:creationId xmlns:a16="http://schemas.microsoft.com/office/drawing/2014/main" id="{D595AB4E-2820-00F7-1E46-E2C27A72CD9D}"/>
              </a:ext>
            </a:extLst>
          </p:cNvPr>
          <p:cNvSpPr txBox="1"/>
          <p:nvPr/>
        </p:nvSpPr>
        <p:spPr>
          <a:xfrm>
            <a:off x="17378" y="10820"/>
            <a:ext cx="5510804" cy="584775"/>
          </a:xfrm>
          <a:prstGeom prst="rect">
            <a:avLst/>
          </a:prstGeom>
          <a:noFill/>
        </p:spPr>
        <p:txBody>
          <a:bodyPr wrap="none" rtlCol="0">
            <a:spAutoFit/>
          </a:bodyPr>
          <a:lstStyle/>
          <a:p>
            <a:r>
              <a:rPr lang="en-US" altLang="zh-TW" sz="3200" b="1" dirty="0">
                <a:solidFill>
                  <a:schemeClr val="accent2"/>
                </a:solidFill>
              </a:rPr>
              <a:t>Result - Baseline characteristics</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1ABD3B2F-C221-1B38-CC26-C8203F51F434}"/>
              </a:ext>
            </a:extLst>
          </p:cNvPr>
          <p:cNvSpPr>
            <a:spLocks noGrp="1"/>
          </p:cNvSpPr>
          <p:nvPr>
            <p:ph type="sldNum" sz="quarter" idx="12"/>
          </p:nvPr>
        </p:nvSpPr>
        <p:spPr/>
        <p:txBody>
          <a:bodyPr/>
          <a:lstStyle/>
          <a:p>
            <a:fld id="{A3EBA37E-74A6-4D79-88A5-49CDC2D2C04B}" type="slidenum">
              <a:rPr lang="zh-TW" altLang="en-US" smtClean="0"/>
              <a:t>24</a:t>
            </a:fld>
            <a:endParaRPr lang="zh-TW" altLang="en-US"/>
          </a:p>
        </p:txBody>
      </p:sp>
    </p:spTree>
    <p:extLst>
      <p:ext uri="{BB962C8B-B14F-4D97-AF65-F5344CB8AC3E}">
        <p14:creationId xmlns:p14="http://schemas.microsoft.com/office/powerpoint/2010/main" val="37954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id="{7E47831C-838F-976E-4EFA-D0A89DECFFE1}"/>
              </a:ext>
            </a:extLst>
          </p:cNvPr>
          <p:cNvGraphicFramePr>
            <a:graphicFrameLocks noGrp="1"/>
          </p:cNvGraphicFramePr>
          <p:nvPr>
            <p:extLst>
              <p:ext uri="{D42A27DB-BD31-4B8C-83A1-F6EECF244321}">
                <p14:modId xmlns:p14="http://schemas.microsoft.com/office/powerpoint/2010/main" val="671123810"/>
              </p:ext>
            </p:extLst>
          </p:nvPr>
        </p:nvGraphicFramePr>
        <p:xfrm>
          <a:off x="158824" y="1203598"/>
          <a:ext cx="8733657" cy="3384376"/>
        </p:xfrm>
        <a:graphic>
          <a:graphicData uri="http://schemas.openxmlformats.org/drawingml/2006/table">
            <a:tbl>
              <a:tblPr firstRow="1" bandRow="1">
                <a:tableStyleId>{0E3FDE45-AF77-4B5C-9715-49D594BDF05E}</a:tableStyleId>
              </a:tblPr>
              <a:tblGrid>
                <a:gridCol w="3765104">
                  <a:extLst>
                    <a:ext uri="{9D8B030D-6E8A-4147-A177-3AD203B41FA5}">
                      <a16:colId xmlns:a16="http://schemas.microsoft.com/office/drawing/2014/main" val="2902074271"/>
                    </a:ext>
                  </a:extLst>
                </a:gridCol>
                <a:gridCol w="2057334">
                  <a:extLst>
                    <a:ext uri="{9D8B030D-6E8A-4147-A177-3AD203B41FA5}">
                      <a16:colId xmlns:a16="http://schemas.microsoft.com/office/drawing/2014/main" val="3016033452"/>
                    </a:ext>
                  </a:extLst>
                </a:gridCol>
                <a:gridCol w="2911219">
                  <a:extLst>
                    <a:ext uri="{9D8B030D-6E8A-4147-A177-3AD203B41FA5}">
                      <a16:colId xmlns:a16="http://schemas.microsoft.com/office/drawing/2014/main" val="2180704464"/>
                    </a:ext>
                  </a:extLst>
                </a:gridCol>
              </a:tblGrid>
              <a:tr h="487579">
                <a:tc>
                  <a:txBody>
                    <a:bodyPr/>
                    <a:lstStyle/>
                    <a:p>
                      <a:pPr algn="ctr" fontAlgn="t"/>
                      <a:endParaRPr lang="en-US" sz="1800" b="1" i="0" u="none" strike="noStrike" dirty="0">
                        <a:solidFill>
                          <a:srgbClr val="000000"/>
                        </a:solidFill>
                        <a:effectLst/>
                        <a:latin typeface="+mn-lt"/>
                        <a:ea typeface="新細明體" panose="02020500000000000000" pitchFamily="18" charset="-120"/>
                      </a:endParaRPr>
                    </a:p>
                  </a:txBody>
                  <a:tcPr marL="6350" marR="6350" marT="6350" marB="0" anchor="ctr">
                    <a:lnT w="12700" cap="flat" cmpd="sng" algn="ctr">
                      <a:noFill/>
                      <a:prstDash val="solid"/>
                      <a:round/>
                      <a:headEnd type="none" w="med" len="med"/>
                      <a:tailEnd type="none" w="med" len="med"/>
                    </a:lnT>
                  </a:tcPr>
                </a:tc>
                <a:tc>
                  <a:txBody>
                    <a:bodyPr/>
                    <a:lstStyle/>
                    <a:p>
                      <a:pPr algn="ctr" fontAlgn="t"/>
                      <a:r>
                        <a:rPr lang="en-US" sz="1800" b="1" u="none" strike="noStrike" dirty="0">
                          <a:solidFill>
                            <a:srgbClr val="000000"/>
                          </a:solidFill>
                          <a:effectLst/>
                          <a:latin typeface="+mn-lt"/>
                        </a:rPr>
                        <a:t>Cases(n = 1705)</a:t>
                      </a:r>
                      <a:endParaRPr lang="en-US" sz="1800" b="1" i="0" u="none" strike="noStrike" dirty="0">
                        <a:solidFill>
                          <a:srgbClr val="000000"/>
                        </a:solidFill>
                        <a:effectLst/>
                        <a:latin typeface="+mn-lt"/>
                        <a:ea typeface="新細明體" panose="02020500000000000000" pitchFamily="18" charset="-120"/>
                      </a:endParaRPr>
                    </a:p>
                  </a:txBody>
                  <a:tcPr marL="6350" marR="6350" marT="6350" marB="0" anchor="ctr">
                    <a:lnT w="12700" cap="flat" cmpd="sng" algn="ctr">
                      <a:noFill/>
                      <a:prstDash val="solid"/>
                      <a:round/>
                      <a:headEnd type="none" w="med" len="med"/>
                      <a:tailEnd type="none" w="med" len="med"/>
                    </a:lnT>
                  </a:tcPr>
                </a:tc>
                <a:tc>
                  <a:txBody>
                    <a:bodyPr/>
                    <a:lstStyle/>
                    <a:p>
                      <a:pPr algn="ctr" fontAlgn="t"/>
                      <a:r>
                        <a:rPr lang="en-US" sz="1800" b="1" u="none" strike="noStrike" dirty="0">
                          <a:solidFill>
                            <a:srgbClr val="000000"/>
                          </a:solidFill>
                          <a:effectLst/>
                          <a:latin typeface="+mn-lt"/>
                        </a:rPr>
                        <a:t>Controls(n = 6749)</a:t>
                      </a:r>
                      <a:endParaRPr lang="en-US" sz="1800" b="1" i="0" u="none" strike="noStrike" dirty="0">
                        <a:solidFill>
                          <a:srgbClr val="000000"/>
                        </a:solidFill>
                        <a:effectLst/>
                        <a:latin typeface="+mn-lt"/>
                        <a:ea typeface="新細明體" panose="02020500000000000000" pitchFamily="18" charset="-120"/>
                      </a:endParaRPr>
                    </a:p>
                  </a:txBody>
                  <a:tcPr marL="6350" marR="6350" marT="6350" marB="0" anchor="ctr">
                    <a:lnT w="12700" cap="flat" cmpd="sng" algn="ctr">
                      <a:noFill/>
                      <a:prstDash val="solid"/>
                      <a:round/>
                      <a:headEnd type="none" w="med" len="med"/>
                      <a:tailEnd type="none" w="med" len="med"/>
                    </a:lnT>
                  </a:tcPr>
                </a:tc>
                <a:extLst>
                  <a:ext uri="{0D108BD9-81ED-4DB2-BD59-A6C34878D82A}">
                    <a16:rowId xmlns:a16="http://schemas.microsoft.com/office/drawing/2014/main" val="3878976465"/>
                  </a:ext>
                </a:extLst>
              </a:tr>
              <a:tr h="644223">
                <a:tc>
                  <a:txBody>
                    <a:bodyPr/>
                    <a:lstStyle/>
                    <a:p>
                      <a:pPr algn="l" fontAlgn="b"/>
                      <a:r>
                        <a:rPr lang="en-US" sz="1800" b="0" u="none" strike="noStrike" dirty="0">
                          <a:solidFill>
                            <a:srgbClr val="000000"/>
                          </a:solidFill>
                          <a:effectLst/>
                          <a:latin typeface="+mn-lt"/>
                        </a:rPr>
                        <a:t>Total antibiotic prescriptions</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altLang="zh-TW" sz="1800" b="0" u="none" strike="noStrike" dirty="0">
                          <a:solidFill>
                            <a:srgbClr val="000000"/>
                          </a:solidFill>
                          <a:effectLst/>
                          <a:latin typeface="+mn-lt"/>
                        </a:rPr>
                        <a:t>5,217</a:t>
                      </a:r>
                      <a:endParaRPr lang="en-US" altLang="zh-TW" sz="1800" b="0" i="0" u="none" strike="noStrike" dirty="0">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altLang="zh-TW" sz="1800" b="0" u="none" strike="noStrike" dirty="0">
                          <a:solidFill>
                            <a:srgbClr val="000000"/>
                          </a:solidFill>
                          <a:effectLst/>
                          <a:latin typeface="+mn-lt"/>
                        </a:rPr>
                        <a:t>18,263</a:t>
                      </a:r>
                      <a:endParaRPr lang="en-US" altLang="zh-TW" sz="1800" b="0" i="0" u="none" strike="noStrike" dirty="0">
                        <a:solidFill>
                          <a:srgbClr val="000000"/>
                        </a:solidFill>
                        <a:effectLst/>
                        <a:latin typeface="+mn-lt"/>
                        <a:ea typeface="新細明體" panose="02020500000000000000" pitchFamily="18" charset="-120"/>
                      </a:endParaRPr>
                    </a:p>
                  </a:txBody>
                  <a:tcPr marL="6350" marR="6350" marT="6350" marB="0" anchor="ctr"/>
                </a:tc>
                <a:extLst>
                  <a:ext uri="{0D108BD9-81ED-4DB2-BD59-A6C34878D82A}">
                    <a16:rowId xmlns:a16="http://schemas.microsoft.com/office/drawing/2014/main" val="3356356941"/>
                  </a:ext>
                </a:extLst>
              </a:tr>
              <a:tr h="644223">
                <a:tc>
                  <a:txBody>
                    <a:bodyPr/>
                    <a:lstStyle/>
                    <a:p>
                      <a:pPr algn="l" fontAlgn="b"/>
                      <a:r>
                        <a:rPr lang="en-US" sz="1800" b="0" u="none" strike="noStrike" dirty="0">
                          <a:solidFill>
                            <a:srgbClr val="000000"/>
                          </a:solidFill>
                          <a:effectLst/>
                          <a:latin typeface="+mn-lt"/>
                        </a:rPr>
                        <a:t>Average prescriptions per person</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altLang="zh-TW" sz="1800" b="0" u="none" strike="noStrike">
                          <a:solidFill>
                            <a:srgbClr val="000000"/>
                          </a:solidFill>
                          <a:effectLst/>
                          <a:latin typeface="+mn-lt"/>
                        </a:rPr>
                        <a:t>3.06</a:t>
                      </a:r>
                      <a:endParaRPr lang="en-US" altLang="zh-TW" sz="1800" b="0" i="0" u="none" strike="noStrike">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altLang="zh-TW" sz="1800" b="0" u="none" strike="noStrike" dirty="0">
                          <a:solidFill>
                            <a:srgbClr val="000000"/>
                          </a:solidFill>
                          <a:effectLst/>
                          <a:latin typeface="+mn-lt"/>
                        </a:rPr>
                        <a:t>2.71</a:t>
                      </a:r>
                      <a:endParaRPr lang="en-US" altLang="zh-TW" sz="1800" b="0" i="0" u="none" strike="noStrike" dirty="0">
                        <a:solidFill>
                          <a:srgbClr val="000000"/>
                        </a:solidFill>
                        <a:effectLst/>
                        <a:latin typeface="+mn-lt"/>
                        <a:ea typeface="新細明體" panose="02020500000000000000" pitchFamily="18" charset="-120"/>
                      </a:endParaRPr>
                    </a:p>
                  </a:txBody>
                  <a:tcPr marL="6350" marR="6350" marT="6350" marB="0" anchor="ctr"/>
                </a:tc>
                <a:extLst>
                  <a:ext uri="{0D108BD9-81ED-4DB2-BD59-A6C34878D82A}">
                    <a16:rowId xmlns:a16="http://schemas.microsoft.com/office/drawing/2014/main" val="2166625517"/>
                  </a:ext>
                </a:extLst>
              </a:tr>
              <a:tr h="964128">
                <a:tc>
                  <a:txBody>
                    <a:bodyPr/>
                    <a:lstStyle/>
                    <a:p>
                      <a:pPr algn="l" fontAlgn="b"/>
                      <a:r>
                        <a:rPr lang="en-US" sz="1800" b="0" u="none" strike="noStrike" dirty="0">
                          <a:solidFill>
                            <a:srgbClr val="000000"/>
                          </a:solidFill>
                          <a:effectLst/>
                          <a:latin typeface="+mn-lt"/>
                        </a:rPr>
                        <a:t>Average interval between prescriptions</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sz="1800" b="0" u="none" strike="noStrike" dirty="0">
                          <a:solidFill>
                            <a:srgbClr val="000000"/>
                          </a:solidFill>
                          <a:effectLst/>
                          <a:latin typeface="+mn-lt"/>
                        </a:rPr>
                        <a:t>Once every 3 years</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tc>
                <a:tc>
                  <a:txBody>
                    <a:bodyPr/>
                    <a:lstStyle/>
                    <a:p>
                      <a:pPr algn="ctr" fontAlgn="b"/>
                      <a:r>
                        <a:rPr lang="en-US" sz="1800" b="0" u="none" strike="noStrike" dirty="0">
                          <a:solidFill>
                            <a:srgbClr val="000000"/>
                          </a:solidFill>
                          <a:effectLst/>
                          <a:latin typeface="+mn-lt"/>
                        </a:rPr>
                        <a:t>Once every 3 years and </a:t>
                      </a:r>
                      <a:br>
                        <a:rPr lang="en-US" sz="1800" b="0" u="none" strike="noStrike" dirty="0">
                          <a:solidFill>
                            <a:srgbClr val="000000"/>
                          </a:solidFill>
                          <a:effectLst/>
                          <a:latin typeface="+mn-lt"/>
                        </a:rPr>
                      </a:br>
                      <a:r>
                        <a:rPr lang="en-US" sz="1800" b="0" u="none" strike="noStrike" dirty="0">
                          <a:solidFill>
                            <a:srgbClr val="000000"/>
                          </a:solidFill>
                          <a:effectLst/>
                          <a:latin typeface="+mn-lt"/>
                        </a:rPr>
                        <a:t>4 months</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tc>
                <a:extLst>
                  <a:ext uri="{0D108BD9-81ED-4DB2-BD59-A6C34878D82A}">
                    <a16:rowId xmlns:a16="http://schemas.microsoft.com/office/drawing/2014/main" val="4097378516"/>
                  </a:ext>
                </a:extLst>
              </a:tr>
              <a:tr h="644223">
                <a:tc>
                  <a:txBody>
                    <a:bodyPr/>
                    <a:lstStyle/>
                    <a:p>
                      <a:pPr algn="l" fontAlgn="b"/>
                      <a:r>
                        <a:rPr lang="en-US" sz="1800" b="0" u="none" strike="noStrike" dirty="0">
                          <a:solidFill>
                            <a:srgbClr val="000000"/>
                          </a:solidFill>
                          <a:effectLst/>
                          <a:latin typeface="+mn-lt"/>
                        </a:rPr>
                        <a:t>Percentage of non-users</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lnB w="12700" cap="flat" cmpd="sng" algn="ctr">
                      <a:noFill/>
                      <a:prstDash val="solid"/>
                      <a:round/>
                      <a:headEnd type="none" w="med" len="med"/>
                      <a:tailEnd type="none" w="med" len="med"/>
                    </a:lnB>
                  </a:tcPr>
                </a:tc>
                <a:tc>
                  <a:txBody>
                    <a:bodyPr/>
                    <a:lstStyle/>
                    <a:p>
                      <a:pPr algn="ctr" fontAlgn="b"/>
                      <a:r>
                        <a:rPr lang="en-US" altLang="zh-TW" sz="1800" b="0" u="none" strike="noStrike" dirty="0">
                          <a:solidFill>
                            <a:srgbClr val="000000"/>
                          </a:solidFill>
                          <a:effectLst/>
                          <a:latin typeface="+mn-lt"/>
                        </a:rPr>
                        <a:t>40%</a:t>
                      </a:r>
                      <a:endParaRPr lang="en-US" altLang="zh-TW" sz="1800" b="0" i="0" u="none" strike="noStrike" dirty="0">
                        <a:solidFill>
                          <a:srgbClr val="000000"/>
                        </a:solidFill>
                        <a:effectLst/>
                        <a:latin typeface="+mn-lt"/>
                        <a:ea typeface="新細明體" panose="02020500000000000000" pitchFamily="18" charset="-120"/>
                      </a:endParaRPr>
                    </a:p>
                  </a:txBody>
                  <a:tcPr marL="6350" marR="6350" marT="6350" marB="0" anchor="ctr">
                    <a:lnB w="12700" cap="flat" cmpd="sng" algn="ctr">
                      <a:noFill/>
                      <a:prstDash val="solid"/>
                      <a:round/>
                      <a:headEnd type="none" w="med" len="med"/>
                      <a:tailEnd type="none" w="med" len="med"/>
                    </a:lnB>
                  </a:tcPr>
                </a:tc>
                <a:tc>
                  <a:txBody>
                    <a:bodyPr/>
                    <a:lstStyle/>
                    <a:p>
                      <a:pPr algn="ctr" fontAlgn="b"/>
                      <a:r>
                        <a:rPr lang="en-US" altLang="zh-TW" sz="1800" b="0" u="none" strike="noStrike" dirty="0">
                          <a:solidFill>
                            <a:srgbClr val="000000"/>
                          </a:solidFill>
                          <a:effectLst/>
                          <a:latin typeface="+mn-lt"/>
                        </a:rPr>
                        <a:t>43%</a:t>
                      </a:r>
                      <a:endParaRPr lang="en-US" altLang="zh-TW" sz="1800" b="0" i="0" u="none" strike="noStrike" dirty="0">
                        <a:solidFill>
                          <a:srgbClr val="000000"/>
                        </a:solidFill>
                        <a:effectLst/>
                        <a:latin typeface="+mn-lt"/>
                        <a:ea typeface="新細明體" panose="02020500000000000000" pitchFamily="18" charset="-120"/>
                      </a:endParaRPr>
                    </a:p>
                  </a:txBody>
                  <a:tcPr marL="6350" marR="6350" marT="6350" marB="0" anchor="ctr">
                    <a:lnB w="12700" cap="flat" cmpd="sng" algn="ctr">
                      <a:noFill/>
                      <a:prstDash val="solid"/>
                      <a:round/>
                      <a:headEnd type="none" w="med" len="med"/>
                      <a:tailEnd type="none" w="med" len="med"/>
                    </a:lnB>
                  </a:tcPr>
                </a:tc>
                <a:extLst>
                  <a:ext uri="{0D108BD9-81ED-4DB2-BD59-A6C34878D82A}">
                    <a16:rowId xmlns:a16="http://schemas.microsoft.com/office/drawing/2014/main" val="3894046383"/>
                  </a:ext>
                </a:extLst>
              </a:tr>
            </a:tbl>
          </a:graphicData>
        </a:graphic>
      </p:graphicFrame>
      <p:sp>
        <p:nvSpPr>
          <p:cNvPr id="13" name="文字方塊 12">
            <a:extLst>
              <a:ext uri="{FF2B5EF4-FFF2-40B4-BE49-F238E27FC236}">
                <a16:creationId xmlns:a16="http://schemas.microsoft.com/office/drawing/2014/main" id="{ABAF3AF6-F15A-1E48-1670-42C9CBC80A47}"/>
              </a:ext>
            </a:extLst>
          </p:cNvPr>
          <p:cNvSpPr txBox="1"/>
          <p:nvPr/>
        </p:nvSpPr>
        <p:spPr>
          <a:xfrm>
            <a:off x="17378" y="10820"/>
            <a:ext cx="5814412" cy="584775"/>
          </a:xfrm>
          <a:prstGeom prst="rect">
            <a:avLst/>
          </a:prstGeom>
          <a:noFill/>
        </p:spPr>
        <p:txBody>
          <a:bodyPr wrap="none" rtlCol="0">
            <a:spAutoFit/>
          </a:bodyPr>
          <a:lstStyle/>
          <a:p>
            <a:r>
              <a:rPr lang="en-US" altLang="zh-TW" sz="3200" b="1" dirty="0">
                <a:solidFill>
                  <a:schemeClr val="accent2"/>
                </a:solidFill>
              </a:rPr>
              <a:t>Result - Antibiotic prescriptions </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5D6D7887-95DE-3E43-E1AF-97581470A8B2}"/>
              </a:ext>
            </a:extLst>
          </p:cNvPr>
          <p:cNvSpPr>
            <a:spLocks noGrp="1"/>
          </p:cNvSpPr>
          <p:nvPr>
            <p:ph type="sldNum" sz="quarter" idx="12"/>
          </p:nvPr>
        </p:nvSpPr>
        <p:spPr/>
        <p:txBody>
          <a:bodyPr/>
          <a:lstStyle/>
          <a:p>
            <a:fld id="{A3EBA37E-74A6-4D79-88A5-49CDC2D2C04B}" type="slidenum">
              <a:rPr lang="zh-TW" altLang="en-US" smtClean="0"/>
              <a:t>25</a:t>
            </a:fld>
            <a:endParaRPr lang="zh-TW" altLang="en-US"/>
          </a:p>
        </p:txBody>
      </p:sp>
    </p:spTree>
    <p:extLst>
      <p:ext uri="{BB962C8B-B14F-4D97-AF65-F5344CB8AC3E}">
        <p14:creationId xmlns:p14="http://schemas.microsoft.com/office/powerpoint/2010/main" val="269818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285E175B-AA31-BFA8-B0A6-683C57684D65}"/>
              </a:ext>
            </a:extLst>
          </p:cNvPr>
          <p:cNvGraphicFramePr>
            <a:graphicFrameLocks noGrp="1"/>
          </p:cNvGraphicFramePr>
          <p:nvPr>
            <p:extLst>
              <p:ext uri="{D42A27DB-BD31-4B8C-83A1-F6EECF244321}">
                <p14:modId xmlns:p14="http://schemas.microsoft.com/office/powerpoint/2010/main" val="1935055567"/>
              </p:ext>
            </p:extLst>
          </p:nvPr>
        </p:nvGraphicFramePr>
        <p:xfrm>
          <a:off x="205172" y="987574"/>
          <a:ext cx="8733658" cy="4028599"/>
        </p:xfrm>
        <a:graphic>
          <a:graphicData uri="http://schemas.openxmlformats.org/drawingml/2006/table">
            <a:tbl>
              <a:tblPr firstRow="1" bandRow="1">
                <a:tableStyleId>{0E3FDE45-AF77-4B5C-9715-49D594BDF05E}</a:tableStyleId>
              </a:tblPr>
              <a:tblGrid>
                <a:gridCol w="4366828">
                  <a:extLst>
                    <a:ext uri="{9D8B030D-6E8A-4147-A177-3AD203B41FA5}">
                      <a16:colId xmlns:a16="http://schemas.microsoft.com/office/drawing/2014/main" val="2902074271"/>
                    </a:ext>
                  </a:extLst>
                </a:gridCol>
                <a:gridCol w="2183415">
                  <a:extLst>
                    <a:ext uri="{9D8B030D-6E8A-4147-A177-3AD203B41FA5}">
                      <a16:colId xmlns:a16="http://schemas.microsoft.com/office/drawing/2014/main" val="3016033452"/>
                    </a:ext>
                  </a:extLst>
                </a:gridCol>
                <a:gridCol w="2183415">
                  <a:extLst>
                    <a:ext uri="{9D8B030D-6E8A-4147-A177-3AD203B41FA5}">
                      <a16:colId xmlns:a16="http://schemas.microsoft.com/office/drawing/2014/main" val="2180704464"/>
                    </a:ext>
                  </a:extLst>
                </a:gridCol>
              </a:tblGrid>
              <a:tr h="487579">
                <a:tc>
                  <a:txBody>
                    <a:bodyPr/>
                    <a:lstStyle/>
                    <a:p>
                      <a:pPr algn="ctr" fontAlgn="t"/>
                      <a:r>
                        <a:rPr lang="en-US" sz="1800" b="1" i="0" u="none" strike="noStrike" dirty="0">
                          <a:solidFill>
                            <a:srgbClr val="000000"/>
                          </a:solidFill>
                          <a:effectLst/>
                          <a:latin typeface="+mn-lt"/>
                          <a:ea typeface="新細明體" panose="02020500000000000000" pitchFamily="18" charset="-120"/>
                        </a:rPr>
                        <a:t>Category</a:t>
                      </a:r>
                    </a:p>
                  </a:txBody>
                  <a:tcPr marL="6350" marR="6350" marT="6350" marB="0" anchor="ctr">
                    <a:lnT w="12700" cap="flat" cmpd="sng" algn="ctr">
                      <a:noFill/>
                      <a:prstDash val="solid"/>
                      <a:round/>
                      <a:headEnd type="none" w="med" len="med"/>
                      <a:tailEnd type="none" w="med" len="med"/>
                    </a:lnT>
                  </a:tcPr>
                </a:tc>
                <a:tc>
                  <a:txBody>
                    <a:bodyPr/>
                    <a:lstStyle/>
                    <a:p>
                      <a:pPr algn="ctr" fontAlgn="t"/>
                      <a:r>
                        <a:rPr lang="en-US" sz="1800" b="1" i="0" u="none" strike="noStrike" dirty="0">
                          <a:solidFill>
                            <a:srgbClr val="000000"/>
                          </a:solidFill>
                          <a:effectLst/>
                          <a:latin typeface="+mn-lt"/>
                          <a:ea typeface="新細明體" panose="02020500000000000000" pitchFamily="18" charset="-120"/>
                        </a:rPr>
                        <a:t>Number of Individuals</a:t>
                      </a:r>
                    </a:p>
                  </a:txBody>
                  <a:tcPr marL="6350" marR="6350" marT="6350" marB="0" anchor="ctr">
                    <a:lnT w="12700" cap="flat" cmpd="sng" algn="ctr">
                      <a:noFill/>
                      <a:prstDash val="solid"/>
                      <a:round/>
                      <a:headEnd type="none" w="med" len="med"/>
                      <a:tailEnd type="none" w="med" len="med"/>
                    </a:lnT>
                  </a:tcPr>
                </a:tc>
                <a:tc>
                  <a:txBody>
                    <a:bodyPr/>
                    <a:lstStyle/>
                    <a:p>
                      <a:pPr algn="ctr" fontAlgn="t"/>
                      <a:r>
                        <a:rPr lang="en-US" sz="1800" b="1" i="0" u="none" strike="noStrike" dirty="0">
                          <a:solidFill>
                            <a:srgbClr val="000000"/>
                          </a:solidFill>
                          <a:effectLst/>
                          <a:latin typeface="+mn-lt"/>
                          <a:ea typeface="新細明體" panose="02020500000000000000" pitchFamily="18" charset="-120"/>
                        </a:rPr>
                        <a:t>Percentage</a:t>
                      </a:r>
                    </a:p>
                  </a:txBody>
                  <a:tcPr marL="6350" marR="6350" marT="6350" marB="0" anchor="ctr">
                    <a:lnT w="12700" cap="flat" cmpd="sng" algn="ctr">
                      <a:noFill/>
                      <a:prstDash val="solid"/>
                      <a:round/>
                      <a:headEnd type="none" w="med" len="med"/>
                      <a:tailEnd type="none" w="med" len="med"/>
                    </a:lnT>
                  </a:tcPr>
                </a:tc>
                <a:extLst>
                  <a:ext uri="{0D108BD9-81ED-4DB2-BD59-A6C34878D82A}">
                    <a16:rowId xmlns:a16="http://schemas.microsoft.com/office/drawing/2014/main" val="3878976465"/>
                  </a:ext>
                </a:extLst>
              </a:tr>
              <a:tr h="644223">
                <a:tc>
                  <a:txBody>
                    <a:bodyPr/>
                    <a:lstStyle/>
                    <a:p>
                      <a:pPr algn="ctr" fontAlgn="b"/>
                      <a:r>
                        <a:rPr lang="en-US" sz="1800" b="0" i="0" u="none" strike="noStrike" dirty="0">
                          <a:solidFill>
                            <a:srgbClr val="000000"/>
                          </a:solidFill>
                          <a:effectLst/>
                          <a:latin typeface="+mn-lt"/>
                          <a:ea typeface="新細明體" panose="02020500000000000000" pitchFamily="18" charset="-120"/>
                        </a:rPr>
                        <a:t>Non-users</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3590</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42%</a:t>
                      </a:r>
                    </a:p>
                  </a:txBody>
                  <a:tcPr marL="6350" marR="6350" marT="6350" marB="0" anchor="ctr"/>
                </a:tc>
                <a:extLst>
                  <a:ext uri="{0D108BD9-81ED-4DB2-BD59-A6C34878D82A}">
                    <a16:rowId xmlns:a16="http://schemas.microsoft.com/office/drawing/2014/main" val="3356356941"/>
                  </a:ext>
                </a:extLst>
              </a:tr>
              <a:tr h="644223">
                <a:tc>
                  <a:txBody>
                    <a:bodyPr/>
                    <a:lstStyle/>
                    <a:p>
                      <a:pPr algn="ctr" fontAlgn="b"/>
                      <a:r>
                        <a:rPr lang="en-US" sz="1800" b="0" i="0" u="none" strike="noStrike" dirty="0">
                          <a:solidFill>
                            <a:srgbClr val="000000"/>
                          </a:solidFill>
                          <a:effectLst/>
                          <a:latin typeface="+mn-lt"/>
                          <a:ea typeface="新細明體" panose="02020500000000000000" pitchFamily="18" charset="-120"/>
                        </a:rPr>
                        <a:t>Low exposure(1st–33rd percentile)</a:t>
                      </a:r>
                    </a:p>
                  </a:txBody>
                  <a:tcPr marL="6350" marR="6350" marT="6350" marB="0" anchor="ctr"/>
                </a:tc>
                <a:tc>
                  <a:txBody>
                    <a:bodyPr/>
                    <a:lstStyle/>
                    <a:p>
                      <a:pPr algn="ctr" fontAlgn="b"/>
                      <a:r>
                        <a:rPr lang="en-US" altLang="zh-TW" sz="1800" b="0" i="0" u="none" strike="noStrike">
                          <a:solidFill>
                            <a:srgbClr val="000000"/>
                          </a:solidFill>
                          <a:effectLst/>
                          <a:latin typeface="+mn-lt"/>
                          <a:ea typeface="新細明體" panose="02020500000000000000" pitchFamily="18" charset="-120"/>
                        </a:rPr>
                        <a:t>2110</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25%</a:t>
                      </a:r>
                    </a:p>
                  </a:txBody>
                  <a:tcPr marL="6350" marR="6350" marT="6350" marB="0" anchor="ctr"/>
                </a:tc>
                <a:extLst>
                  <a:ext uri="{0D108BD9-81ED-4DB2-BD59-A6C34878D82A}">
                    <a16:rowId xmlns:a16="http://schemas.microsoft.com/office/drawing/2014/main" val="2166625517"/>
                  </a:ext>
                </a:extLst>
              </a:tr>
              <a:tr h="964128">
                <a:tc>
                  <a:txBody>
                    <a:bodyPr/>
                    <a:lstStyle/>
                    <a:p>
                      <a:pPr algn="ctr" fontAlgn="b"/>
                      <a:r>
                        <a:rPr lang="en-US" sz="1800" b="0" i="0" u="none" strike="noStrike" dirty="0">
                          <a:solidFill>
                            <a:srgbClr val="000000"/>
                          </a:solidFill>
                          <a:effectLst/>
                          <a:latin typeface="+mn-lt"/>
                          <a:ea typeface="新細明體" panose="02020500000000000000" pitchFamily="18" charset="-120"/>
                        </a:rPr>
                        <a:t>Intermediate exposure(34th–66th percentile)</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1056</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12%</a:t>
                      </a:r>
                    </a:p>
                  </a:txBody>
                  <a:tcPr marL="6350" marR="6350" marT="6350" marB="0" anchor="ctr"/>
                </a:tc>
                <a:extLst>
                  <a:ext uri="{0D108BD9-81ED-4DB2-BD59-A6C34878D82A}">
                    <a16:rowId xmlns:a16="http://schemas.microsoft.com/office/drawing/2014/main" val="4097378516"/>
                  </a:ext>
                </a:extLst>
              </a:tr>
              <a:tr h="644223">
                <a:tc>
                  <a:txBody>
                    <a:bodyPr/>
                    <a:lstStyle/>
                    <a:p>
                      <a:pPr algn="ctr" fontAlgn="b"/>
                      <a:r>
                        <a:rPr lang="en-US" sz="1800" b="0" i="0" u="none" strike="noStrike" dirty="0">
                          <a:solidFill>
                            <a:srgbClr val="000000"/>
                          </a:solidFill>
                          <a:effectLst/>
                          <a:latin typeface="+mn-lt"/>
                          <a:ea typeface="新細明體" panose="02020500000000000000" pitchFamily="18" charset="-120"/>
                        </a:rPr>
                        <a:t>High exposure(67th–90th percentile)</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1188</a:t>
                      </a:r>
                    </a:p>
                  </a:txBody>
                  <a:tcPr marL="6350" marR="6350" marT="6350" marB="0" anchor="ct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14%</a:t>
                      </a:r>
                    </a:p>
                  </a:txBody>
                  <a:tcPr marL="6350" marR="6350" marT="6350" marB="0" anchor="ctr"/>
                </a:tc>
                <a:extLst>
                  <a:ext uri="{0D108BD9-81ED-4DB2-BD59-A6C34878D82A}">
                    <a16:rowId xmlns:a16="http://schemas.microsoft.com/office/drawing/2014/main" val="3894046383"/>
                  </a:ext>
                </a:extLst>
              </a:tr>
              <a:tr h="644223">
                <a:tc>
                  <a:txBody>
                    <a:bodyPr/>
                    <a:lstStyle/>
                    <a:p>
                      <a:pPr algn="ctr" fontAlgn="b"/>
                      <a:r>
                        <a:rPr lang="en-US" altLang="zh-TW" dirty="0"/>
                        <a:t>Very high</a:t>
                      </a:r>
                      <a:r>
                        <a:rPr lang="zh-TW" altLang="en-US" dirty="0"/>
                        <a:t> </a:t>
                      </a:r>
                      <a:r>
                        <a:rPr lang="en-US" altLang="zh-TW" dirty="0"/>
                        <a:t>exposure(above 90th percentile)</a:t>
                      </a:r>
                      <a:endParaRPr lang="en-US" sz="1800" b="0" i="0" u="none" strike="noStrike" dirty="0">
                        <a:solidFill>
                          <a:srgbClr val="000000"/>
                        </a:solidFill>
                        <a:effectLst/>
                        <a:latin typeface="+mn-lt"/>
                        <a:ea typeface="新細明體" panose="02020500000000000000" pitchFamily="18" charset="-120"/>
                      </a:endParaRPr>
                    </a:p>
                  </a:txBody>
                  <a:tcPr marL="6350" marR="6350" marT="6350" marB="0" anchor="ctr">
                    <a:lnB w="12700" cap="flat" cmpd="sng" algn="ctr">
                      <a:noFill/>
                      <a:prstDash val="solid"/>
                      <a:round/>
                      <a:headEnd type="none" w="med" len="med"/>
                      <a:tailEnd type="none" w="med" len="med"/>
                    </a:lnB>
                  </a:tcP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510</a:t>
                      </a:r>
                    </a:p>
                  </a:txBody>
                  <a:tcPr marL="6350" marR="6350" marT="6350" marB="0" anchor="ctr">
                    <a:lnB w="12700" cap="flat" cmpd="sng" algn="ctr">
                      <a:noFill/>
                      <a:prstDash val="solid"/>
                      <a:round/>
                      <a:headEnd type="none" w="med" len="med"/>
                      <a:tailEnd type="none" w="med" len="med"/>
                    </a:lnB>
                  </a:tcPr>
                </a:tc>
                <a:tc>
                  <a:txBody>
                    <a:bodyPr/>
                    <a:lstStyle/>
                    <a:p>
                      <a:pPr algn="ctr" fontAlgn="b"/>
                      <a:r>
                        <a:rPr lang="en-US" altLang="zh-TW" sz="1800" b="0" i="0" u="none" strike="noStrike" dirty="0">
                          <a:solidFill>
                            <a:srgbClr val="000000"/>
                          </a:solidFill>
                          <a:effectLst/>
                          <a:latin typeface="+mn-lt"/>
                          <a:ea typeface="新細明體" panose="02020500000000000000" pitchFamily="18" charset="-120"/>
                        </a:rPr>
                        <a:t>6%</a:t>
                      </a:r>
                    </a:p>
                  </a:txBody>
                  <a:tcPr marL="6350" marR="6350" marT="6350" marB="0" anchor="ctr">
                    <a:lnB w="12700" cap="flat" cmpd="sng" algn="ctr">
                      <a:noFill/>
                      <a:prstDash val="solid"/>
                      <a:round/>
                      <a:headEnd type="none" w="med" len="med"/>
                      <a:tailEnd type="none" w="med" len="med"/>
                    </a:lnB>
                  </a:tcPr>
                </a:tc>
                <a:extLst>
                  <a:ext uri="{0D108BD9-81ED-4DB2-BD59-A6C34878D82A}">
                    <a16:rowId xmlns:a16="http://schemas.microsoft.com/office/drawing/2014/main" val="3283671099"/>
                  </a:ext>
                </a:extLst>
              </a:tr>
            </a:tbl>
          </a:graphicData>
        </a:graphic>
      </p:graphicFrame>
      <p:sp>
        <p:nvSpPr>
          <p:cNvPr id="3" name="文字方塊 2">
            <a:extLst>
              <a:ext uri="{FF2B5EF4-FFF2-40B4-BE49-F238E27FC236}">
                <a16:creationId xmlns:a16="http://schemas.microsoft.com/office/drawing/2014/main" id="{18AC616B-8C1F-D453-18B8-A23BFDC9D580}"/>
              </a:ext>
            </a:extLst>
          </p:cNvPr>
          <p:cNvSpPr txBox="1"/>
          <p:nvPr/>
        </p:nvSpPr>
        <p:spPr>
          <a:xfrm>
            <a:off x="17378" y="10820"/>
            <a:ext cx="8733657" cy="1077218"/>
          </a:xfrm>
          <a:prstGeom prst="rect">
            <a:avLst/>
          </a:prstGeom>
          <a:noFill/>
        </p:spPr>
        <p:txBody>
          <a:bodyPr wrap="square" rtlCol="0">
            <a:spAutoFit/>
          </a:bodyPr>
          <a:lstStyle/>
          <a:p>
            <a:r>
              <a:rPr lang="en-US" altLang="zh-TW" sz="3200" b="1" dirty="0">
                <a:solidFill>
                  <a:schemeClr val="accent2"/>
                </a:solidFill>
              </a:rPr>
              <a:t>Result – Category</a:t>
            </a:r>
            <a:r>
              <a:rPr lang="zh-TW" altLang="en-US" sz="3200" b="1" dirty="0">
                <a:solidFill>
                  <a:schemeClr val="accent2"/>
                </a:solidFill>
              </a:rPr>
              <a:t> </a:t>
            </a:r>
            <a:r>
              <a:rPr lang="en-US" altLang="zh-TW" sz="3200" b="1" dirty="0">
                <a:solidFill>
                  <a:schemeClr val="accent2"/>
                </a:solidFill>
              </a:rPr>
              <a:t>of antibiotic prescriptions</a:t>
            </a:r>
            <a:br>
              <a:rPr lang="en-US" altLang="zh-TW" sz="3200" b="1" dirty="0">
                <a:solidFill>
                  <a:schemeClr val="accent2"/>
                </a:solidFill>
              </a:rPr>
            </a:br>
            <a:r>
              <a:rPr lang="zh-TW" altLang="en-US" sz="3200" b="1" dirty="0">
                <a:solidFill>
                  <a:schemeClr val="accent2"/>
                </a:solidFill>
              </a:rPr>
              <a:t>               </a:t>
            </a:r>
            <a:r>
              <a:rPr lang="en-US" altLang="zh-TW" sz="3200" b="1" dirty="0">
                <a:solidFill>
                  <a:schemeClr val="accent2"/>
                </a:solidFill>
              </a:rPr>
              <a:t>(case + control group) </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5FA781EF-65BC-BB9E-4E84-75481718958C}"/>
              </a:ext>
            </a:extLst>
          </p:cNvPr>
          <p:cNvSpPr>
            <a:spLocks noGrp="1"/>
          </p:cNvSpPr>
          <p:nvPr>
            <p:ph type="sldNum" sz="quarter" idx="12"/>
          </p:nvPr>
        </p:nvSpPr>
        <p:spPr/>
        <p:txBody>
          <a:bodyPr/>
          <a:lstStyle/>
          <a:p>
            <a:fld id="{A3EBA37E-74A6-4D79-88A5-49CDC2D2C04B}" type="slidenum">
              <a:rPr lang="zh-TW" altLang="en-US" smtClean="0"/>
              <a:t>26</a:t>
            </a:fld>
            <a:endParaRPr lang="zh-TW" altLang="en-US"/>
          </a:p>
        </p:txBody>
      </p:sp>
    </p:spTree>
    <p:extLst>
      <p:ext uri="{BB962C8B-B14F-4D97-AF65-F5344CB8AC3E}">
        <p14:creationId xmlns:p14="http://schemas.microsoft.com/office/powerpoint/2010/main" val="197995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DC53FEA-0175-98D0-8FAD-7EE7BB802CAA}"/>
              </a:ext>
            </a:extLst>
          </p:cNvPr>
          <p:cNvPicPr>
            <a:picLocks noChangeAspect="1"/>
          </p:cNvPicPr>
          <p:nvPr/>
        </p:nvPicPr>
        <p:blipFill>
          <a:blip r:embed="rId2"/>
          <a:stretch>
            <a:fillRect/>
          </a:stretch>
        </p:blipFill>
        <p:spPr>
          <a:xfrm>
            <a:off x="2771800" y="411510"/>
            <a:ext cx="5884204" cy="4587974"/>
          </a:xfrm>
          <a:prstGeom prst="rect">
            <a:avLst/>
          </a:prstGeom>
        </p:spPr>
      </p:pic>
      <p:sp>
        <p:nvSpPr>
          <p:cNvPr id="6" name="文字方塊 5">
            <a:extLst>
              <a:ext uri="{FF2B5EF4-FFF2-40B4-BE49-F238E27FC236}">
                <a16:creationId xmlns:a16="http://schemas.microsoft.com/office/drawing/2014/main" id="{A108B46E-73A3-D0F7-B3D1-314E0FCDCD3F}"/>
              </a:ext>
            </a:extLst>
          </p:cNvPr>
          <p:cNvSpPr txBox="1"/>
          <p:nvPr/>
        </p:nvSpPr>
        <p:spPr>
          <a:xfrm>
            <a:off x="-1765682" y="3771137"/>
            <a:ext cx="4572000" cy="400110"/>
          </a:xfrm>
          <a:prstGeom prst="rect">
            <a:avLst/>
          </a:prstGeom>
          <a:noFill/>
        </p:spPr>
        <p:txBody>
          <a:bodyPr wrap="square">
            <a:spAutoFit/>
          </a:bodyPr>
          <a:lstStyle/>
          <a:p>
            <a:pPr algn="r"/>
            <a:r>
              <a:rPr lang="en-US" altLang="zh-TW" sz="2000" dirty="0"/>
              <a:t>Very high exposure</a:t>
            </a:r>
          </a:p>
        </p:txBody>
      </p:sp>
      <p:sp>
        <p:nvSpPr>
          <p:cNvPr id="8" name="文字方塊 7">
            <a:extLst>
              <a:ext uri="{FF2B5EF4-FFF2-40B4-BE49-F238E27FC236}">
                <a16:creationId xmlns:a16="http://schemas.microsoft.com/office/drawing/2014/main" id="{E3726B2E-45E4-1F0D-5171-9C43A5D13AAF}"/>
              </a:ext>
            </a:extLst>
          </p:cNvPr>
          <p:cNvSpPr txBox="1"/>
          <p:nvPr/>
        </p:nvSpPr>
        <p:spPr>
          <a:xfrm>
            <a:off x="-2342150" y="2520831"/>
            <a:ext cx="5148468" cy="400110"/>
          </a:xfrm>
          <a:prstGeom prst="rect">
            <a:avLst/>
          </a:prstGeom>
          <a:noFill/>
        </p:spPr>
        <p:txBody>
          <a:bodyPr wrap="square">
            <a:spAutoFit/>
          </a:bodyPr>
          <a:lstStyle/>
          <a:p>
            <a:pPr algn="r"/>
            <a:r>
              <a:rPr lang="en-US" altLang="zh-TW" sz="2000" dirty="0"/>
              <a:t>Low exposure</a:t>
            </a:r>
          </a:p>
        </p:txBody>
      </p:sp>
      <p:sp>
        <p:nvSpPr>
          <p:cNvPr id="10" name="文字方塊 9">
            <a:extLst>
              <a:ext uri="{FF2B5EF4-FFF2-40B4-BE49-F238E27FC236}">
                <a16:creationId xmlns:a16="http://schemas.microsoft.com/office/drawing/2014/main" id="{B947B0E0-8FB0-66C3-7174-47BE561540C3}"/>
              </a:ext>
            </a:extLst>
          </p:cNvPr>
          <p:cNvSpPr txBox="1"/>
          <p:nvPr/>
        </p:nvSpPr>
        <p:spPr>
          <a:xfrm>
            <a:off x="-2640324" y="2875001"/>
            <a:ext cx="5446642" cy="400110"/>
          </a:xfrm>
          <a:prstGeom prst="rect">
            <a:avLst/>
          </a:prstGeom>
          <a:noFill/>
        </p:spPr>
        <p:txBody>
          <a:bodyPr wrap="square">
            <a:spAutoFit/>
          </a:bodyPr>
          <a:lstStyle/>
          <a:p>
            <a:pPr algn="r"/>
            <a:r>
              <a:rPr lang="en-US" altLang="zh-TW" sz="2000" dirty="0"/>
              <a:t>Intermediate exposure</a:t>
            </a:r>
          </a:p>
        </p:txBody>
      </p:sp>
      <p:sp>
        <p:nvSpPr>
          <p:cNvPr id="12" name="文字方塊 11">
            <a:extLst>
              <a:ext uri="{FF2B5EF4-FFF2-40B4-BE49-F238E27FC236}">
                <a16:creationId xmlns:a16="http://schemas.microsoft.com/office/drawing/2014/main" id="{83F3339C-8914-6490-AF63-24B9DAC0B83F}"/>
              </a:ext>
            </a:extLst>
          </p:cNvPr>
          <p:cNvSpPr txBox="1"/>
          <p:nvPr/>
        </p:nvSpPr>
        <p:spPr>
          <a:xfrm>
            <a:off x="-2807302" y="3466992"/>
            <a:ext cx="5613620" cy="400110"/>
          </a:xfrm>
          <a:prstGeom prst="rect">
            <a:avLst/>
          </a:prstGeom>
          <a:noFill/>
        </p:spPr>
        <p:txBody>
          <a:bodyPr wrap="square">
            <a:spAutoFit/>
          </a:bodyPr>
          <a:lstStyle/>
          <a:p>
            <a:pPr algn="r"/>
            <a:r>
              <a:rPr lang="en-US" altLang="zh-TW" sz="2000" dirty="0"/>
              <a:t>High exposure</a:t>
            </a:r>
          </a:p>
        </p:txBody>
      </p:sp>
      <p:sp>
        <p:nvSpPr>
          <p:cNvPr id="13" name="文字方塊 12">
            <a:extLst>
              <a:ext uri="{FF2B5EF4-FFF2-40B4-BE49-F238E27FC236}">
                <a16:creationId xmlns:a16="http://schemas.microsoft.com/office/drawing/2014/main" id="{2319F348-7D66-A9F8-FEDA-9D71B13723C2}"/>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Result – </a:t>
            </a:r>
            <a:r>
              <a:rPr lang="en-US" altLang="zh-TW" sz="2800" b="1" dirty="0">
                <a:solidFill>
                  <a:schemeClr val="accent2"/>
                </a:solidFill>
              </a:rPr>
              <a:t>Association between antibiotics and risk of CRC</a:t>
            </a:r>
            <a:endParaRPr lang="zh-TW" altLang="en-US" sz="2800" b="1" dirty="0">
              <a:solidFill>
                <a:schemeClr val="accent2"/>
              </a:solidFill>
            </a:endParaRPr>
          </a:p>
        </p:txBody>
      </p:sp>
      <p:sp>
        <p:nvSpPr>
          <p:cNvPr id="2" name="文字方塊 1">
            <a:extLst>
              <a:ext uri="{FF2B5EF4-FFF2-40B4-BE49-F238E27FC236}">
                <a16:creationId xmlns:a16="http://schemas.microsoft.com/office/drawing/2014/main" id="{39DFB187-9A6A-7EF3-FD09-367BC9C21CCF}"/>
              </a:ext>
            </a:extLst>
          </p:cNvPr>
          <p:cNvSpPr txBox="1"/>
          <p:nvPr/>
        </p:nvSpPr>
        <p:spPr>
          <a:xfrm>
            <a:off x="-2342150" y="2194707"/>
            <a:ext cx="5148468" cy="400110"/>
          </a:xfrm>
          <a:prstGeom prst="rect">
            <a:avLst/>
          </a:prstGeom>
          <a:noFill/>
        </p:spPr>
        <p:txBody>
          <a:bodyPr wrap="square">
            <a:spAutoFit/>
          </a:bodyPr>
          <a:lstStyle/>
          <a:p>
            <a:pPr algn="r"/>
            <a:r>
              <a:rPr lang="en-US" altLang="zh-TW" sz="2000" dirty="0"/>
              <a:t>All users</a:t>
            </a:r>
          </a:p>
        </p:txBody>
      </p:sp>
      <p:sp>
        <p:nvSpPr>
          <p:cNvPr id="4" name="投影片編號版面配置區 3">
            <a:extLst>
              <a:ext uri="{FF2B5EF4-FFF2-40B4-BE49-F238E27FC236}">
                <a16:creationId xmlns:a16="http://schemas.microsoft.com/office/drawing/2014/main" id="{C26F2228-61B2-61E3-E29A-C4BBB21B0B0B}"/>
              </a:ext>
            </a:extLst>
          </p:cNvPr>
          <p:cNvSpPr>
            <a:spLocks noGrp="1"/>
          </p:cNvSpPr>
          <p:nvPr>
            <p:ph type="sldNum" sz="quarter" idx="12"/>
          </p:nvPr>
        </p:nvSpPr>
        <p:spPr/>
        <p:txBody>
          <a:bodyPr/>
          <a:lstStyle/>
          <a:p>
            <a:fld id="{A3EBA37E-74A6-4D79-88A5-49CDC2D2C04B}" type="slidenum">
              <a:rPr lang="zh-TW" altLang="en-US" smtClean="0"/>
              <a:t>27</a:t>
            </a:fld>
            <a:endParaRPr lang="zh-TW" altLang="en-US"/>
          </a:p>
        </p:txBody>
      </p:sp>
    </p:spTree>
    <p:extLst>
      <p:ext uri="{BB962C8B-B14F-4D97-AF65-F5344CB8AC3E}">
        <p14:creationId xmlns:p14="http://schemas.microsoft.com/office/powerpoint/2010/main" val="181136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470C2CD-7337-73CF-3EED-D279DF238775}"/>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92FE1987-392E-E8F4-B052-502C4C58E967}"/>
              </a:ext>
            </a:extLst>
          </p:cNvPr>
          <p:cNvSpPr txBox="1"/>
          <p:nvPr/>
        </p:nvSpPr>
        <p:spPr>
          <a:xfrm>
            <a:off x="17379" y="747697"/>
            <a:ext cx="9019118" cy="3662541"/>
          </a:xfrm>
          <a:prstGeom prst="rect">
            <a:avLst/>
          </a:prstGeom>
          <a:noFill/>
        </p:spPr>
        <p:txBody>
          <a:bodyPr wrap="square" rtlCol="0">
            <a:spAutoFit/>
          </a:bodyPr>
          <a:lstStyle/>
          <a:p>
            <a:r>
              <a:rPr lang="en-US" altLang="zh-TW" sz="3200" b="1" dirty="0">
                <a:solidFill>
                  <a:schemeClr val="accent2"/>
                </a:solidFill>
              </a:rPr>
              <a:t>No dose response between the level of antibiotic expose and the risk of CRC</a:t>
            </a:r>
          </a:p>
          <a:p>
            <a:pPr marL="514350" indent="-514350">
              <a:buAutoNum type="arabicPeriod"/>
            </a:pPr>
            <a:r>
              <a:rPr lang="en-US" altLang="zh-TW" sz="2800" dirty="0"/>
              <a:t>Lack of a clear increase of ORs</a:t>
            </a:r>
          </a:p>
          <a:p>
            <a:pPr marL="514350" indent="-514350">
              <a:buAutoNum type="arabicPeriod"/>
            </a:pPr>
            <a:r>
              <a:rPr lang="en-US" altLang="zh-TW" sz="2800" dirty="0"/>
              <a:t>The CIs of all categories were overlapping with their lesser-exposed category</a:t>
            </a:r>
          </a:p>
          <a:p>
            <a:pPr marL="514350" indent="-514350">
              <a:buAutoNum type="arabicPeriod"/>
            </a:pPr>
            <a:r>
              <a:rPr lang="en-US" altLang="zh-TW" sz="2800" dirty="0"/>
              <a:t>More like threshold type model</a:t>
            </a:r>
          </a:p>
          <a:p>
            <a:pPr marL="514350" indent="-514350">
              <a:buAutoNum type="arabicPeriod"/>
            </a:pPr>
            <a:r>
              <a:rPr lang="en-US" altLang="zh-TW" sz="2800" dirty="0"/>
              <a:t>Possibility of a permanent altered colonic state after antibiotic exposure</a:t>
            </a:r>
          </a:p>
        </p:txBody>
      </p:sp>
      <p:sp>
        <p:nvSpPr>
          <p:cNvPr id="4" name="投影片編號版面配置區 3">
            <a:extLst>
              <a:ext uri="{FF2B5EF4-FFF2-40B4-BE49-F238E27FC236}">
                <a16:creationId xmlns:a16="http://schemas.microsoft.com/office/drawing/2014/main" id="{9647D9A9-7C6C-2058-6B2F-A2A84F2DEB02}"/>
              </a:ext>
            </a:extLst>
          </p:cNvPr>
          <p:cNvSpPr>
            <a:spLocks noGrp="1"/>
          </p:cNvSpPr>
          <p:nvPr>
            <p:ph type="sldNum" sz="quarter" idx="12"/>
          </p:nvPr>
        </p:nvSpPr>
        <p:spPr/>
        <p:txBody>
          <a:bodyPr/>
          <a:lstStyle/>
          <a:p>
            <a:fld id="{A3EBA37E-74A6-4D79-88A5-49CDC2D2C04B}" type="slidenum">
              <a:rPr lang="zh-TW" altLang="en-US" smtClean="0"/>
              <a:t>28</a:t>
            </a:fld>
            <a:endParaRPr lang="zh-TW" altLang="en-US"/>
          </a:p>
        </p:txBody>
      </p:sp>
    </p:spTree>
    <p:extLst>
      <p:ext uri="{BB962C8B-B14F-4D97-AF65-F5344CB8AC3E}">
        <p14:creationId xmlns:p14="http://schemas.microsoft.com/office/powerpoint/2010/main" val="311045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F5DA92F-ADBE-A636-4921-63D35A2D0E38}"/>
              </a:ext>
            </a:extLst>
          </p:cNvPr>
          <p:cNvPicPr>
            <a:picLocks noChangeAspect="1"/>
          </p:cNvPicPr>
          <p:nvPr/>
        </p:nvPicPr>
        <p:blipFill>
          <a:blip r:embed="rId2"/>
          <a:stretch>
            <a:fillRect/>
          </a:stretch>
        </p:blipFill>
        <p:spPr>
          <a:xfrm>
            <a:off x="0" y="1421615"/>
            <a:ext cx="9144000" cy="2300270"/>
          </a:xfrm>
          <a:prstGeom prst="rect">
            <a:avLst/>
          </a:prstGeom>
        </p:spPr>
      </p:pic>
      <p:sp>
        <p:nvSpPr>
          <p:cNvPr id="4" name="文字方塊 3">
            <a:extLst>
              <a:ext uri="{FF2B5EF4-FFF2-40B4-BE49-F238E27FC236}">
                <a16:creationId xmlns:a16="http://schemas.microsoft.com/office/drawing/2014/main" id="{420F1B5B-06CA-B26D-F693-308CF29F63F4}"/>
              </a:ext>
            </a:extLst>
          </p:cNvPr>
          <p:cNvSpPr txBox="1"/>
          <p:nvPr/>
        </p:nvSpPr>
        <p:spPr>
          <a:xfrm>
            <a:off x="0" y="4844446"/>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CA Cancer J Clin. 2024 May-Jun;74(3):229-263.</a:t>
            </a:r>
            <a:endParaRPr lang="zh-TW" altLang="en-US" sz="1400" dirty="0">
              <a:solidFill>
                <a:schemeClr val="tx1">
                  <a:lumMod val="65000"/>
                  <a:lumOff val="35000"/>
                </a:schemeClr>
              </a:solidFill>
            </a:endParaRPr>
          </a:p>
        </p:txBody>
      </p:sp>
      <p:sp>
        <p:nvSpPr>
          <p:cNvPr id="2" name="矩形 1">
            <a:extLst>
              <a:ext uri="{FF2B5EF4-FFF2-40B4-BE49-F238E27FC236}">
                <a16:creationId xmlns:a16="http://schemas.microsoft.com/office/drawing/2014/main" id="{21F69A5F-56B0-64B1-216F-549B4222CA38}"/>
              </a:ext>
            </a:extLst>
          </p:cNvPr>
          <p:cNvSpPr/>
          <p:nvPr/>
        </p:nvSpPr>
        <p:spPr>
          <a:xfrm>
            <a:off x="107504" y="2859782"/>
            <a:ext cx="9001000" cy="362033"/>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95B95BE-5A5F-4D07-98B4-23D7BF604D5C}"/>
              </a:ext>
            </a:extLst>
          </p:cNvPr>
          <p:cNvSpPr txBox="1"/>
          <p:nvPr/>
        </p:nvSpPr>
        <p:spPr>
          <a:xfrm>
            <a:off x="17378" y="10820"/>
            <a:ext cx="8924366" cy="584775"/>
          </a:xfrm>
          <a:prstGeom prst="rect">
            <a:avLst/>
          </a:prstGeom>
          <a:noFill/>
        </p:spPr>
        <p:txBody>
          <a:bodyPr wrap="none" rtlCol="0">
            <a:spAutoFit/>
          </a:bodyPr>
          <a:lstStyle/>
          <a:p>
            <a:r>
              <a:rPr lang="en-US" altLang="zh-TW" sz="3200" b="1" dirty="0">
                <a:solidFill>
                  <a:schemeClr val="accent2"/>
                </a:solidFill>
              </a:rPr>
              <a:t>Global incidence and mortality of colorectal cancer</a:t>
            </a:r>
            <a:endParaRPr lang="zh-TW" altLang="en-US" sz="3200" b="1" dirty="0">
              <a:solidFill>
                <a:schemeClr val="accent2"/>
              </a:solidFill>
            </a:endParaRPr>
          </a:p>
        </p:txBody>
      </p:sp>
      <p:sp>
        <p:nvSpPr>
          <p:cNvPr id="6" name="投影片編號版面配置區 5">
            <a:extLst>
              <a:ext uri="{FF2B5EF4-FFF2-40B4-BE49-F238E27FC236}">
                <a16:creationId xmlns:a16="http://schemas.microsoft.com/office/drawing/2014/main" id="{AC99745A-5EC2-F9FE-D5FF-1F61369D8BFF}"/>
              </a:ext>
            </a:extLst>
          </p:cNvPr>
          <p:cNvSpPr>
            <a:spLocks noGrp="1"/>
          </p:cNvSpPr>
          <p:nvPr>
            <p:ph type="sldNum" sz="quarter" idx="12"/>
          </p:nvPr>
        </p:nvSpPr>
        <p:spPr/>
        <p:txBody>
          <a:bodyPr/>
          <a:lstStyle/>
          <a:p>
            <a:fld id="{A3EBA37E-74A6-4D79-88A5-49CDC2D2C04B}" type="slidenum">
              <a:rPr lang="zh-TW" altLang="en-US" smtClean="0"/>
              <a:t>2</a:t>
            </a:fld>
            <a:endParaRPr lang="zh-TW" altLang="en-US"/>
          </a:p>
        </p:txBody>
      </p:sp>
    </p:spTree>
    <p:extLst>
      <p:ext uri="{BB962C8B-B14F-4D97-AF65-F5344CB8AC3E}">
        <p14:creationId xmlns:p14="http://schemas.microsoft.com/office/powerpoint/2010/main" val="996433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526A-B19C-62C3-5D72-E2D385DE70D1}"/>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D1358B3C-D7F1-3EBC-4764-D5182694DE33}"/>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04F2F627-AACF-2D7C-D73E-6CB963A9B6E5}"/>
              </a:ext>
            </a:extLst>
          </p:cNvPr>
          <p:cNvSpPr txBox="1"/>
          <p:nvPr/>
        </p:nvSpPr>
        <p:spPr>
          <a:xfrm>
            <a:off x="17379" y="771550"/>
            <a:ext cx="9019118" cy="2308324"/>
          </a:xfrm>
          <a:prstGeom prst="rect">
            <a:avLst/>
          </a:prstGeom>
          <a:noFill/>
        </p:spPr>
        <p:txBody>
          <a:bodyPr wrap="square" rtlCol="0">
            <a:spAutoFit/>
          </a:bodyPr>
          <a:lstStyle/>
          <a:p>
            <a:r>
              <a:rPr lang="en-US" altLang="zh-TW" sz="3200" b="1" dirty="0">
                <a:solidFill>
                  <a:schemeClr val="accent2"/>
                </a:solidFill>
              </a:rPr>
              <a:t>Strengths:</a:t>
            </a:r>
          </a:p>
          <a:p>
            <a:pPr marL="514350" indent="-514350">
              <a:buAutoNum type="arabicPeriod"/>
            </a:pPr>
            <a:r>
              <a:rPr lang="en-US" altLang="zh-TW" sz="2800" dirty="0"/>
              <a:t>Size of more than a quarter of a million of unique individuals during the selection period</a:t>
            </a:r>
          </a:p>
          <a:p>
            <a:pPr marL="514350" indent="-514350">
              <a:buAutoNum type="arabicPeriod"/>
            </a:pPr>
            <a:r>
              <a:rPr lang="en-US" altLang="zh-TW" sz="2800" dirty="0"/>
              <a:t>Representativeness for the Flemish–Belgian population in terms of the geological spread, age and sex</a:t>
            </a:r>
          </a:p>
        </p:txBody>
      </p:sp>
      <p:sp>
        <p:nvSpPr>
          <p:cNvPr id="4" name="投影片編號版面配置區 3">
            <a:extLst>
              <a:ext uri="{FF2B5EF4-FFF2-40B4-BE49-F238E27FC236}">
                <a16:creationId xmlns:a16="http://schemas.microsoft.com/office/drawing/2014/main" id="{0AE4C848-2D5B-C1A4-B00B-A333037A738E}"/>
              </a:ext>
            </a:extLst>
          </p:cNvPr>
          <p:cNvSpPr>
            <a:spLocks noGrp="1"/>
          </p:cNvSpPr>
          <p:nvPr>
            <p:ph type="sldNum" sz="quarter" idx="12"/>
          </p:nvPr>
        </p:nvSpPr>
        <p:spPr/>
        <p:txBody>
          <a:bodyPr/>
          <a:lstStyle/>
          <a:p>
            <a:fld id="{A3EBA37E-74A6-4D79-88A5-49CDC2D2C04B}" type="slidenum">
              <a:rPr lang="zh-TW" altLang="en-US" smtClean="0"/>
              <a:t>29</a:t>
            </a:fld>
            <a:endParaRPr lang="zh-TW" altLang="en-US"/>
          </a:p>
        </p:txBody>
      </p:sp>
    </p:spTree>
    <p:extLst>
      <p:ext uri="{BB962C8B-B14F-4D97-AF65-F5344CB8AC3E}">
        <p14:creationId xmlns:p14="http://schemas.microsoft.com/office/powerpoint/2010/main" val="2328170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B82EF-CBE5-9BDD-7FF6-8326A76693BE}"/>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B73B3A5-3EDE-9C80-C2E1-CC309DCE9468}"/>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AAE4E041-8448-30DE-AF1E-D3CEC2126360}"/>
              </a:ext>
            </a:extLst>
          </p:cNvPr>
          <p:cNvSpPr txBox="1"/>
          <p:nvPr/>
        </p:nvSpPr>
        <p:spPr>
          <a:xfrm>
            <a:off x="17379" y="771550"/>
            <a:ext cx="9019118" cy="2739211"/>
          </a:xfrm>
          <a:prstGeom prst="rect">
            <a:avLst/>
          </a:prstGeom>
          <a:noFill/>
        </p:spPr>
        <p:txBody>
          <a:bodyPr wrap="square" rtlCol="0">
            <a:spAutoFit/>
          </a:bodyPr>
          <a:lstStyle/>
          <a:p>
            <a:r>
              <a:rPr lang="en-US" altLang="zh-TW" sz="3200" b="1" dirty="0">
                <a:solidFill>
                  <a:schemeClr val="accent2"/>
                </a:solidFill>
              </a:rPr>
              <a:t>Limitation:</a:t>
            </a:r>
          </a:p>
          <a:p>
            <a:pPr marL="514350" indent="-514350">
              <a:buAutoNum type="arabicPeriod"/>
            </a:pPr>
            <a:r>
              <a:rPr lang="en-US" altLang="zh-TW" sz="2800" dirty="0"/>
              <a:t>Absence of known risk factors, especially smoking</a:t>
            </a:r>
          </a:p>
          <a:p>
            <a:pPr marL="514350" indent="-514350">
              <a:buAutoNum type="arabicPeriod"/>
            </a:pPr>
            <a:r>
              <a:rPr lang="en-US" altLang="zh-TW" sz="2800" dirty="0"/>
              <a:t>Belgian patients are free to visit different GPs of their choice</a:t>
            </a:r>
            <a:r>
              <a:rPr lang="zh-TW" altLang="en-US" sz="2800" dirty="0"/>
              <a:t> </a:t>
            </a:r>
            <a:r>
              <a:rPr lang="en-US" altLang="zh-TW" sz="2800" dirty="0"/>
              <a:t>=&gt;</a:t>
            </a:r>
            <a:r>
              <a:rPr lang="zh-TW" altLang="en-US" sz="2800" dirty="0"/>
              <a:t> </a:t>
            </a:r>
            <a:r>
              <a:rPr lang="en-US" altLang="zh-TW" sz="2800" dirty="0"/>
              <a:t>may result in incomplete data</a:t>
            </a:r>
          </a:p>
          <a:p>
            <a:pPr marL="514350" indent="-514350">
              <a:buAutoNum type="arabicPeriod"/>
            </a:pPr>
            <a:r>
              <a:rPr lang="en-US" altLang="zh-TW" sz="2800" dirty="0"/>
              <a:t>Case-control study =&gt; limits the power of investigating causality.</a:t>
            </a:r>
          </a:p>
        </p:txBody>
      </p:sp>
      <p:sp>
        <p:nvSpPr>
          <p:cNvPr id="4" name="投影片編號版面配置區 3">
            <a:extLst>
              <a:ext uri="{FF2B5EF4-FFF2-40B4-BE49-F238E27FC236}">
                <a16:creationId xmlns:a16="http://schemas.microsoft.com/office/drawing/2014/main" id="{0D66E282-0AEA-6AEB-0066-227F53A470FB}"/>
              </a:ext>
            </a:extLst>
          </p:cNvPr>
          <p:cNvSpPr>
            <a:spLocks noGrp="1"/>
          </p:cNvSpPr>
          <p:nvPr>
            <p:ph type="sldNum" sz="quarter" idx="12"/>
          </p:nvPr>
        </p:nvSpPr>
        <p:spPr/>
        <p:txBody>
          <a:bodyPr/>
          <a:lstStyle/>
          <a:p>
            <a:fld id="{A3EBA37E-74A6-4D79-88A5-49CDC2D2C04B}" type="slidenum">
              <a:rPr lang="zh-TW" altLang="en-US" smtClean="0"/>
              <a:t>30</a:t>
            </a:fld>
            <a:endParaRPr lang="zh-TW" altLang="en-US"/>
          </a:p>
        </p:txBody>
      </p:sp>
    </p:spTree>
    <p:extLst>
      <p:ext uri="{BB962C8B-B14F-4D97-AF65-F5344CB8AC3E}">
        <p14:creationId xmlns:p14="http://schemas.microsoft.com/office/powerpoint/2010/main" val="4068133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0364B-B9C4-BBEC-6BDA-7FD1A1B1D54C}"/>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3353655A-D1E1-3433-5013-95EEAEBBEC8A}"/>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Conclusion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DFD3F4B7-6994-7A14-C465-49B54DE49182}"/>
              </a:ext>
            </a:extLst>
          </p:cNvPr>
          <p:cNvSpPr txBox="1"/>
          <p:nvPr/>
        </p:nvSpPr>
        <p:spPr>
          <a:xfrm>
            <a:off x="17379" y="771550"/>
            <a:ext cx="9019118" cy="1877437"/>
          </a:xfrm>
          <a:prstGeom prst="rect">
            <a:avLst/>
          </a:prstGeom>
          <a:noFill/>
        </p:spPr>
        <p:txBody>
          <a:bodyPr wrap="square" rtlCol="0">
            <a:spAutoFit/>
          </a:bodyPr>
          <a:lstStyle/>
          <a:p>
            <a:endParaRPr lang="en-US" altLang="zh-TW" sz="3200" b="1" dirty="0">
              <a:solidFill>
                <a:schemeClr val="accent2"/>
              </a:solidFill>
            </a:endParaRPr>
          </a:p>
          <a:p>
            <a:r>
              <a:rPr lang="en-US" altLang="zh-TW" sz="2800" dirty="0"/>
              <a:t>In this case–control study, prescribed oral antibiotics predicted an increased risk of CRC without a clear dosage-response relationship</a:t>
            </a:r>
          </a:p>
        </p:txBody>
      </p:sp>
      <p:sp>
        <p:nvSpPr>
          <p:cNvPr id="4" name="投影片編號版面配置區 3">
            <a:extLst>
              <a:ext uri="{FF2B5EF4-FFF2-40B4-BE49-F238E27FC236}">
                <a16:creationId xmlns:a16="http://schemas.microsoft.com/office/drawing/2014/main" id="{98C653CD-F1F5-9444-C84D-BB3525873E8E}"/>
              </a:ext>
            </a:extLst>
          </p:cNvPr>
          <p:cNvSpPr>
            <a:spLocks noGrp="1"/>
          </p:cNvSpPr>
          <p:nvPr>
            <p:ph type="sldNum" sz="quarter" idx="12"/>
          </p:nvPr>
        </p:nvSpPr>
        <p:spPr/>
        <p:txBody>
          <a:bodyPr/>
          <a:lstStyle/>
          <a:p>
            <a:fld id="{A3EBA37E-74A6-4D79-88A5-49CDC2D2C04B}" type="slidenum">
              <a:rPr lang="zh-TW" altLang="en-US" smtClean="0"/>
              <a:t>31</a:t>
            </a:fld>
            <a:endParaRPr lang="zh-TW" altLang="en-US"/>
          </a:p>
        </p:txBody>
      </p:sp>
    </p:spTree>
    <p:extLst>
      <p:ext uri="{BB962C8B-B14F-4D97-AF65-F5344CB8AC3E}">
        <p14:creationId xmlns:p14="http://schemas.microsoft.com/office/powerpoint/2010/main" val="2770117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C49E-C394-DCF7-117B-DA076585745C}"/>
            </a:ext>
          </a:extLst>
        </p:cNvPr>
        <p:cNvGrpSpPr/>
        <p:nvPr/>
      </p:nvGrpSpPr>
      <p:grpSpPr>
        <a:xfrm>
          <a:off x="0" y="0"/>
          <a:ext cx="0" cy="0"/>
          <a:chOff x="0" y="0"/>
          <a:chExt cx="0" cy="0"/>
        </a:xfrm>
      </p:grpSpPr>
      <p:pic>
        <p:nvPicPr>
          <p:cNvPr id="2" name="圖片 1">
            <a:extLst>
              <a:ext uri="{FF2B5EF4-FFF2-40B4-BE49-F238E27FC236}">
                <a16:creationId xmlns:a16="http://schemas.microsoft.com/office/drawing/2014/main" id="{E7AF5571-912B-2FB7-74EE-2B1529DCD25B}"/>
              </a:ext>
            </a:extLst>
          </p:cNvPr>
          <p:cNvPicPr>
            <a:picLocks noChangeAspect="1"/>
          </p:cNvPicPr>
          <p:nvPr/>
        </p:nvPicPr>
        <p:blipFill>
          <a:blip r:embed="rId3"/>
          <a:stretch>
            <a:fillRect/>
          </a:stretch>
        </p:blipFill>
        <p:spPr>
          <a:xfrm>
            <a:off x="1385900" y="123478"/>
            <a:ext cx="6372200" cy="2735383"/>
          </a:xfrm>
          <a:prstGeom prst="rect">
            <a:avLst/>
          </a:prstGeom>
        </p:spPr>
      </p:pic>
      <p:sp>
        <p:nvSpPr>
          <p:cNvPr id="6" name="矩形 5">
            <a:extLst>
              <a:ext uri="{FF2B5EF4-FFF2-40B4-BE49-F238E27FC236}">
                <a16:creationId xmlns:a16="http://schemas.microsoft.com/office/drawing/2014/main" id="{3FDF4765-29D6-D381-9458-A9E930BABD19}"/>
              </a:ext>
            </a:extLst>
          </p:cNvPr>
          <p:cNvSpPr/>
          <p:nvPr/>
        </p:nvSpPr>
        <p:spPr>
          <a:xfrm>
            <a:off x="1385900" y="161783"/>
            <a:ext cx="6372200" cy="269707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A7BEE744-7632-BDF9-E99C-808A297E6804}"/>
              </a:ext>
            </a:extLst>
          </p:cNvPr>
          <p:cNvSpPr/>
          <p:nvPr/>
        </p:nvSpPr>
        <p:spPr>
          <a:xfrm>
            <a:off x="899592" y="158960"/>
            <a:ext cx="360040" cy="36004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2</a:t>
            </a:r>
            <a:endParaRPr lang="zh-TW" altLang="en-US" b="1" dirty="0"/>
          </a:p>
        </p:txBody>
      </p:sp>
      <p:pic>
        <p:nvPicPr>
          <p:cNvPr id="9" name="圖片 8">
            <a:extLst>
              <a:ext uri="{FF2B5EF4-FFF2-40B4-BE49-F238E27FC236}">
                <a16:creationId xmlns:a16="http://schemas.microsoft.com/office/drawing/2014/main" id="{5B82B0C4-8009-3C51-363C-C8EA2BF64AEA}"/>
              </a:ext>
            </a:extLst>
          </p:cNvPr>
          <p:cNvPicPr>
            <a:picLocks noChangeAspect="1"/>
          </p:cNvPicPr>
          <p:nvPr/>
        </p:nvPicPr>
        <p:blipFill>
          <a:blip r:embed="rId4"/>
          <a:stretch>
            <a:fillRect/>
          </a:stretch>
        </p:blipFill>
        <p:spPr>
          <a:xfrm>
            <a:off x="1271437" y="2973688"/>
            <a:ext cx="1988040" cy="1995686"/>
          </a:xfrm>
          <a:prstGeom prst="rect">
            <a:avLst/>
          </a:prstGeom>
        </p:spPr>
      </p:pic>
      <p:pic>
        <p:nvPicPr>
          <p:cNvPr id="11" name="圖片 10">
            <a:extLst>
              <a:ext uri="{FF2B5EF4-FFF2-40B4-BE49-F238E27FC236}">
                <a16:creationId xmlns:a16="http://schemas.microsoft.com/office/drawing/2014/main" id="{CE77557F-7BBE-5E94-410E-4B723323F218}"/>
              </a:ext>
            </a:extLst>
          </p:cNvPr>
          <p:cNvPicPr>
            <a:picLocks noChangeAspect="1"/>
          </p:cNvPicPr>
          <p:nvPr/>
        </p:nvPicPr>
        <p:blipFill>
          <a:blip r:embed="rId5"/>
          <a:stretch>
            <a:fillRect/>
          </a:stretch>
        </p:blipFill>
        <p:spPr>
          <a:xfrm>
            <a:off x="3923928" y="2918031"/>
            <a:ext cx="1832004" cy="775079"/>
          </a:xfrm>
          <a:prstGeom prst="rect">
            <a:avLst/>
          </a:prstGeom>
        </p:spPr>
      </p:pic>
      <p:pic>
        <p:nvPicPr>
          <p:cNvPr id="13" name="圖片 12">
            <a:extLst>
              <a:ext uri="{FF2B5EF4-FFF2-40B4-BE49-F238E27FC236}">
                <a16:creationId xmlns:a16="http://schemas.microsoft.com/office/drawing/2014/main" id="{4C294F34-F9B5-A7DB-B348-39B3E9DDE085}"/>
              </a:ext>
            </a:extLst>
          </p:cNvPr>
          <p:cNvPicPr>
            <a:picLocks noChangeAspect="1"/>
          </p:cNvPicPr>
          <p:nvPr/>
        </p:nvPicPr>
        <p:blipFill>
          <a:blip r:embed="rId6"/>
          <a:stretch>
            <a:fillRect/>
          </a:stretch>
        </p:blipFill>
        <p:spPr>
          <a:xfrm>
            <a:off x="3923928" y="3759125"/>
            <a:ext cx="3649216" cy="1318874"/>
          </a:xfrm>
          <a:prstGeom prst="rect">
            <a:avLst/>
          </a:prstGeom>
        </p:spPr>
      </p:pic>
      <p:sp>
        <p:nvSpPr>
          <p:cNvPr id="3" name="投影片編號版面配置區 2">
            <a:extLst>
              <a:ext uri="{FF2B5EF4-FFF2-40B4-BE49-F238E27FC236}">
                <a16:creationId xmlns:a16="http://schemas.microsoft.com/office/drawing/2014/main" id="{6A1FB72B-5606-3B24-7BF5-CC938494BF5F}"/>
              </a:ext>
            </a:extLst>
          </p:cNvPr>
          <p:cNvSpPr>
            <a:spLocks noGrp="1"/>
          </p:cNvSpPr>
          <p:nvPr>
            <p:ph type="sldNum" sz="quarter" idx="12"/>
          </p:nvPr>
        </p:nvSpPr>
        <p:spPr/>
        <p:txBody>
          <a:bodyPr/>
          <a:lstStyle/>
          <a:p>
            <a:fld id="{A3EBA37E-74A6-4D79-88A5-49CDC2D2C04B}" type="slidenum">
              <a:rPr lang="zh-TW" altLang="en-US" smtClean="0"/>
              <a:t>32</a:t>
            </a:fld>
            <a:endParaRPr lang="zh-TW" altLang="en-US"/>
          </a:p>
        </p:txBody>
      </p:sp>
    </p:spTree>
    <p:extLst>
      <p:ext uri="{BB962C8B-B14F-4D97-AF65-F5344CB8AC3E}">
        <p14:creationId xmlns:p14="http://schemas.microsoft.com/office/powerpoint/2010/main" val="2199864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FCD3FC6-AD01-B5A0-AF85-850FB48FEC7B}"/>
              </a:ext>
            </a:extLst>
          </p:cNvPr>
          <p:cNvPicPr>
            <a:picLocks noChangeAspect="1"/>
          </p:cNvPicPr>
          <p:nvPr/>
        </p:nvPicPr>
        <p:blipFill>
          <a:blip r:embed="rId2"/>
          <a:stretch>
            <a:fillRect/>
          </a:stretch>
        </p:blipFill>
        <p:spPr>
          <a:xfrm>
            <a:off x="0" y="956424"/>
            <a:ext cx="9144000" cy="3230652"/>
          </a:xfrm>
          <a:prstGeom prst="rect">
            <a:avLst/>
          </a:prstGeom>
        </p:spPr>
      </p:pic>
      <p:sp>
        <p:nvSpPr>
          <p:cNvPr id="2" name="投影片編號版面配置區 1">
            <a:extLst>
              <a:ext uri="{FF2B5EF4-FFF2-40B4-BE49-F238E27FC236}">
                <a16:creationId xmlns:a16="http://schemas.microsoft.com/office/drawing/2014/main" id="{6066BD2B-5EC0-43EA-75E2-8A8B38286234}"/>
              </a:ext>
            </a:extLst>
          </p:cNvPr>
          <p:cNvSpPr>
            <a:spLocks noGrp="1"/>
          </p:cNvSpPr>
          <p:nvPr>
            <p:ph type="sldNum" sz="quarter" idx="12"/>
          </p:nvPr>
        </p:nvSpPr>
        <p:spPr/>
        <p:txBody>
          <a:bodyPr/>
          <a:lstStyle/>
          <a:p>
            <a:fld id="{A3EBA37E-74A6-4D79-88A5-49CDC2D2C04B}" type="slidenum">
              <a:rPr lang="zh-TW" altLang="en-US" smtClean="0"/>
              <a:t>33</a:t>
            </a:fld>
            <a:endParaRPr lang="zh-TW" altLang="en-US"/>
          </a:p>
        </p:txBody>
      </p:sp>
    </p:spTree>
    <p:extLst>
      <p:ext uri="{BB962C8B-B14F-4D97-AF65-F5344CB8AC3E}">
        <p14:creationId xmlns:p14="http://schemas.microsoft.com/office/powerpoint/2010/main" val="1244331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3EAB3-171B-B582-B918-A0A6A3282BF3}"/>
            </a:ext>
          </a:extLst>
        </p:cNvPr>
        <p:cNvGrpSpPr/>
        <p:nvPr/>
      </p:nvGrpSpPr>
      <p:grpSpPr>
        <a:xfrm>
          <a:off x="0" y="0"/>
          <a:ext cx="0" cy="0"/>
          <a:chOff x="0" y="0"/>
          <a:chExt cx="0" cy="0"/>
        </a:xfrm>
      </p:grpSpPr>
      <p:sp>
        <p:nvSpPr>
          <p:cNvPr id="17" name="文字方塊 16">
            <a:extLst>
              <a:ext uri="{FF2B5EF4-FFF2-40B4-BE49-F238E27FC236}">
                <a16:creationId xmlns:a16="http://schemas.microsoft.com/office/drawing/2014/main" id="{90ED0A28-A44C-883C-6F18-5946DACC14E9}"/>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E6470717-5364-76AF-23AB-D4970FB8E7AD}"/>
              </a:ext>
            </a:extLst>
          </p:cNvPr>
          <p:cNvSpPr txBox="1"/>
          <p:nvPr/>
        </p:nvSpPr>
        <p:spPr>
          <a:xfrm>
            <a:off x="17378" y="915566"/>
            <a:ext cx="8563113" cy="4154984"/>
          </a:xfrm>
          <a:prstGeom prst="rect">
            <a:avLst/>
          </a:prstGeom>
          <a:noFill/>
        </p:spPr>
        <p:txBody>
          <a:bodyPr wrap="none" rtlCol="0">
            <a:spAutoFit/>
          </a:bodyPr>
          <a:lstStyle/>
          <a:p>
            <a:r>
              <a:rPr lang="en-US" altLang="zh-TW" sz="3200" b="1" dirty="0">
                <a:solidFill>
                  <a:schemeClr val="accent2"/>
                </a:solidFill>
              </a:rPr>
              <a:t>Matched case–control study</a:t>
            </a:r>
          </a:p>
          <a:p>
            <a:endParaRPr lang="en-US" altLang="zh-TW" sz="3200" b="1" dirty="0"/>
          </a:p>
          <a:p>
            <a:r>
              <a:rPr lang="en-US" altLang="zh-TW" sz="3200" b="1" dirty="0">
                <a:solidFill>
                  <a:schemeClr val="accent2"/>
                </a:solidFill>
              </a:rPr>
              <a:t>Database:</a:t>
            </a:r>
          </a:p>
          <a:p>
            <a:r>
              <a:rPr lang="en-US" altLang="zh-TW" sz="2800" dirty="0"/>
              <a:t>Case - Swedish Colorectal Cancer Register</a:t>
            </a:r>
          </a:p>
          <a:p>
            <a:r>
              <a:rPr lang="en-US" altLang="zh-TW" sz="2800" dirty="0"/>
              <a:t>Control - Total Population Register</a:t>
            </a:r>
          </a:p>
          <a:p>
            <a:r>
              <a:rPr lang="en-US" altLang="zh-TW" sz="2800" dirty="0"/>
              <a:t>Antibiotics use - Swedish Prescribed Drug Register</a:t>
            </a:r>
          </a:p>
          <a:p>
            <a:r>
              <a:rPr lang="en-US" altLang="zh-TW" sz="2800" dirty="0"/>
              <a:t>Other variables - Swedish Inpatient Register, </a:t>
            </a:r>
            <a:br>
              <a:rPr lang="en-US" altLang="zh-TW" sz="2800" dirty="0"/>
            </a:br>
            <a:r>
              <a:rPr lang="en-US" altLang="zh-TW" sz="2800" dirty="0"/>
              <a:t>    Longitudinal Integration Database for Health Insurance </a:t>
            </a:r>
            <a:br>
              <a:rPr lang="en-US" altLang="zh-TW" sz="2800" dirty="0"/>
            </a:br>
            <a:r>
              <a:rPr lang="en-US" altLang="zh-TW" sz="2800" dirty="0"/>
              <a:t>    Labor Market Studies</a:t>
            </a:r>
            <a:endParaRPr lang="en-US" altLang="zh-TW" sz="2800" b="1" dirty="0"/>
          </a:p>
        </p:txBody>
      </p:sp>
      <p:sp>
        <p:nvSpPr>
          <p:cNvPr id="2" name="投影片編號版面配置區 1">
            <a:extLst>
              <a:ext uri="{FF2B5EF4-FFF2-40B4-BE49-F238E27FC236}">
                <a16:creationId xmlns:a16="http://schemas.microsoft.com/office/drawing/2014/main" id="{6738EF87-1C13-B3AB-3970-C2A658D0B2F7}"/>
              </a:ext>
            </a:extLst>
          </p:cNvPr>
          <p:cNvSpPr>
            <a:spLocks noGrp="1"/>
          </p:cNvSpPr>
          <p:nvPr>
            <p:ph type="sldNum" sz="quarter" idx="12"/>
          </p:nvPr>
        </p:nvSpPr>
        <p:spPr/>
        <p:txBody>
          <a:bodyPr/>
          <a:lstStyle/>
          <a:p>
            <a:fld id="{A3EBA37E-74A6-4D79-88A5-49CDC2D2C04B}" type="slidenum">
              <a:rPr lang="zh-TW" altLang="en-US" smtClean="0"/>
              <a:t>34</a:t>
            </a:fld>
            <a:endParaRPr lang="zh-TW" altLang="en-US"/>
          </a:p>
        </p:txBody>
      </p:sp>
    </p:spTree>
    <p:extLst>
      <p:ext uri="{BB962C8B-B14F-4D97-AF65-F5344CB8AC3E}">
        <p14:creationId xmlns:p14="http://schemas.microsoft.com/office/powerpoint/2010/main" val="98384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DE06C-4EC1-A1FE-A558-45230C7A92E2}"/>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0F81101C-BE76-A42E-ADF6-AB0B347A32F2}"/>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12FFCC0C-2887-43FA-BBE5-1F283D47679A}"/>
              </a:ext>
            </a:extLst>
          </p:cNvPr>
          <p:cNvSpPr txBox="1"/>
          <p:nvPr/>
        </p:nvSpPr>
        <p:spPr>
          <a:xfrm>
            <a:off x="17379" y="654560"/>
            <a:ext cx="9019118" cy="4955203"/>
          </a:xfrm>
          <a:prstGeom prst="rect">
            <a:avLst/>
          </a:prstGeom>
          <a:noFill/>
        </p:spPr>
        <p:txBody>
          <a:bodyPr wrap="square" rtlCol="0">
            <a:spAutoFit/>
          </a:bodyPr>
          <a:lstStyle/>
          <a:p>
            <a:r>
              <a:rPr lang="en-US" altLang="zh-TW" sz="3200" b="1" dirty="0">
                <a:solidFill>
                  <a:schemeClr val="accent2"/>
                </a:solidFill>
              </a:rPr>
              <a:t>Study period:</a:t>
            </a:r>
          </a:p>
          <a:p>
            <a:pPr marL="514350" indent="-514350">
              <a:buAutoNum type="arabicPeriod"/>
            </a:pPr>
            <a:r>
              <a:rPr lang="en-US" altLang="zh-TW" sz="2800" dirty="0"/>
              <a:t>2005/1/1~2016/12/31</a:t>
            </a:r>
          </a:p>
          <a:p>
            <a:pPr marL="514350" indent="-514350">
              <a:buAutoNum type="arabicPeriod"/>
            </a:pPr>
            <a:endParaRPr lang="en-US" altLang="zh-TW" sz="2800" dirty="0"/>
          </a:p>
          <a:p>
            <a:r>
              <a:rPr lang="en-US" altLang="zh-TW" sz="3200" b="1" dirty="0">
                <a:solidFill>
                  <a:schemeClr val="accent2"/>
                </a:solidFill>
              </a:rPr>
              <a:t>Case:</a:t>
            </a:r>
          </a:p>
          <a:p>
            <a:pPr marL="514350" indent="-514350">
              <a:buAutoNum type="arabicPeriod"/>
            </a:pPr>
            <a:r>
              <a:rPr lang="en-US" altLang="zh-TW" sz="2800" dirty="0"/>
              <a:t>CRC cases</a:t>
            </a:r>
            <a:r>
              <a:rPr lang="en-US" altLang="zh-TW" sz="2400" dirty="0"/>
              <a:t>(ICD 10:C18.0, C18.2-18.9, C19.9, and C20.9)</a:t>
            </a:r>
          </a:p>
          <a:p>
            <a:pPr marL="514350" indent="-514350">
              <a:buFontTx/>
              <a:buAutoNum type="arabicPeriod"/>
            </a:pPr>
            <a:r>
              <a:rPr lang="en-US" altLang="zh-TW" sz="2800" dirty="0"/>
              <a:t>Diagnosed in 2010/1/1~2016/12/31</a:t>
            </a:r>
          </a:p>
          <a:p>
            <a:pPr marL="514350" indent="-514350">
              <a:buFontTx/>
              <a:buAutoNum type="arabicPeriod"/>
            </a:pPr>
            <a:r>
              <a:rPr lang="en-US" altLang="zh-TW" sz="2800" dirty="0"/>
              <a:t>Minimum of 4.5 years f/u with complete exposure data</a:t>
            </a:r>
          </a:p>
          <a:p>
            <a:pPr marL="514350" indent="-514350">
              <a:buFontTx/>
              <a:buAutoNum type="arabicPeriod"/>
            </a:pPr>
            <a:r>
              <a:rPr lang="en-US" altLang="zh-TW" sz="2800" dirty="0"/>
              <a:t>Proximal colon cancer</a:t>
            </a:r>
            <a:r>
              <a:rPr lang="en-US" altLang="zh-TW" sz="2000" dirty="0"/>
              <a:t>(caecum, ascending colon, hepatic flexure, transverse colon, or splenic flexure)</a:t>
            </a:r>
            <a:r>
              <a:rPr lang="en-US" altLang="zh-TW" sz="2800" dirty="0"/>
              <a:t>,</a:t>
            </a:r>
            <a:r>
              <a:rPr lang="en-US" altLang="zh-TW" sz="2000" dirty="0"/>
              <a:t> </a:t>
            </a:r>
            <a:r>
              <a:rPr lang="en-US" altLang="zh-TW" sz="2800" dirty="0"/>
              <a:t>distal colon cancer</a:t>
            </a:r>
            <a:r>
              <a:rPr lang="en-US" altLang="zh-TW" sz="2000" dirty="0"/>
              <a:t>(descending or sigmoid colon)</a:t>
            </a:r>
            <a:r>
              <a:rPr lang="en-US" altLang="zh-TW" sz="2800" dirty="0"/>
              <a:t>, or rectal cancer</a:t>
            </a:r>
            <a:r>
              <a:rPr lang="en-US" altLang="zh-TW" sz="2000" dirty="0"/>
              <a:t>(</a:t>
            </a:r>
            <a:r>
              <a:rPr lang="en-US" altLang="zh-TW" sz="2000" dirty="0" err="1"/>
              <a:t>rectosigmoidal</a:t>
            </a:r>
            <a:r>
              <a:rPr lang="en-US" altLang="zh-TW" sz="2000" dirty="0"/>
              <a:t> junction or rectum)</a:t>
            </a:r>
          </a:p>
          <a:p>
            <a:pPr marL="514350" indent="-514350">
              <a:buAutoNum type="arabicPeriod"/>
            </a:pPr>
            <a:endParaRPr lang="en-US" altLang="zh-TW" sz="2800" dirty="0"/>
          </a:p>
        </p:txBody>
      </p:sp>
      <p:sp>
        <p:nvSpPr>
          <p:cNvPr id="4" name="投影片編號版面配置區 3">
            <a:extLst>
              <a:ext uri="{FF2B5EF4-FFF2-40B4-BE49-F238E27FC236}">
                <a16:creationId xmlns:a16="http://schemas.microsoft.com/office/drawing/2014/main" id="{5A0E533B-597A-64EC-43B3-D2172DE99670}"/>
              </a:ext>
            </a:extLst>
          </p:cNvPr>
          <p:cNvSpPr>
            <a:spLocks noGrp="1"/>
          </p:cNvSpPr>
          <p:nvPr>
            <p:ph type="sldNum" sz="quarter" idx="12"/>
          </p:nvPr>
        </p:nvSpPr>
        <p:spPr/>
        <p:txBody>
          <a:bodyPr/>
          <a:lstStyle/>
          <a:p>
            <a:fld id="{A3EBA37E-74A6-4D79-88A5-49CDC2D2C04B}" type="slidenum">
              <a:rPr lang="zh-TW" altLang="en-US" smtClean="0"/>
              <a:t>35</a:t>
            </a:fld>
            <a:endParaRPr lang="zh-TW" altLang="en-US"/>
          </a:p>
        </p:txBody>
      </p:sp>
    </p:spTree>
    <p:extLst>
      <p:ext uri="{BB962C8B-B14F-4D97-AF65-F5344CB8AC3E}">
        <p14:creationId xmlns:p14="http://schemas.microsoft.com/office/powerpoint/2010/main" val="68274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1846F-BA4D-BDAA-260D-ED958FDC6A8E}"/>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02B2877-9B43-46E1-724D-55F66E838C6B}"/>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1B193B88-4907-BA08-C151-67728585154B}"/>
              </a:ext>
            </a:extLst>
          </p:cNvPr>
          <p:cNvSpPr txBox="1"/>
          <p:nvPr/>
        </p:nvSpPr>
        <p:spPr>
          <a:xfrm>
            <a:off x="17379" y="747697"/>
            <a:ext cx="9019118" cy="3662541"/>
          </a:xfrm>
          <a:prstGeom prst="rect">
            <a:avLst/>
          </a:prstGeom>
          <a:noFill/>
        </p:spPr>
        <p:txBody>
          <a:bodyPr wrap="square" rtlCol="0">
            <a:spAutoFit/>
          </a:bodyPr>
          <a:lstStyle/>
          <a:p>
            <a:r>
              <a:rPr lang="en-US" altLang="zh-TW" sz="3200" b="1" dirty="0">
                <a:solidFill>
                  <a:schemeClr val="accent2"/>
                </a:solidFill>
              </a:rPr>
              <a:t>Control:</a:t>
            </a:r>
          </a:p>
          <a:p>
            <a:pPr marL="514350" indent="-514350">
              <a:buAutoNum type="arabicPeriod"/>
            </a:pPr>
            <a:r>
              <a:rPr lang="en-US" altLang="zh-TW" sz="2800" dirty="0"/>
              <a:t>Match ratio: 1:5</a:t>
            </a:r>
          </a:p>
          <a:p>
            <a:pPr marL="514350" indent="-514350">
              <a:buAutoNum type="arabicPeriod"/>
            </a:pPr>
            <a:r>
              <a:rPr lang="en-US" altLang="zh-TW" sz="2800" dirty="0"/>
              <a:t>Same year, same sex and same county as their index case at the time of diagnosis</a:t>
            </a:r>
          </a:p>
          <a:p>
            <a:pPr marL="514350" indent="-514350">
              <a:buAutoNum type="arabicPeriod"/>
            </a:pPr>
            <a:endParaRPr lang="en-US" altLang="zh-TW" sz="2800" dirty="0"/>
          </a:p>
          <a:p>
            <a:r>
              <a:rPr lang="en-US" altLang="zh-TW" sz="3200" b="1" dirty="0">
                <a:solidFill>
                  <a:schemeClr val="accent2"/>
                </a:solidFill>
              </a:rPr>
              <a:t>Exclusion of case:</a:t>
            </a:r>
          </a:p>
          <a:p>
            <a:pPr marL="514350" indent="-514350">
              <a:buAutoNum type="arabicPeriod"/>
            </a:pPr>
            <a:r>
              <a:rPr lang="en-US" altLang="zh-TW" sz="2800" dirty="0"/>
              <a:t>Previous cancer diagnosis (except non-melanoma skin cancer)</a:t>
            </a:r>
          </a:p>
        </p:txBody>
      </p:sp>
      <p:sp>
        <p:nvSpPr>
          <p:cNvPr id="4" name="投影片編號版面配置區 3">
            <a:extLst>
              <a:ext uri="{FF2B5EF4-FFF2-40B4-BE49-F238E27FC236}">
                <a16:creationId xmlns:a16="http://schemas.microsoft.com/office/drawing/2014/main" id="{DBAE393B-6529-A76C-38A1-31EA80A46718}"/>
              </a:ext>
            </a:extLst>
          </p:cNvPr>
          <p:cNvSpPr>
            <a:spLocks noGrp="1"/>
          </p:cNvSpPr>
          <p:nvPr>
            <p:ph type="sldNum" sz="quarter" idx="12"/>
          </p:nvPr>
        </p:nvSpPr>
        <p:spPr/>
        <p:txBody>
          <a:bodyPr/>
          <a:lstStyle/>
          <a:p>
            <a:fld id="{A3EBA37E-74A6-4D79-88A5-49CDC2D2C04B}" type="slidenum">
              <a:rPr lang="zh-TW" altLang="en-US" smtClean="0"/>
              <a:t>36</a:t>
            </a:fld>
            <a:endParaRPr lang="zh-TW" altLang="en-US"/>
          </a:p>
        </p:txBody>
      </p:sp>
    </p:spTree>
    <p:extLst>
      <p:ext uri="{BB962C8B-B14F-4D97-AF65-F5344CB8AC3E}">
        <p14:creationId xmlns:p14="http://schemas.microsoft.com/office/powerpoint/2010/main" val="1907812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4541-1914-63B4-D5D0-97443ED3821E}"/>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FED269CC-74F6-60B7-E6D6-0B4EACA8FF04}"/>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7AEE0131-999B-E95C-232D-A17201F6AFC1}"/>
              </a:ext>
            </a:extLst>
          </p:cNvPr>
          <p:cNvSpPr txBox="1"/>
          <p:nvPr/>
        </p:nvSpPr>
        <p:spPr>
          <a:xfrm>
            <a:off x="17379" y="692040"/>
            <a:ext cx="9019118" cy="3570208"/>
          </a:xfrm>
          <a:prstGeom prst="rect">
            <a:avLst/>
          </a:prstGeom>
          <a:noFill/>
        </p:spPr>
        <p:txBody>
          <a:bodyPr wrap="square" rtlCol="0">
            <a:spAutoFit/>
          </a:bodyPr>
          <a:lstStyle/>
          <a:p>
            <a:r>
              <a:rPr lang="en-US" altLang="zh-TW" sz="3200" b="1" dirty="0">
                <a:solidFill>
                  <a:schemeClr val="accent2"/>
                </a:solidFill>
              </a:rPr>
              <a:t>Exposure:</a:t>
            </a:r>
          </a:p>
          <a:p>
            <a:pPr marL="514350" indent="-514350">
              <a:buAutoNum type="arabicPeriod"/>
            </a:pPr>
            <a:r>
              <a:rPr lang="en-US" altLang="zh-TW" sz="2800" dirty="0"/>
              <a:t>Any antibiotic therapy during study period before CRC diagnosed</a:t>
            </a:r>
          </a:p>
          <a:p>
            <a:pPr marL="514350" indent="-514350">
              <a:buAutoNum type="arabicPeriod"/>
            </a:pPr>
            <a:r>
              <a:rPr lang="en-US" altLang="zh-TW" sz="2800" dirty="0"/>
              <a:t>Antibiotics(ATC code):</a:t>
            </a:r>
            <a:br>
              <a:rPr lang="en-US" altLang="zh-TW" sz="2800" dirty="0"/>
            </a:br>
            <a:r>
              <a:rPr lang="en-US" altLang="zh-TW" dirty="0"/>
              <a:t>J01 and J04 (anti-infective agents for systemic use) </a:t>
            </a:r>
            <a:br>
              <a:rPr lang="en-US" altLang="zh-TW" dirty="0"/>
            </a:br>
            <a:r>
              <a:rPr lang="en-US" altLang="zh-TW" dirty="0"/>
              <a:t>A07A (intestinal anti-infective agents</a:t>
            </a:r>
            <a:br>
              <a:rPr lang="en-US" altLang="zh-TW" dirty="0"/>
            </a:br>
            <a:r>
              <a:rPr lang="en-US" altLang="zh-TW" dirty="0"/>
              <a:t>P01 (anti-protozoal that could have antibacterial effects)</a:t>
            </a:r>
          </a:p>
          <a:p>
            <a:pPr marL="514350" indent="-514350">
              <a:buAutoNum type="arabicPeriod"/>
            </a:pPr>
            <a:r>
              <a:rPr lang="en-US" altLang="zh-TW" sz="2800" dirty="0"/>
              <a:t>Antibiotics use reported as defined daily doses(DDD), a unit of comparison for drug statistics</a:t>
            </a:r>
          </a:p>
        </p:txBody>
      </p:sp>
      <p:sp>
        <p:nvSpPr>
          <p:cNvPr id="4" name="投影片編號版面配置區 3">
            <a:extLst>
              <a:ext uri="{FF2B5EF4-FFF2-40B4-BE49-F238E27FC236}">
                <a16:creationId xmlns:a16="http://schemas.microsoft.com/office/drawing/2014/main" id="{F3E4858A-AD40-1C76-DFCF-AD099D7F6727}"/>
              </a:ext>
            </a:extLst>
          </p:cNvPr>
          <p:cNvSpPr>
            <a:spLocks noGrp="1"/>
          </p:cNvSpPr>
          <p:nvPr>
            <p:ph type="sldNum" sz="quarter" idx="12"/>
          </p:nvPr>
        </p:nvSpPr>
        <p:spPr/>
        <p:txBody>
          <a:bodyPr/>
          <a:lstStyle/>
          <a:p>
            <a:fld id="{A3EBA37E-74A6-4D79-88A5-49CDC2D2C04B}" type="slidenum">
              <a:rPr lang="zh-TW" altLang="en-US" smtClean="0"/>
              <a:t>37</a:t>
            </a:fld>
            <a:endParaRPr lang="zh-TW" altLang="en-US"/>
          </a:p>
        </p:txBody>
      </p:sp>
    </p:spTree>
    <p:extLst>
      <p:ext uri="{BB962C8B-B14F-4D97-AF65-F5344CB8AC3E}">
        <p14:creationId xmlns:p14="http://schemas.microsoft.com/office/powerpoint/2010/main" val="1982579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DE93738-A3CA-C40B-7210-931F228537B4}"/>
              </a:ext>
            </a:extLst>
          </p:cNvPr>
          <p:cNvSpPr txBox="1"/>
          <p:nvPr/>
        </p:nvSpPr>
        <p:spPr>
          <a:xfrm>
            <a:off x="17378" y="10820"/>
            <a:ext cx="4609147" cy="584775"/>
          </a:xfrm>
          <a:prstGeom prst="rect">
            <a:avLst/>
          </a:prstGeom>
          <a:noFill/>
        </p:spPr>
        <p:txBody>
          <a:bodyPr wrap="none" rtlCol="0">
            <a:spAutoFit/>
          </a:bodyPr>
          <a:lstStyle/>
          <a:p>
            <a:r>
              <a:rPr lang="en-US" altLang="zh-TW" sz="3200" b="1" dirty="0">
                <a:solidFill>
                  <a:schemeClr val="accent2"/>
                </a:solidFill>
              </a:rPr>
              <a:t>Defined daily doses(DDD)</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5956CE0C-8236-E678-3023-710E507A350F}"/>
              </a:ext>
            </a:extLst>
          </p:cNvPr>
          <p:cNvSpPr txBox="1"/>
          <p:nvPr/>
        </p:nvSpPr>
        <p:spPr>
          <a:xfrm>
            <a:off x="0" y="915566"/>
            <a:ext cx="6190221" cy="1815882"/>
          </a:xfrm>
          <a:prstGeom prst="rect">
            <a:avLst/>
          </a:prstGeom>
          <a:noFill/>
        </p:spPr>
        <p:txBody>
          <a:bodyPr wrap="none" rtlCol="0">
            <a:spAutoFit/>
          </a:bodyPr>
          <a:lstStyle/>
          <a:p>
            <a:r>
              <a:rPr lang="en-US" altLang="zh-TW" sz="2800" dirty="0"/>
              <a:t>Patient A:</a:t>
            </a:r>
            <a:r>
              <a:rPr lang="zh-TW" altLang="en-US" sz="2800" dirty="0"/>
              <a:t> </a:t>
            </a:r>
            <a:r>
              <a:rPr lang="en-US" altLang="zh-TW" sz="2800" dirty="0"/>
              <a:t>amoxicillin</a:t>
            </a:r>
            <a:r>
              <a:rPr lang="zh-TW" altLang="en-US" sz="2800" dirty="0"/>
              <a:t> </a:t>
            </a:r>
            <a:r>
              <a:rPr lang="en-US" altLang="zh-TW" sz="2800" dirty="0"/>
              <a:t>0.5 GM</a:t>
            </a:r>
            <a:r>
              <a:rPr lang="zh-TW" altLang="en-US" sz="2800" dirty="0"/>
              <a:t> </a:t>
            </a:r>
            <a:r>
              <a:rPr lang="en-US" altLang="zh-TW" sz="2800" dirty="0"/>
              <a:t>TID x</a:t>
            </a:r>
            <a:r>
              <a:rPr lang="zh-TW" altLang="en-US" sz="2800" dirty="0"/>
              <a:t> </a:t>
            </a:r>
            <a:r>
              <a:rPr lang="en-US" altLang="zh-TW" sz="2800" dirty="0"/>
              <a:t>7</a:t>
            </a:r>
            <a:r>
              <a:rPr lang="zh-TW" altLang="en-US" sz="2800" dirty="0"/>
              <a:t> </a:t>
            </a:r>
            <a:r>
              <a:rPr lang="en-US" altLang="zh-TW" sz="2800" dirty="0"/>
              <a:t>days</a:t>
            </a:r>
          </a:p>
          <a:p>
            <a:endParaRPr lang="en-US" altLang="zh-TW" sz="2800" dirty="0"/>
          </a:p>
          <a:p>
            <a:r>
              <a:rPr lang="en-US" altLang="zh-TW" sz="2800" dirty="0"/>
              <a:t>Patient B:</a:t>
            </a:r>
            <a:r>
              <a:rPr lang="zh-TW" altLang="en-US" sz="2800" dirty="0"/>
              <a:t> </a:t>
            </a:r>
            <a:r>
              <a:rPr lang="en-US" altLang="zh-TW" sz="2800" dirty="0"/>
              <a:t>amoxicillin</a:t>
            </a:r>
            <a:r>
              <a:rPr lang="zh-TW" altLang="en-US" sz="2800" dirty="0"/>
              <a:t> </a:t>
            </a:r>
            <a:r>
              <a:rPr lang="en-US" altLang="zh-TW" sz="2800" dirty="0"/>
              <a:t>1 GM</a:t>
            </a:r>
            <a:r>
              <a:rPr lang="zh-TW" altLang="en-US" sz="2800" dirty="0"/>
              <a:t> </a:t>
            </a:r>
            <a:r>
              <a:rPr lang="en-US" altLang="zh-TW" sz="2800" dirty="0"/>
              <a:t>BID x</a:t>
            </a:r>
            <a:r>
              <a:rPr lang="zh-TW" altLang="en-US" sz="2800" dirty="0"/>
              <a:t> </a:t>
            </a:r>
            <a:r>
              <a:rPr lang="en-US" altLang="zh-TW" sz="2800" dirty="0"/>
              <a:t>3</a:t>
            </a:r>
            <a:r>
              <a:rPr lang="zh-TW" altLang="en-US" sz="2800" dirty="0"/>
              <a:t> </a:t>
            </a:r>
            <a:r>
              <a:rPr lang="en-US" altLang="zh-TW" sz="2800" dirty="0"/>
              <a:t>days</a:t>
            </a:r>
          </a:p>
          <a:p>
            <a:endParaRPr lang="zh-TW" altLang="en-US" sz="2800" dirty="0"/>
          </a:p>
        </p:txBody>
      </p:sp>
      <p:sp>
        <p:nvSpPr>
          <p:cNvPr id="4" name="投影片編號版面配置區 3">
            <a:extLst>
              <a:ext uri="{FF2B5EF4-FFF2-40B4-BE49-F238E27FC236}">
                <a16:creationId xmlns:a16="http://schemas.microsoft.com/office/drawing/2014/main" id="{7D9A8494-7825-1B3D-FD2F-F4E62A95CEB6}"/>
              </a:ext>
            </a:extLst>
          </p:cNvPr>
          <p:cNvSpPr>
            <a:spLocks noGrp="1"/>
          </p:cNvSpPr>
          <p:nvPr>
            <p:ph type="sldNum" sz="quarter" idx="12"/>
          </p:nvPr>
        </p:nvSpPr>
        <p:spPr/>
        <p:txBody>
          <a:bodyPr/>
          <a:lstStyle/>
          <a:p>
            <a:fld id="{A3EBA37E-74A6-4D79-88A5-49CDC2D2C04B}" type="slidenum">
              <a:rPr lang="zh-TW" altLang="en-US" smtClean="0"/>
              <a:t>38</a:t>
            </a:fld>
            <a:endParaRPr lang="zh-TW" altLang="en-US"/>
          </a:p>
        </p:txBody>
      </p:sp>
    </p:spTree>
    <p:extLst>
      <p:ext uri="{BB962C8B-B14F-4D97-AF65-F5344CB8AC3E}">
        <p14:creationId xmlns:p14="http://schemas.microsoft.com/office/powerpoint/2010/main" val="55443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300D5F4-F810-2600-EFB3-8FC206203272}"/>
              </a:ext>
            </a:extLst>
          </p:cNvPr>
          <p:cNvPicPr>
            <a:picLocks noChangeAspect="1"/>
          </p:cNvPicPr>
          <p:nvPr/>
        </p:nvPicPr>
        <p:blipFill>
          <a:blip r:embed="rId2"/>
          <a:stretch>
            <a:fillRect/>
          </a:stretch>
        </p:blipFill>
        <p:spPr>
          <a:xfrm>
            <a:off x="1153551" y="0"/>
            <a:ext cx="6836898" cy="5143500"/>
          </a:xfrm>
          <a:prstGeom prst="rect">
            <a:avLst/>
          </a:prstGeom>
        </p:spPr>
      </p:pic>
      <p:sp>
        <p:nvSpPr>
          <p:cNvPr id="2" name="矩形 1">
            <a:extLst>
              <a:ext uri="{FF2B5EF4-FFF2-40B4-BE49-F238E27FC236}">
                <a16:creationId xmlns:a16="http://schemas.microsoft.com/office/drawing/2014/main" id="{92485674-4341-638B-7666-669CA063734F}"/>
              </a:ext>
            </a:extLst>
          </p:cNvPr>
          <p:cNvSpPr/>
          <p:nvPr/>
        </p:nvSpPr>
        <p:spPr>
          <a:xfrm>
            <a:off x="1835696" y="1275606"/>
            <a:ext cx="2160240" cy="360040"/>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6E4520A4-88B8-33DE-E818-8D034AE39DD3}"/>
              </a:ext>
            </a:extLst>
          </p:cNvPr>
          <p:cNvSpPr/>
          <p:nvPr/>
        </p:nvSpPr>
        <p:spPr>
          <a:xfrm>
            <a:off x="5724128" y="1923678"/>
            <a:ext cx="2160240" cy="360040"/>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7ED51DF1-DA3A-11C1-91C5-8B4D3949489D}"/>
              </a:ext>
            </a:extLst>
          </p:cNvPr>
          <p:cNvSpPr>
            <a:spLocks noGrp="1"/>
          </p:cNvSpPr>
          <p:nvPr>
            <p:ph type="sldNum" sz="quarter" idx="12"/>
          </p:nvPr>
        </p:nvSpPr>
        <p:spPr/>
        <p:txBody>
          <a:bodyPr/>
          <a:lstStyle/>
          <a:p>
            <a:fld id="{A3EBA37E-74A6-4D79-88A5-49CDC2D2C04B}" type="slidenum">
              <a:rPr lang="zh-TW" altLang="en-US" smtClean="0"/>
              <a:t>3</a:t>
            </a:fld>
            <a:endParaRPr lang="zh-TW" altLang="en-US"/>
          </a:p>
        </p:txBody>
      </p:sp>
    </p:spTree>
    <p:extLst>
      <p:ext uri="{BB962C8B-B14F-4D97-AF65-F5344CB8AC3E}">
        <p14:creationId xmlns:p14="http://schemas.microsoft.com/office/powerpoint/2010/main" val="1298911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BFCA-B494-8F0D-9B94-8F0A7A308820}"/>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609BA884-42DF-D9DA-8E36-B35F126FBC09}"/>
              </a:ext>
            </a:extLst>
          </p:cNvPr>
          <p:cNvSpPr txBox="1"/>
          <p:nvPr/>
        </p:nvSpPr>
        <p:spPr>
          <a:xfrm>
            <a:off x="17378" y="10820"/>
            <a:ext cx="4532203" cy="584775"/>
          </a:xfrm>
          <a:prstGeom prst="rect">
            <a:avLst/>
          </a:prstGeom>
          <a:noFill/>
        </p:spPr>
        <p:txBody>
          <a:bodyPr wrap="none" rtlCol="0">
            <a:spAutoFit/>
          </a:bodyPr>
          <a:lstStyle/>
          <a:p>
            <a:r>
              <a:rPr lang="en-US" altLang="zh-TW" sz="3200" b="1" dirty="0">
                <a:solidFill>
                  <a:schemeClr val="accent2"/>
                </a:solidFill>
              </a:rPr>
              <a:t>Defined daily doses(DDD)</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C3D543B6-E1B0-776F-F47D-814AE4B70138}"/>
              </a:ext>
            </a:extLst>
          </p:cNvPr>
          <p:cNvSpPr txBox="1"/>
          <p:nvPr/>
        </p:nvSpPr>
        <p:spPr>
          <a:xfrm>
            <a:off x="0" y="915566"/>
            <a:ext cx="6353727" cy="2677656"/>
          </a:xfrm>
          <a:prstGeom prst="rect">
            <a:avLst/>
          </a:prstGeom>
          <a:noFill/>
        </p:spPr>
        <p:txBody>
          <a:bodyPr wrap="none" rtlCol="0">
            <a:spAutoFit/>
          </a:bodyPr>
          <a:lstStyle/>
          <a:p>
            <a:r>
              <a:rPr lang="en-US" altLang="zh-TW" sz="2800" dirty="0"/>
              <a:t>Patient A:</a:t>
            </a:r>
            <a:r>
              <a:rPr lang="zh-TW" altLang="en-US" sz="2800" dirty="0"/>
              <a:t> </a:t>
            </a:r>
            <a:r>
              <a:rPr lang="en-US" altLang="zh-TW" sz="2800" dirty="0"/>
              <a:t>amoxicillin</a:t>
            </a:r>
            <a:r>
              <a:rPr lang="zh-TW" altLang="en-US" sz="2800" dirty="0"/>
              <a:t> </a:t>
            </a:r>
            <a:r>
              <a:rPr lang="en-US" altLang="zh-TW" sz="2800" dirty="0"/>
              <a:t>0.5 GM</a:t>
            </a:r>
            <a:r>
              <a:rPr lang="zh-TW" altLang="en-US" sz="2800" dirty="0"/>
              <a:t> </a:t>
            </a:r>
            <a:r>
              <a:rPr lang="en-US" altLang="zh-TW" sz="2800" dirty="0"/>
              <a:t>TID x</a:t>
            </a:r>
            <a:r>
              <a:rPr lang="zh-TW" altLang="en-US" sz="2800" dirty="0"/>
              <a:t> </a:t>
            </a:r>
            <a:r>
              <a:rPr lang="en-US" altLang="zh-TW" sz="2800" dirty="0"/>
              <a:t>7</a:t>
            </a:r>
            <a:r>
              <a:rPr lang="zh-TW" altLang="en-US" sz="2800" dirty="0"/>
              <a:t> </a:t>
            </a:r>
            <a:r>
              <a:rPr lang="en-US" altLang="zh-TW" sz="2800" dirty="0"/>
              <a:t>days  </a:t>
            </a:r>
            <a:br>
              <a:rPr lang="en-US" altLang="zh-TW" sz="2800" dirty="0"/>
            </a:br>
            <a:r>
              <a:rPr lang="en-US" altLang="zh-TW" sz="2800" dirty="0"/>
              <a:t>=&gt; 0.5 x 3 x 7 = total 10.5 GM</a:t>
            </a:r>
          </a:p>
          <a:p>
            <a:endParaRPr lang="en-US" altLang="zh-TW" sz="2800" dirty="0"/>
          </a:p>
          <a:p>
            <a:r>
              <a:rPr lang="en-US" altLang="zh-TW" sz="2800" dirty="0"/>
              <a:t>Patient B:</a:t>
            </a:r>
            <a:r>
              <a:rPr lang="zh-TW" altLang="en-US" sz="2800" dirty="0"/>
              <a:t> </a:t>
            </a:r>
            <a:r>
              <a:rPr lang="en-US" altLang="zh-TW" sz="2800" dirty="0"/>
              <a:t>amoxicillin</a:t>
            </a:r>
            <a:r>
              <a:rPr lang="zh-TW" altLang="en-US" sz="2800" dirty="0"/>
              <a:t> </a:t>
            </a:r>
            <a:r>
              <a:rPr lang="en-US" altLang="zh-TW" sz="2800" dirty="0"/>
              <a:t>1 GM</a:t>
            </a:r>
            <a:r>
              <a:rPr lang="zh-TW" altLang="en-US" sz="2800" dirty="0"/>
              <a:t> </a:t>
            </a:r>
            <a:r>
              <a:rPr lang="en-US" altLang="zh-TW" sz="2800" dirty="0"/>
              <a:t>BID x 3</a:t>
            </a:r>
            <a:r>
              <a:rPr lang="zh-TW" altLang="en-US" sz="2800" dirty="0"/>
              <a:t> </a:t>
            </a:r>
            <a:r>
              <a:rPr lang="en-US" altLang="zh-TW" sz="2800" dirty="0"/>
              <a:t>days  </a:t>
            </a:r>
            <a:br>
              <a:rPr lang="en-US" altLang="zh-TW" sz="2800" dirty="0"/>
            </a:br>
            <a:r>
              <a:rPr lang="en-US" altLang="zh-TW" sz="2800" dirty="0"/>
              <a:t>=&gt; 1 x 2 x 3 = total 6 GM</a:t>
            </a:r>
          </a:p>
          <a:p>
            <a:endParaRPr lang="zh-TW" altLang="en-US" sz="2800" dirty="0"/>
          </a:p>
        </p:txBody>
      </p:sp>
      <p:sp>
        <p:nvSpPr>
          <p:cNvPr id="4" name="投影片編號版面配置區 3">
            <a:extLst>
              <a:ext uri="{FF2B5EF4-FFF2-40B4-BE49-F238E27FC236}">
                <a16:creationId xmlns:a16="http://schemas.microsoft.com/office/drawing/2014/main" id="{D86EB43B-FE52-1AEE-7EAD-C1722FB22805}"/>
              </a:ext>
            </a:extLst>
          </p:cNvPr>
          <p:cNvSpPr>
            <a:spLocks noGrp="1"/>
          </p:cNvSpPr>
          <p:nvPr>
            <p:ph type="sldNum" sz="quarter" idx="12"/>
          </p:nvPr>
        </p:nvSpPr>
        <p:spPr/>
        <p:txBody>
          <a:bodyPr/>
          <a:lstStyle/>
          <a:p>
            <a:fld id="{A3EBA37E-74A6-4D79-88A5-49CDC2D2C04B}" type="slidenum">
              <a:rPr lang="zh-TW" altLang="en-US" smtClean="0"/>
              <a:t>39</a:t>
            </a:fld>
            <a:endParaRPr lang="zh-TW" altLang="en-US"/>
          </a:p>
        </p:txBody>
      </p:sp>
    </p:spTree>
    <p:extLst>
      <p:ext uri="{BB962C8B-B14F-4D97-AF65-F5344CB8AC3E}">
        <p14:creationId xmlns:p14="http://schemas.microsoft.com/office/powerpoint/2010/main" val="3276059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15D3-AF13-80A4-73C8-44544559EACF}"/>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FE16675-D1CE-956F-6DE8-D3CF480B69E4}"/>
              </a:ext>
            </a:extLst>
          </p:cNvPr>
          <p:cNvSpPr txBox="1"/>
          <p:nvPr/>
        </p:nvSpPr>
        <p:spPr>
          <a:xfrm>
            <a:off x="17378" y="10820"/>
            <a:ext cx="4532203" cy="584775"/>
          </a:xfrm>
          <a:prstGeom prst="rect">
            <a:avLst/>
          </a:prstGeom>
          <a:noFill/>
        </p:spPr>
        <p:txBody>
          <a:bodyPr wrap="none" rtlCol="0">
            <a:spAutoFit/>
          </a:bodyPr>
          <a:lstStyle/>
          <a:p>
            <a:r>
              <a:rPr lang="en-US" altLang="zh-TW" sz="3200" b="1" dirty="0">
                <a:solidFill>
                  <a:schemeClr val="accent2"/>
                </a:solidFill>
              </a:rPr>
              <a:t>Defined daily doses(DDD)</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2353FC05-8628-CDB4-6D02-68888E3642EF}"/>
              </a:ext>
            </a:extLst>
          </p:cNvPr>
          <p:cNvSpPr txBox="1"/>
          <p:nvPr/>
        </p:nvSpPr>
        <p:spPr>
          <a:xfrm>
            <a:off x="0" y="915566"/>
            <a:ext cx="6352701" cy="2677656"/>
          </a:xfrm>
          <a:prstGeom prst="rect">
            <a:avLst/>
          </a:prstGeom>
          <a:noFill/>
        </p:spPr>
        <p:txBody>
          <a:bodyPr wrap="none" rtlCol="0">
            <a:spAutoFit/>
          </a:bodyPr>
          <a:lstStyle/>
          <a:p>
            <a:r>
              <a:rPr lang="en-US" altLang="zh-TW" sz="2800" dirty="0"/>
              <a:t>Patient A:</a:t>
            </a:r>
            <a:r>
              <a:rPr lang="zh-TW" altLang="en-US" sz="2800" dirty="0"/>
              <a:t> </a:t>
            </a:r>
            <a:r>
              <a:rPr lang="en-US" altLang="zh-TW" sz="2800" dirty="0"/>
              <a:t>amoxicillin</a:t>
            </a:r>
            <a:r>
              <a:rPr lang="zh-TW" altLang="en-US" sz="2800" dirty="0"/>
              <a:t> </a:t>
            </a:r>
            <a:r>
              <a:rPr lang="en-US" altLang="zh-TW" sz="2800" dirty="0"/>
              <a:t>0.5 GM</a:t>
            </a:r>
            <a:r>
              <a:rPr lang="zh-TW" altLang="en-US" sz="2800" dirty="0"/>
              <a:t> </a:t>
            </a:r>
            <a:r>
              <a:rPr lang="en-US" altLang="zh-TW" sz="2800" dirty="0"/>
              <a:t>TID x</a:t>
            </a:r>
            <a:r>
              <a:rPr lang="zh-TW" altLang="en-US" sz="2800" dirty="0"/>
              <a:t> </a:t>
            </a:r>
            <a:r>
              <a:rPr lang="en-US" altLang="zh-TW" sz="2800" dirty="0"/>
              <a:t>7</a:t>
            </a:r>
            <a:r>
              <a:rPr lang="zh-TW" altLang="en-US" sz="2800" dirty="0"/>
              <a:t> </a:t>
            </a:r>
            <a:r>
              <a:rPr lang="en-US" altLang="zh-TW" sz="2800" dirty="0"/>
              <a:t>days</a:t>
            </a:r>
          </a:p>
          <a:p>
            <a:endParaRPr lang="en-US" altLang="zh-TW" sz="2800" dirty="0"/>
          </a:p>
          <a:p>
            <a:r>
              <a:rPr lang="en-US" altLang="zh-TW" sz="2800" dirty="0"/>
              <a:t>Patient B:</a:t>
            </a:r>
            <a:r>
              <a:rPr lang="zh-TW" altLang="en-US" sz="2800" dirty="0"/>
              <a:t> </a:t>
            </a:r>
            <a:r>
              <a:rPr lang="en-US" altLang="zh-TW" sz="2800" dirty="0"/>
              <a:t>amoxicillin</a:t>
            </a:r>
            <a:r>
              <a:rPr lang="zh-TW" altLang="en-US" sz="2800" dirty="0"/>
              <a:t> </a:t>
            </a:r>
            <a:r>
              <a:rPr lang="en-US" altLang="zh-TW" sz="2800" dirty="0"/>
              <a:t>1 GM</a:t>
            </a:r>
            <a:r>
              <a:rPr lang="zh-TW" altLang="en-US" sz="2800" dirty="0"/>
              <a:t> </a:t>
            </a:r>
            <a:r>
              <a:rPr lang="en-US" altLang="zh-TW" sz="2800" dirty="0"/>
              <a:t>BID x</a:t>
            </a:r>
            <a:r>
              <a:rPr lang="zh-TW" altLang="en-US" sz="2800" dirty="0"/>
              <a:t> </a:t>
            </a:r>
            <a:r>
              <a:rPr lang="en-US" altLang="zh-TW" sz="2800" dirty="0"/>
              <a:t>3</a:t>
            </a:r>
            <a:r>
              <a:rPr lang="zh-TW" altLang="en-US" sz="2800" dirty="0"/>
              <a:t> </a:t>
            </a:r>
            <a:r>
              <a:rPr lang="en-US" altLang="zh-TW" sz="2800" dirty="0"/>
              <a:t>days</a:t>
            </a:r>
          </a:p>
          <a:p>
            <a:endParaRPr lang="en-US" altLang="zh-TW" sz="2800" dirty="0"/>
          </a:p>
          <a:p>
            <a:r>
              <a:rPr lang="en-US" altLang="zh-TW" sz="2800" dirty="0"/>
              <a:t>Patient C:</a:t>
            </a:r>
            <a:r>
              <a:rPr lang="zh-TW" altLang="en-US" sz="2800" dirty="0"/>
              <a:t> </a:t>
            </a:r>
            <a:r>
              <a:rPr lang="en-US" altLang="zh-TW" sz="2800" dirty="0"/>
              <a:t>clindamycin 0.6 GM TID x 5 days</a:t>
            </a:r>
          </a:p>
          <a:p>
            <a:endParaRPr lang="zh-TW" altLang="en-US" sz="2800" dirty="0"/>
          </a:p>
        </p:txBody>
      </p:sp>
      <p:sp>
        <p:nvSpPr>
          <p:cNvPr id="4" name="投影片編號版面配置區 3">
            <a:extLst>
              <a:ext uri="{FF2B5EF4-FFF2-40B4-BE49-F238E27FC236}">
                <a16:creationId xmlns:a16="http://schemas.microsoft.com/office/drawing/2014/main" id="{A84D41B2-B35F-D27F-1C80-83425D87D293}"/>
              </a:ext>
            </a:extLst>
          </p:cNvPr>
          <p:cNvSpPr>
            <a:spLocks noGrp="1"/>
          </p:cNvSpPr>
          <p:nvPr>
            <p:ph type="sldNum" sz="quarter" idx="12"/>
          </p:nvPr>
        </p:nvSpPr>
        <p:spPr/>
        <p:txBody>
          <a:bodyPr/>
          <a:lstStyle/>
          <a:p>
            <a:fld id="{A3EBA37E-74A6-4D79-88A5-49CDC2D2C04B}" type="slidenum">
              <a:rPr lang="zh-TW" altLang="en-US" smtClean="0"/>
              <a:t>40</a:t>
            </a:fld>
            <a:endParaRPr lang="zh-TW" altLang="en-US"/>
          </a:p>
        </p:txBody>
      </p:sp>
    </p:spTree>
    <p:extLst>
      <p:ext uri="{BB962C8B-B14F-4D97-AF65-F5344CB8AC3E}">
        <p14:creationId xmlns:p14="http://schemas.microsoft.com/office/powerpoint/2010/main" val="137257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D6C0668-4154-B296-2A07-8EDD42D6D35B}"/>
              </a:ext>
            </a:extLst>
          </p:cNvPr>
          <p:cNvSpPr txBox="1"/>
          <p:nvPr/>
        </p:nvSpPr>
        <p:spPr>
          <a:xfrm>
            <a:off x="17378" y="10820"/>
            <a:ext cx="4532203" cy="584775"/>
          </a:xfrm>
          <a:prstGeom prst="rect">
            <a:avLst/>
          </a:prstGeom>
          <a:noFill/>
        </p:spPr>
        <p:txBody>
          <a:bodyPr wrap="none" rtlCol="0">
            <a:spAutoFit/>
          </a:bodyPr>
          <a:lstStyle/>
          <a:p>
            <a:r>
              <a:rPr lang="en-US" altLang="zh-TW" sz="3200" b="1" dirty="0">
                <a:solidFill>
                  <a:schemeClr val="accent2"/>
                </a:solidFill>
              </a:rPr>
              <a:t>Defined daily doses(DDD)</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CE7125E4-E91F-1121-6E32-12FADC1E1DFF}"/>
              </a:ext>
            </a:extLst>
          </p:cNvPr>
          <p:cNvSpPr txBox="1"/>
          <p:nvPr/>
        </p:nvSpPr>
        <p:spPr>
          <a:xfrm>
            <a:off x="17378" y="771550"/>
            <a:ext cx="9019118" cy="1384995"/>
          </a:xfrm>
          <a:prstGeom prst="rect">
            <a:avLst/>
          </a:prstGeom>
          <a:noFill/>
        </p:spPr>
        <p:txBody>
          <a:bodyPr wrap="square" rtlCol="0">
            <a:spAutoFit/>
          </a:bodyPr>
          <a:lstStyle/>
          <a:p>
            <a:r>
              <a:rPr lang="en-US" altLang="zh-TW" sz="2800" dirty="0"/>
              <a:t>Definition: </a:t>
            </a:r>
            <a:br>
              <a:rPr lang="en-US" altLang="zh-TW" sz="2800" dirty="0"/>
            </a:br>
            <a:r>
              <a:rPr lang="en-US" altLang="zh-TW" sz="2800" dirty="0"/>
              <a:t>assumed average maintenance dose per day for a drug used for its main indication in adults</a:t>
            </a:r>
            <a:endParaRPr lang="zh-TW" altLang="en-US" sz="2800" dirty="0"/>
          </a:p>
        </p:txBody>
      </p:sp>
      <p:pic>
        <p:nvPicPr>
          <p:cNvPr id="1026" name="Picture 2" descr="Examples of Defined Daily Doses ">
            <a:extLst>
              <a:ext uri="{FF2B5EF4-FFF2-40B4-BE49-F238E27FC236}">
                <a16:creationId xmlns:a16="http://schemas.microsoft.com/office/drawing/2014/main" id="{7BABC352-74FB-B9CC-BFC8-771E9075A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7" y="2328241"/>
            <a:ext cx="633412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171F72A3-61E6-170A-FF44-A547D7C00844}"/>
              </a:ext>
            </a:extLst>
          </p:cNvPr>
          <p:cNvSpPr>
            <a:spLocks noGrp="1"/>
          </p:cNvSpPr>
          <p:nvPr>
            <p:ph type="sldNum" sz="quarter" idx="12"/>
          </p:nvPr>
        </p:nvSpPr>
        <p:spPr/>
        <p:txBody>
          <a:bodyPr/>
          <a:lstStyle/>
          <a:p>
            <a:fld id="{A3EBA37E-74A6-4D79-88A5-49CDC2D2C04B}" type="slidenum">
              <a:rPr lang="zh-TW" altLang="en-US" smtClean="0"/>
              <a:t>41</a:t>
            </a:fld>
            <a:endParaRPr lang="zh-TW" altLang="en-US"/>
          </a:p>
        </p:txBody>
      </p:sp>
    </p:spTree>
    <p:extLst>
      <p:ext uri="{BB962C8B-B14F-4D97-AF65-F5344CB8AC3E}">
        <p14:creationId xmlns:p14="http://schemas.microsoft.com/office/powerpoint/2010/main" val="240717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B52F-BE8C-CE62-D84E-A832647879D8}"/>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632F83D5-1194-335C-A285-DE918803E035}"/>
              </a:ext>
            </a:extLst>
          </p:cNvPr>
          <p:cNvSpPr txBox="1"/>
          <p:nvPr/>
        </p:nvSpPr>
        <p:spPr>
          <a:xfrm>
            <a:off x="17378" y="10820"/>
            <a:ext cx="4609147" cy="584775"/>
          </a:xfrm>
          <a:prstGeom prst="rect">
            <a:avLst/>
          </a:prstGeom>
          <a:noFill/>
        </p:spPr>
        <p:txBody>
          <a:bodyPr wrap="none" rtlCol="0">
            <a:spAutoFit/>
          </a:bodyPr>
          <a:lstStyle/>
          <a:p>
            <a:r>
              <a:rPr lang="en-US" altLang="zh-TW" sz="3200" b="1" dirty="0">
                <a:solidFill>
                  <a:schemeClr val="accent2"/>
                </a:solidFill>
              </a:rPr>
              <a:t>Defined daily doses(DDD)</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42331971-6CA6-6F02-A0E6-333470EAAF62}"/>
              </a:ext>
            </a:extLst>
          </p:cNvPr>
          <p:cNvSpPr txBox="1"/>
          <p:nvPr/>
        </p:nvSpPr>
        <p:spPr>
          <a:xfrm>
            <a:off x="0" y="915566"/>
            <a:ext cx="9071458" cy="3970318"/>
          </a:xfrm>
          <a:prstGeom prst="rect">
            <a:avLst/>
          </a:prstGeom>
          <a:noFill/>
        </p:spPr>
        <p:txBody>
          <a:bodyPr wrap="none" rtlCol="0">
            <a:spAutoFit/>
          </a:bodyPr>
          <a:lstStyle/>
          <a:p>
            <a:r>
              <a:rPr lang="en-US" altLang="zh-TW" sz="2800" dirty="0"/>
              <a:t>Patient A:</a:t>
            </a:r>
            <a:r>
              <a:rPr lang="zh-TW" altLang="en-US" sz="2800" dirty="0"/>
              <a:t> </a:t>
            </a:r>
            <a:r>
              <a:rPr lang="en-US" altLang="zh-TW" sz="2800" dirty="0"/>
              <a:t>amoxicillin</a:t>
            </a:r>
            <a:r>
              <a:rPr lang="zh-TW" altLang="en-US" sz="2800" dirty="0"/>
              <a:t> </a:t>
            </a:r>
            <a:r>
              <a:rPr lang="en-US" altLang="zh-TW" sz="2800" dirty="0"/>
              <a:t>0.5 GM</a:t>
            </a:r>
            <a:r>
              <a:rPr lang="zh-TW" altLang="en-US" sz="2800" dirty="0"/>
              <a:t> </a:t>
            </a:r>
            <a:r>
              <a:rPr lang="en-US" altLang="zh-TW" sz="2800" dirty="0"/>
              <a:t>TID x</a:t>
            </a:r>
            <a:r>
              <a:rPr lang="zh-TW" altLang="en-US" sz="2800" dirty="0"/>
              <a:t> </a:t>
            </a:r>
            <a:r>
              <a:rPr lang="en-US" altLang="zh-TW" sz="2800" dirty="0"/>
              <a:t>7</a:t>
            </a:r>
            <a:r>
              <a:rPr lang="zh-TW" altLang="en-US" sz="2800" dirty="0"/>
              <a:t> </a:t>
            </a:r>
            <a:r>
              <a:rPr lang="en-US" altLang="zh-TW" sz="2800" dirty="0"/>
              <a:t>days</a:t>
            </a:r>
          </a:p>
          <a:p>
            <a:r>
              <a:rPr lang="en-US" altLang="zh-TW" sz="2800" dirty="0"/>
              <a:t>=&gt; 0.5 x 3 x 7 = total 10.5 GM, </a:t>
            </a:r>
            <a:r>
              <a:rPr lang="en-US" altLang="zh-TW" sz="2800" dirty="0">
                <a:solidFill>
                  <a:schemeClr val="accent2"/>
                </a:solidFill>
              </a:rPr>
              <a:t>DDD: </a:t>
            </a:r>
            <a:r>
              <a:rPr lang="en-US" altLang="zh-TW" sz="2800" dirty="0"/>
              <a:t>10.5 / 1 = 10.5 DDD-day</a:t>
            </a:r>
            <a:br>
              <a:rPr lang="en-US" altLang="zh-TW" sz="2800" dirty="0"/>
            </a:br>
            <a:endParaRPr lang="en-US" altLang="zh-TW" sz="2800" dirty="0"/>
          </a:p>
          <a:p>
            <a:r>
              <a:rPr lang="en-US" altLang="zh-TW" sz="2800" dirty="0"/>
              <a:t>Patient B:</a:t>
            </a:r>
            <a:r>
              <a:rPr lang="zh-TW" altLang="en-US" sz="2800" dirty="0"/>
              <a:t> </a:t>
            </a:r>
            <a:r>
              <a:rPr lang="en-US" altLang="zh-TW" sz="2800" dirty="0"/>
              <a:t>amoxicillin</a:t>
            </a:r>
            <a:r>
              <a:rPr lang="zh-TW" altLang="en-US" sz="2800" dirty="0"/>
              <a:t> </a:t>
            </a:r>
            <a:r>
              <a:rPr lang="en-US" altLang="zh-TW" sz="2800" dirty="0"/>
              <a:t>1 GM</a:t>
            </a:r>
            <a:r>
              <a:rPr lang="zh-TW" altLang="en-US" sz="2800" dirty="0"/>
              <a:t> </a:t>
            </a:r>
            <a:r>
              <a:rPr lang="en-US" altLang="zh-TW" sz="2800" dirty="0"/>
              <a:t>BID x</a:t>
            </a:r>
            <a:r>
              <a:rPr lang="zh-TW" altLang="en-US" sz="2800" dirty="0"/>
              <a:t> </a:t>
            </a:r>
            <a:r>
              <a:rPr lang="en-US" altLang="zh-TW" sz="2800" dirty="0"/>
              <a:t>3</a:t>
            </a:r>
            <a:r>
              <a:rPr lang="zh-TW" altLang="en-US" sz="2800" dirty="0"/>
              <a:t> </a:t>
            </a:r>
            <a:r>
              <a:rPr lang="en-US" altLang="zh-TW" sz="2800" dirty="0"/>
              <a:t>days</a:t>
            </a:r>
          </a:p>
          <a:p>
            <a:r>
              <a:rPr lang="en-US" altLang="zh-TW" sz="2800" dirty="0"/>
              <a:t>=&gt; 1 x 2 x 3 = total 6 GM, </a:t>
            </a:r>
            <a:r>
              <a:rPr lang="en-US" altLang="zh-TW" sz="2800" dirty="0">
                <a:solidFill>
                  <a:schemeClr val="accent2"/>
                </a:solidFill>
              </a:rPr>
              <a:t>DDD: </a:t>
            </a:r>
            <a:r>
              <a:rPr lang="en-US" altLang="zh-TW" sz="2800" dirty="0"/>
              <a:t>6 / 1 = 6 DDD-day</a:t>
            </a:r>
          </a:p>
          <a:p>
            <a:endParaRPr lang="en-US" altLang="zh-TW" sz="2800" dirty="0"/>
          </a:p>
          <a:p>
            <a:r>
              <a:rPr lang="en-US" altLang="zh-TW" sz="2800" dirty="0"/>
              <a:t>Patient C:</a:t>
            </a:r>
            <a:r>
              <a:rPr lang="zh-TW" altLang="en-US" sz="2800" dirty="0"/>
              <a:t> </a:t>
            </a:r>
            <a:r>
              <a:rPr lang="en-US" altLang="zh-TW" sz="2800" dirty="0"/>
              <a:t>clindamycin 0.6 GM TID x 5 days</a:t>
            </a:r>
          </a:p>
          <a:p>
            <a:r>
              <a:rPr lang="en-US" altLang="zh-TW" sz="2800" dirty="0"/>
              <a:t>=&gt; 0.6 x 3 x 5 = total 9 GM, </a:t>
            </a:r>
            <a:r>
              <a:rPr lang="en-US" altLang="zh-TW" sz="2800" dirty="0">
                <a:solidFill>
                  <a:schemeClr val="accent2"/>
                </a:solidFill>
              </a:rPr>
              <a:t>DDD: </a:t>
            </a:r>
            <a:r>
              <a:rPr lang="en-US" altLang="zh-TW" sz="2800" dirty="0"/>
              <a:t>9 / 1.2 = 7.5 DDD-day</a:t>
            </a:r>
          </a:p>
          <a:p>
            <a:endParaRPr lang="zh-TW" altLang="en-US" sz="2800" dirty="0"/>
          </a:p>
        </p:txBody>
      </p:sp>
      <p:sp>
        <p:nvSpPr>
          <p:cNvPr id="4" name="投影片編號版面配置區 3">
            <a:extLst>
              <a:ext uri="{FF2B5EF4-FFF2-40B4-BE49-F238E27FC236}">
                <a16:creationId xmlns:a16="http://schemas.microsoft.com/office/drawing/2014/main" id="{E3E595BF-C1C8-6CFB-16B4-7BA4290E2964}"/>
              </a:ext>
            </a:extLst>
          </p:cNvPr>
          <p:cNvSpPr>
            <a:spLocks noGrp="1"/>
          </p:cNvSpPr>
          <p:nvPr>
            <p:ph type="sldNum" sz="quarter" idx="12"/>
          </p:nvPr>
        </p:nvSpPr>
        <p:spPr/>
        <p:txBody>
          <a:bodyPr/>
          <a:lstStyle/>
          <a:p>
            <a:fld id="{A3EBA37E-74A6-4D79-88A5-49CDC2D2C04B}" type="slidenum">
              <a:rPr lang="zh-TW" altLang="en-US" smtClean="0"/>
              <a:t>42</a:t>
            </a:fld>
            <a:endParaRPr lang="zh-TW" altLang="en-US"/>
          </a:p>
        </p:txBody>
      </p:sp>
    </p:spTree>
    <p:extLst>
      <p:ext uri="{BB962C8B-B14F-4D97-AF65-F5344CB8AC3E}">
        <p14:creationId xmlns:p14="http://schemas.microsoft.com/office/powerpoint/2010/main" val="1207439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2D39-51BF-8F2C-5655-E476A302E787}"/>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927EA2E1-33F8-CC72-3C1A-98AC0AADA75A}"/>
              </a:ext>
            </a:extLst>
          </p:cNvPr>
          <p:cNvSpPr txBox="1"/>
          <p:nvPr/>
        </p:nvSpPr>
        <p:spPr>
          <a:xfrm>
            <a:off x="17378" y="10820"/>
            <a:ext cx="2351926"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D5623CB9-9DE1-88E5-FBFB-7F8CCD7F5374}"/>
              </a:ext>
            </a:extLst>
          </p:cNvPr>
          <p:cNvSpPr txBox="1"/>
          <p:nvPr/>
        </p:nvSpPr>
        <p:spPr>
          <a:xfrm>
            <a:off x="17379" y="692040"/>
            <a:ext cx="9019118" cy="2739211"/>
          </a:xfrm>
          <a:prstGeom prst="rect">
            <a:avLst/>
          </a:prstGeom>
          <a:noFill/>
        </p:spPr>
        <p:txBody>
          <a:bodyPr wrap="square" rtlCol="0">
            <a:spAutoFit/>
          </a:bodyPr>
          <a:lstStyle/>
          <a:p>
            <a:r>
              <a:rPr lang="en-US" altLang="zh-TW" sz="3200" b="1" dirty="0">
                <a:solidFill>
                  <a:schemeClr val="accent2"/>
                </a:solidFill>
              </a:rPr>
              <a:t>Exposure:</a:t>
            </a:r>
          </a:p>
          <a:p>
            <a:pPr marL="514350" indent="-514350">
              <a:buFont typeface="+mj-lt"/>
              <a:buAutoNum type="arabicPeriod" startAt="4"/>
            </a:pPr>
            <a:r>
              <a:rPr lang="en-US" altLang="zh-TW" sz="2800" dirty="0"/>
              <a:t>Antibiotic categories: </a:t>
            </a:r>
          </a:p>
          <a:p>
            <a:pPr marL="971550" lvl="1" indent="-514350">
              <a:buFont typeface="Arial" panose="020B0604020202020204" pitchFamily="34" charset="0"/>
              <a:buChar char="•"/>
            </a:pPr>
            <a:r>
              <a:rPr lang="en-US" altLang="zh-TW" sz="2800" dirty="0"/>
              <a:t>based on DDD</a:t>
            </a:r>
          </a:p>
          <a:p>
            <a:pPr marL="971550" lvl="1" indent="-514350">
              <a:buFont typeface="Arial" panose="020B0604020202020204" pitchFamily="34" charset="0"/>
              <a:buChar char="•"/>
            </a:pPr>
            <a:r>
              <a:rPr lang="en-US" altLang="zh-TW" sz="2800" dirty="0"/>
              <a:t>no use (no reported use of antibiotics during the study period), low (1-10 days), moderate (11-60 days), high (61-180 days), and very high (&gt;180 days)</a:t>
            </a:r>
            <a:endParaRPr lang="en-US" altLang="zh-TW" dirty="0"/>
          </a:p>
        </p:txBody>
      </p:sp>
      <p:sp>
        <p:nvSpPr>
          <p:cNvPr id="4" name="投影片編號版面配置區 3">
            <a:extLst>
              <a:ext uri="{FF2B5EF4-FFF2-40B4-BE49-F238E27FC236}">
                <a16:creationId xmlns:a16="http://schemas.microsoft.com/office/drawing/2014/main" id="{336CFCA1-5412-20FE-25D1-DB6C7CCE9BD9}"/>
              </a:ext>
            </a:extLst>
          </p:cNvPr>
          <p:cNvSpPr>
            <a:spLocks noGrp="1"/>
          </p:cNvSpPr>
          <p:nvPr>
            <p:ph type="sldNum" sz="quarter" idx="12"/>
          </p:nvPr>
        </p:nvSpPr>
        <p:spPr/>
        <p:txBody>
          <a:bodyPr/>
          <a:lstStyle/>
          <a:p>
            <a:fld id="{A3EBA37E-74A6-4D79-88A5-49CDC2D2C04B}" type="slidenum">
              <a:rPr lang="zh-TW" altLang="en-US" smtClean="0"/>
              <a:t>43</a:t>
            </a:fld>
            <a:endParaRPr lang="zh-TW" altLang="en-US"/>
          </a:p>
        </p:txBody>
      </p:sp>
    </p:spTree>
    <p:extLst>
      <p:ext uri="{BB962C8B-B14F-4D97-AF65-F5344CB8AC3E}">
        <p14:creationId xmlns:p14="http://schemas.microsoft.com/office/powerpoint/2010/main" val="3164234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9DD2-B673-AD22-72C3-CFBBDA800D14}"/>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A8BA713D-A919-5FA4-7217-E38448889C8F}"/>
              </a:ext>
            </a:extLst>
          </p:cNvPr>
          <p:cNvSpPr txBox="1"/>
          <p:nvPr/>
        </p:nvSpPr>
        <p:spPr>
          <a:xfrm>
            <a:off x="17378" y="10820"/>
            <a:ext cx="2390398" cy="584775"/>
          </a:xfrm>
          <a:prstGeom prst="rect">
            <a:avLst/>
          </a:prstGeom>
          <a:noFill/>
        </p:spPr>
        <p:txBody>
          <a:bodyPr wrap="none" rtlCol="0">
            <a:spAutoFit/>
          </a:bodyPr>
          <a:lstStyle/>
          <a:p>
            <a:r>
              <a:rPr lang="en-US" altLang="zh-TW" sz="3200" b="1" dirty="0">
                <a:solidFill>
                  <a:schemeClr val="accent2"/>
                </a:solidFill>
              </a:rPr>
              <a:t>Study design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C0F2D813-7242-21F7-1968-F607E577D4EC}"/>
              </a:ext>
            </a:extLst>
          </p:cNvPr>
          <p:cNvSpPr txBox="1"/>
          <p:nvPr/>
        </p:nvSpPr>
        <p:spPr>
          <a:xfrm>
            <a:off x="17379" y="692040"/>
            <a:ext cx="9019118" cy="4955203"/>
          </a:xfrm>
          <a:prstGeom prst="rect">
            <a:avLst/>
          </a:prstGeom>
          <a:noFill/>
        </p:spPr>
        <p:txBody>
          <a:bodyPr wrap="square" rtlCol="0">
            <a:spAutoFit/>
          </a:bodyPr>
          <a:lstStyle/>
          <a:p>
            <a:r>
              <a:rPr lang="en-US" altLang="zh-TW" sz="3200" b="1" dirty="0">
                <a:solidFill>
                  <a:schemeClr val="accent2"/>
                </a:solidFill>
              </a:rPr>
              <a:t>Covariates:</a:t>
            </a:r>
          </a:p>
          <a:p>
            <a:pPr marL="514350" indent="-514350">
              <a:buFont typeface="+mj-lt"/>
              <a:buAutoNum type="arabicPeriod"/>
            </a:pPr>
            <a:r>
              <a:rPr lang="en-US" altLang="zh-TW" sz="2800" dirty="0"/>
              <a:t>Socioeconomic factors (level of education, country of birth, and marital status retrieved from the LISA database)</a:t>
            </a:r>
          </a:p>
          <a:p>
            <a:pPr marL="514350" indent="-514350">
              <a:buFont typeface="+mj-lt"/>
              <a:buAutoNum type="arabicPeriod"/>
            </a:pPr>
            <a:r>
              <a:rPr lang="en-US" altLang="zh-TW" sz="2800" dirty="0"/>
              <a:t>Health-care utilizations (number of specialist visits and hospitalizations from the Swedish Inpatient Register)</a:t>
            </a:r>
          </a:p>
          <a:p>
            <a:pPr marL="971550" lvl="1" indent="-514350">
              <a:buFont typeface="Arial" panose="020B0604020202020204" pitchFamily="34" charset="0"/>
              <a:buChar char="•"/>
            </a:pPr>
            <a:r>
              <a:rPr lang="en-US" altLang="zh-TW" sz="2800" dirty="0"/>
              <a:t>as a surrogate for potentially relevant comorbidities and health-care–seeking behavior</a:t>
            </a:r>
          </a:p>
          <a:p>
            <a:r>
              <a:rPr lang="en-US" altLang="zh-TW" sz="3200" b="1" dirty="0">
                <a:solidFill>
                  <a:schemeClr val="accent2"/>
                </a:solidFill>
              </a:rPr>
              <a:t>Primary outcome:</a:t>
            </a:r>
          </a:p>
          <a:p>
            <a:r>
              <a:rPr lang="en-US" altLang="zh-TW" sz="2800" dirty="0"/>
              <a:t>The association between the </a:t>
            </a:r>
            <a:r>
              <a:rPr lang="en-US" altLang="zh-TW" sz="2800" dirty="0">
                <a:solidFill>
                  <a:schemeClr val="accent2"/>
                </a:solidFill>
              </a:rPr>
              <a:t>antibiotics</a:t>
            </a:r>
            <a:r>
              <a:rPr lang="en-US" altLang="zh-TW" sz="2800" dirty="0"/>
              <a:t> use and the </a:t>
            </a:r>
            <a:r>
              <a:rPr lang="en-US" altLang="zh-TW" sz="2800" dirty="0">
                <a:solidFill>
                  <a:schemeClr val="accent2"/>
                </a:solidFill>
              </a:rPr>
              <a:t>risk of  colorectal cancer</a:t>
            </a:r>
            <a:endParaRPr lang="en-US" altLang="zh-TW" sz="2800" b="1" dirty="0">
              <a:solidFill>
                <a:schemeClr val="accent2"/>
              </a:solidFill>
            </a:endParaRPr>
          </a:p>
          <a:p>
            <a:endParaRPr lang="en-US" altLang="zh-TW" sz="2800" dirty="0"/>
          </a:p>
        </p:txBody>
      </p:sp>
      <p:sp>
        <p:nvSpPr>
          <p:cNvPr id="4" name="投影片編號版面配置區 3">
            <a:extLst>
              <a:ext uri="{FF2B5EF4-FFF2-40B4-BE49-F238E27FC236}">
                <a16:creationId xmlns:a16="http://schemas.microsoft.com/office/drawing/2014/main" id="{32F877D3-72E7-7555-63FC-1468C6A83C07}"/>
              </a:ext>
            </a:extLst>
          </p:cNvPr>
          <p:cNvSpPr>
            <a:spLocks noGrp="1"/>
          </p:cNvSpPr>
          <p:nvPr>
            <p:ph type="sldNum" sz="quarter" idx="12"/>
          </p:nvPr>
        </p:nvSpPr>
        <p:spPr/>
        <p:txBody>
          <a:bodyPr/>
          <a:lstStyle/>
          <a:p>
            <a:fld id="{A3EBA37E-74A6-4D79-88A5-49CDC2D2C04B}" type="slidenum">
              <a:rPr lang="zh-TW" altLang="en-US" smtClean="0"/>
              <a:t>44</a:t>
            </a:fld>
            <a:endParaRPr lang="zh-TW" altLang="en-US"/>
          </a:p>
        </p:txBody>
      </p:sp>
    </p:spTree>
    <p:extLst>
      <p:ext uri="{BB962C8B-B14F-4D97-AF65-F5344CB8AC3E}">
        <p14:creationId xmlns:p14="http://schemas.microsoft.com/office/powerpoint/2010/main" val="1675004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8716-2E8E-96D1-79F5-AEAAEA511714}"/>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12ED0FF-5198-AF9B-D04E-99C0A620F4B6}"/>
              </a:ext>
            </a:extLst>
          </p:cNvPr>
          <p:cNvSpPr txBox="1"/>
          <p:nvPr/>
        </p:nvSpPr>
        <p:spPr>
          <a:xfrm>
            <a:off x="17378" y="10820"/>
            <a:ext cx="5787290" cy="584775"/>
          </a:xfrm>
          <a:prstGeom prst="rect">
            <a:avLst/>
          </a:prstGeom>
          <a:noFill/>
        </p:spPr>
        <p:txBody>
          <a:bodyPr wrap="none" rtlCol="0">
            <a:spAutoFit/>
          </a:bodyPr>
          <a:lstStyle/>
          <a:p>
            <a:r>
              <a:rPr lang="en-US" altLang="zh-TW" sz="3200" b="1" dirty="0">
                <a:solidFill>
                  <a:schemeClr val="accent2"/>
                </a:solidFill>
              </a:rPr>
              <a:t>Study design - Statistical analysis</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D90FE05F-D44F-64E6-FB0D-ECB090D34293}"/>
              </a:ext>
            </a:extLst>
          </p:cNvPr>
          <p:cNvSpPr txBox="1"/>
          <p:nvPr/>
        </p:nvSpPr>
        <p:spPr>
          <a:xfrm>
            <a:off x="17379" y="692040"/>
            <a:ext cx="9019118" cy="4832092"/>
          </a:xfrm>
          <a:prstGeom prst="rect">
            <a:avLst/>
          </a:prstGeom>
          <a:noFill/>
        </p:spPr>
        <p:txBody>
          <a:bodyPr wrap="square" rtlCol="0">
            <a:spAutoFit/>
          </a:bodyPr>
          <a:lstStyle/>
          <a:p>
            <a:pPr marL="514350" indent="-514350">
              <a:buFont typeface="+mj-lt"/>
              <a:buAutoNum type="arabicPeriod"/>
            </a:pPr>
            <a:r>
              <a:rPr lang="en-US" altLang="zh-TW" sz="2800" dirty="0"/>
              <a:t>Continuous variables - 2-sample t test</a:t>
            </a:r>
          </a:p>
          <a:p>
            <a:pPr marL="514350" indent="-514350">
              <a:buFont typeface="+mj-lt"/>
              <a:buAutoNum type="arabicPeriod"/>
            </a:pPr>
            <a:r>
              <a:rPr lang="en-US" altLang="zh-TW" sz="2800" dirty="0"/>
              <a:t>Categorical variables - Pearson </a:t>
            </a:r>
            <a:r>
              <a:rPr lang="el-GR" altLang="zh-TW" sz="2800" dirty="0"/>
              <a:t>χ2 </a:t>
            </a:r>
            <a:r>
              <a:rPr lang="en-US" altLang="zh-TW" sz="2800" dirty="0"/>
              <a:t>test</a:t>
            </a:r>
          </a:p>
          <a:p>
            <a:pPr marL="514350" indent="-514350">
              <a:buFont typeface="+mj-lt"/>
              <a:buAutoNum type="arabicPeriod"/>
            </a:pPr>
            <a:r>
              <a:rPr lang="en-US" altLang="zh-TW" sz="2800" dirty="0"/>
              <a:t>Primary outcome analysis – </a:t>
            </a:r>
            <a:br>
              <a:rPr lang="en-US" altLang="zh-TW" sz="2800" dirty="0"/>
            </a:br>
            <a:r>
              <a:rPr lang="en-US" altLang="zh-TW" sz="2800" dirty="0"/>
              <a:t>conditional logistic regression analysis to estimate OR and 95% CIs</a:t>
            </a:r>
          </a:p>
          <a:p>
            <a:pPr marL="514350" indent="-514350">
              <a:buFont typeface="+mj-lt"/>
              <a:buAutoNum type="arabicPeriod"/>
            </a:pPr>
            <a:r>
              <a:rPr lang="en-US" altLang="zh-TW" sz="2800" dirty="0"/>
              <a:t>Dose-response effect</a:t>
            </a:r>
            <a:r>
              <a:rPr lang="zh-TW" altLang="en-US" sz="2800" dirty="0"/>
              <a:t> </a:t>
            </a:r>
            <a:r>
              <a:rPr lang="en-US" altLang="zh-TW" sz="2800" dirty="0"/>
              <a:t>- Trend tests</a:t>
            </a:r>
          </a:p>
          <a:p>
            <a:pPr marL="514350" indent="-514350">
              <a:buFont typeface="+mj-lt"/>
              <a:buAutoNum type="arabicPeriod"/>
            </a:pPr>
            <a:r>
              <a:rPr lang="en-US" altLang="zh-TW" sz="2800" dirty="0"/>
              <a:t>Multiplicative interaction terms – sex</a:t>
            </a:r>
          </a:p>
          <a:p>
            <a:pPr marL="514350" indent="-514350">
              <a:buFont typeface="+mj-lt"/>
              <a:buAutoNum type="arabicPeriod"/>
            </a:pPr>
            <a:r>
              <a:rPr lang="en-US" altLang="zh-TW" sz="2800" dirty="0"/>
              <a:t>Subgroup analyses (sex, age, and anatomical tumor site)</a:t>
            </a:r>
          </a:p>
          <a:p>
            <a:pPr marL="514350" indent="-514350">
              <a:buFont typeface="+mj-lt"/>
              <a:buAutoNum type="arabicPeriod"/>
            </a:pPr>
            <a:r>
              <a:rPr lang="en-US" altLang="zh-TW" sz="2800" dirty="0"/>
              <a:t>Sensitivity analyses (excluding the use of antibiotic in the 2 years prior to case diagnosis) </a:t>
            </a:r>
          </a:p>
          <a:p>
            <a:pPr marL="514350" indent="-514350">
              <a:buFont typeface="+mj-lt"/>
              <a:buAutoNum type="arabicPeriod"/>
            </a:pPr>
            <a:endParaRPr lang="en-US" altLang="zh-TW" sz="2800" dirty="0"/>
          </a:p>
        </p:txBody>
      </p:sp>
      <p:sp>
        <p:nvSpPr>
          <p:cNvPr id="4" name="投影片編號版面配置區 3">
            <a:extLst>
              <a:ext uri="{FF2B5EF4-FFF2-40B4-BE49-F238E27FC236}">
                <a16:creationId xmlns:a16="http://schemas.microsoft.com/office/drawing/2014/main" id="{4A4206C5-6353-E12C-9583-BAB9AD4C7394}"/>
              </a:ext>
            </a:extLst>
          </p:cNvPr>
          <p:cNvSpPr>
            <a:spLocks noGrp="1"/>
          </p:cNvSpPr>
          <p:nvPr>
            <p:ph type="sldNum" sz="quarter" idx="12"/>
          </p:nvPr>
        </p:nvSpPr>
        <p:spPr/>
        <p:txBody>
          <a:bodyPr/>
          <a:lstStyle/>
          <a:p>
            <a:fld id="{A3EBA37E-74A6-4D79-88A5-49CDC2D2C04B}" type="slidenum">
              <a:rPr lang="zh-TW" altLang="en-US" smtClean="0"/>
              <a:t>45</a:t>
            </a:fld>
            <a:endParaRPr lang="zh-TW" altLang="en-US"/>
          </a:p>
        </p:txBody>
      </p:sp>
    </p:spTree>
    <p:extLst>
      <p:ext uri="{BB962C8B-B14F-4D97-AF65-F5344CB8AC3E}">
        <p14:creationId xmlns:p14="http://schemas.microsoft.com/office/powerpoint/2010/main" val="3336572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8E07-EFA6-1A6F-E0DF-23FF5FE1D38E}"/>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A3E8B194-D8D2-9A20-F251-C142FC3714E1}"/>
              </a:ext>
            </a:extLst>
          </p:cNvPr>
          <p:cNvPicPr>
            <a:picLocks noChangeAspect="1"/>
          </p:cNvPicPr>
          <p:nvPr/>
        </p:nvPicPr>
        <p:blipFill>
          <a:blip r:embed="rId2"/>
          <a:srcRect b="47200"/>
          <a:stretch/>
        </p:blipFill>
        <p:spPr>
          <a:xfrm>
            <a:off x="1907704" y="277396"/>
            <a:ext cx="6686321" cy="4515966"/>
          </a:xfrm>
          <a:prstGeom prst="rect">
            <a:avLst/>
          </a:prstGeom>
        </p:spPr>
      </p:pic>
      <p:sp>
        <p:nvSpPr>
          <p:cNvPr id="2" name="文字方塊 1">
            <a:extLst>
              <a:ext uri="{FF2B5EF4-FFF2-40B4-BE49-F238E27FC236}">
                <a16:creationId xmlns:a16="http://schemas.microsoft.com/office/drawing/2014/main" id="{ED2515A4-6446-3764-8ABB-84D0C47580AF}"/>
              </a:ext>
            </a:extLst>
          </p:cNvPr>
          <p:cNvSpPr txBox="1"/>
          <p:nvPr/>
        </p:nvSpPr>
        <p:spPr>
          <a:xfrm>
            <a:off x="17378" y="10820"/>
            <a:ext cx="2022477" cy="584775"/>
          </a:xfrm>
          <a:prstGeom prst="rect">
            <a:avLst/>
          </a:prstGeom>
          <a:noFill/>
        </p:spPr>
        <p:txBody>
          <a:bodyPr wrap="none" rtlCol="0">
            <a:spAutoFit/>
          </a:bodyPr>
          <a:lstStyle/>
          <a:p>
            <a:r>
              <a:rPr lang="en-US" altLang="zh-TW" sz="3200" b="1" dirty="0">
                <a:solidFill>
                  <a:schemeClr val="accent2"/>
                </a:solidFill>
              </a:rPr>
              <a:t>Flow chart</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9CDF4FAF-5C83-F24C-773C-20B29C9D1EC2}"/>
              </a:ext>
            </a:extLst>
          </p:cNvPr>
          <p:cNvSpPr>
            <a:spLocks noGrp="1"/>
          </p:cNvSpPr>
          <p:nvPr>
            <p:ph type="sldNum" sz="quarter" idx="12"/>
          </p:nvPr>
        </p:nvSpPr>
        <p:spPr/>
        <p:txBody>
          <a:bodyPr/>
          <a:lstStyle/>
          <a:p>
            <a:fld id="{A3EBA37E-74A6-4D79-88A5-49CDC2D2C04B}" type="slidenum">
              <a:rPr lang="zh-TW" altLang="en-US" smtClean="0"/>
              <a:t>46</a:t>
            </a:fld>
            <a:endParaRPr lang="zh-TW" altLang="en-US"/>
          </a:p>
        </p:txBody>
      </p:sp>
    </p:spTree>
    <p:extLst>
      <p:ext uri="{BB962C8B-B14F-4D97-AF65-F5344CB8AC3E}">
        <p14:creationId xmlns:p14="http://schemas.microsoft.com/office/powerpoint/2010/main" val="631390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1029879-68FC-86CB-C949-02932CB310A5}"/>
              </a:ext>
            </a:extLst>
          </p:cNvPr>
          <p:cNvPicPr>
            <a:picLocks noChangeAspect="1"/>
          </p:cNvPicPr>
          <p:nvPr/>
        </p:nvPicPr>
        <p:blipFill>
          <a:blip r:embed="rId2"/>
          <a:srcRect t="52800"/>
          <a:stretch/>
        </p:blipFill>
        <p:spPr>
          <a:xfrm>
            <a:off x="2267744" y="663538"/>
            <a:ext cx="6320980" cy="3816424"/>
          </a:xfrm>
          <a:prstGeom prst="rect">
            <a:avLst/>
          </a:prstGeom>
        </p:spPr>
      </p:pic>
      <p:sp>
        <p:nvSpPr>
          <p:cNvPr id="2" name="文字方塊 1">
            <a:extLst>
              <a:ext uri="{FF2B5EF4-FFF2-40B4-BE49-F238E27FC236}">
                <a16:creationId xmlns:a16="http://schemas.microsoft.com/office/drawing/2014/main" id="{765488DD-E6CE-FFA1-ED20-28B066EAD292}"/>
              </a:ext>
            </a:extLst>
          </p:cNvPr>
          <p:cNvSpPr txBox="1"/>
          <p:nvPr/>
        </p:nvSpPr>
        <p:spPr>
          <a:xfrm>
            <a:off x="17378" y="10820"/>
            <a:ext cx="1975990" cy="584775"/>
          </a:xfrm>
          <a:prstGeom prst="rect">
            <a:avLst/>
          </a:prstGeom>
          <a:noFill/>
        </p:spPr>
        <p:txBody>
          <a:bodyPr wrap="none" rtlCol="0">
            <a:spAutoFit/>
          </a:bodyPr>
          <a:lstStyle/>
          <a:p>
            <a:r>
              <a:rPr lang="en-US" altLang="zh-TW" sz="3200" b="1" dirty="0">
                <a:solidFill>
                  <a:schemeClr val="accent2"/>
                </a:solidFill>
              </a:rPr>
              <a:t>Flow chart</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F14809F7-4D7B-646E-D283-41CFDD18F0A1}"/>
              </a:ext>
            </a:extLst>
          </p:cNvPr>
          <p:cNvSpPr>
            <a:spLocks noGrp="1"/>
          </p:cNvSpPr>
          <p:nvPr>
            <p:ph type="sldNum" sz="quarter" idx="12"/>
          </p:nvPr>
        </p:nvSpPr>
        <p:spPr/>
        <p:txBody>
          <a:bodyPr/>
          <a:lstStyle/>
          <a:p>
            <a:fld id="{A3EBA37E-74A6-4D79-88A5-49CDC2D2C04B}" type="slidenum">
              <a:rPr lang="zh-TW" altLang="en-US" smtClean="0"/>
              <a:t>47</a:t>
            </a:fld>
            <a:endParaRPr lang="zh-TW" altLang="en-US"/>
          </a:p>
        </p:txBody>
      </p:sp>
    </p:spTree>
    <p:extLst>
      <p:ext uri="{BB962C8B-B14F-4D97-AF65-F5344CB8AC3E}">
        <p14:creationId xmlns:p14="http://schemas.microsoft.com/office/powerpoint/2010/main" val="303893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1363F-9382-2B54-7BCD-7CB12FE7B6C0}"/>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8C573886-91F8-2D75-305A-26993C0003C1}"/>
              </a:ext>
            </a:extLst>
          </p:cNvPr>
          <p:cNvPicPr>
            <a:picLocks noChangeAspect="1"/>
          </p:cNvPicPr>
          <p:nvPr/>
        </p:nvPicPr>
        <p:blipFill>
          <a:blip r:embed="rId2"/>
          <a:srcRect b="47200"/>
          <a:stretch/>
        </p:blipFill>
        <p:spPr>
          <a:xfrm>
            <a:off x="549563" y="555526"/>
            <a:ext cx="8044875" cy="4464496"/>
          </a:xfrm>
          <a:prstGeom prst="rect">
            <a:avLst/>
          </a:prstGeom>
        </p:spPr>
      </p:pic>
      <p:sp>
        <p:nvSpPr>
          <p:cNvPr id="2" name="文字方塊 1">
            <a:extLst>
              <a:ext uri="{FF2B5EF4-FFF2-40B4-BE49-F238E27FC236}">
                <a16:creationId xmlns:a16="http://schemas.microsoft.com/office/drawing/2014/main" id="{A43397F2-6FBC-E452-A3FA-049C78A2AA4C}"/>
              </a:ext>
            </a:extLst>
          </p:cNvPr>
          <p:cNvSpPr txBox="1"/>
          <p:nvPr/>
        </p:nvSpPr>
        <p:spPr>
          <a:xfrm>
            <a:off x="17378" y="10820"/>
            <a:ext cx="5510804" cy="584775"/>
          </a:xfrm>
          <a:prstGeom prst="rect">
            <a:avLst/>
          </a:prstGeom>
          <a:noFill/>
        </p:spPr>
        <p:txBody>
          <a:bodyPr wrap="none" rtlCol="0">
            <a:spAutoFit/>
          </a:bodyPr>
          <a:lstStyle/>
          <a:p>
            <a:r>
              <a:rPr lang="en-US" altLang="zh-TW" sz="3200" b="1" dirty="0">
                <a:solidFill>
                  <a:schemeClr val="accent2"/>
                </a:solidFill>
              </a:rPr>
              <a:t>Result - Baseline characteristics</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05FDBDFF-5798-C8F1-C67C-87B3FC2B9220}"/>
              </a:ext>
            </a:extLst>
          </p:cNvPr>
          <p:cNvSpPr>
            <a:spLocks noGrp="1"/>
          </p:cNvSpPr>
          <p:nvPr>
            <p:ph type="sldNum" sz="quarter" idx="12"/>
          </p:nvPr>
        </p:nvSpPr>
        <p:spPr/>
        <p:txBody>
          <a:bodyPr/>
          <a:lstStyle/>
          <a:p>
            <a:fld id="{A3EBA37E-74A6-4D79-88A5-49CDC2D2C04B}" type="slidenum">
              <a:rPr lang="zh-TW" altLang="en-US" smtClean="0"/>
              <a:t>48</a:t>
            </a:fld>
            <a:endParaRPr lang="zh-TW" altLang="en-US"/>
          </a:p>
        </p:txBody>
      </p:sp>
    </p:spTree>
    <p:extLst>
      <p:ext uri="{BB962C8B-B14F-4D97-AF65-F5344CB8AC3E}">
        <p14:creationId xmlns:p14="http://schemas.microsoft.com/office/powerpoint/2010/main" val="400700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CB626EA-2C18-EEC8-EBC0-AC480AEECE67}"/>
              </a:ext>
            </a:extLst>
          </p:cNvPr>
          <p:cNvPicPr>
            <a:picLocks noChangeAspect="1"/>
          </p:cNvPicPr>
          <p:nvPr/>
        </p:nvPicPr>
        <p:blipFill>
          <a:blip r:embed="rId2"/>
          <a:stretch>
            <a:fillRect/>
          </a:stretch>
        </p:blipFill>
        <p:spPr>
          <a:xfrm>
            <a:off x="0" y="576304"/>
            <a:ext cx="9144000" cy="3990892"/>
          </a:xfrm>
          <a:prstGeom prst="rect">
            <a:avLst/>
          </a:prstGeom>
        </p:spPr>
      </p:pic>
      <p:sp>
        <p:nvSpPr>
          <p:cNvPr id="4" name="文字方塊 3">
            <a:extLst>
              <a:ext uri="{FF2B5EF4-FFF2-40B4-BE49-F238E27FC236}">
                <a16:creationId xmlns:a16="http://schemas.microsoft.com/office/drawing/2014/main" id="{108B6FD6-1787-189E-0876-40A92F36F70B}"/>
              </a:ext>
            </a:extLst>
          </p:cNvPr>
          <p:cNvSpPr txBox="1"/>
          <p:nvPr/>
        </p:nvSpPr>
        <p:spPr>
          <a:xfrm>
            <a:off x="0" y="4844446"/>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Ministry of Health and Welfare, Taiwan</a:t>
            </a:r>
            <a:endParaRPr lang="zh-TW" altLang="en-US" sz="1400" dirty="0">
              <a:solidFill>
                <a:schemeClr val="tx1">
                  <a:lumMod val="65000"/>
                  <a:lumOff val="35000"/>
                </a:schemeClr>
              </a:solidFill>
            </a:endParaRPr>
          </a:p>
        </p:txBody>
      </p:sp>
      <p:sp>
        <p:nvSpPr>
          <p:cNvPr id="2" name="矩形 1">
            <a:extLst>
              <a:ext uri="{FF2B5EF4-FFF2-40B4-BE49-F238E27FC236}">
                <a16:creationId xmlns:a16="http://schemas.microsoft.com/office/drawing/2014/main" id="{F4C55E7B-6045-E27C-D74C-13CDBA2E97AC}"/>
              </a:ext>
            </a:extLst>
          </p:cNvPr>
          <p:cNvSpPr/>
          <p:nvPr/>
        </p:nvSpPr>
        <p:spPr>
          <a:xfrm>
            <a:off x="323528" y="3386667"/>
            <a:ext cx="3384376" cy="441875"/>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98C02764-DFCF-DA7C-8473-6BFB058EC1FD}"/>
              </a:ext>
            </a:extLst>
          </p:cNvPr>
          <p:cNvSpPr txBox="1"/>
          <p:nvPr/>
        </p:nvSpPr>
        <p:spPr>
          <a:xfrm>
            <a:off x="17378" y="10820"/>
            <a:ext cx="5631670" cy="584775"/>
          </a:xfrm>
          <a:prstGeom prst="rect">
            <a:avLst/>
          </a:prstGeom>
          <a:noFill/>
        </p:spPr>
        <p:txBody>
          <a:bodyPr wrap="none" rtlCol="0">
            <a:spAutoFit/>
          </a:bodyPr>
          <a:lstStyle/>
          <a:p>
            <a:r>
              <a:rPr lang="en-US" altLang="zh-TW" sz="3200" b="1" dirty="0">
                <a:solidFill>
                  <a:schemeClr val="accent2"/>
                </a:solidFill>
              </a:rPr>
              <a:t>Cancer cause of death in Taiwan</a:t>
            </a:r>
            <a:endParaRPr lang="zh-TW" altLang="en-US" sz="3200" b="1" dirty="0">
              <a:solidFill>
                <a:schemeClr val="accent2"/>
              </a:solidFill>
            </a:endParaRPr>
          </a:p>
        </p:txBody>
      </p:sp>
      <p:sp>
        <p:nvSpPr>
          <p:cNvPr id="6" name="投影片編號版面配置區 5">
            <a:extLst>
              <a:ext uri="{FF2B5EF4-FFF2-40B4-BE49-F238E27FC236}">
                <a16:creationId xmlns:a16="http://schemas.microsoft.com/office/drawing/2014/main" id="{CE8C026E-A5AE-368E-D357-5065181C6742}"/>
              </a:ext>
            </a:extLst>
          </p:cNvPr>
          <p:cNvSpPr>
            <a:spLocks noGrp="1"/>
          </p:cNvSpPr>
          <p:nvPr>
            <p:ph type="sldNum" sz="quarter" idx="12"/>
          </p:nvPr>
        </p:nvSpPr>
        <p:spPr/>
        <p:txBody>
          <a:bodyPr/>
          <a:lstStyle/>
          <a:p>
            <a:fld id="{A3EBA37E-74A6-4D79-88A5-49CDC2D2C04B}" type="slidenum">
              <a:rPr lang="zh-TW" altLang="en-US" smtClean="0"/>
              <a:t>4</a:t>
            </a:fld>
            <a:endParaRPr lang="zh-TW" altLang="en-US"/>
          </a:p>
        </p:txBody>
      </p:sp>
    </p:spTree>
    <p:extLst>
      <p:ext uri="{BB962C8B-B14F-4D97-AF65-F5344CB8AC3E}">
        <p14:creationId xmlns:p14="http://schemas.microsoft.com/office/powerpoint/2010/main" val="3538205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6AA3-1BE4-DA0A-E5EC-4BC63715A13A}"/>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2500988C-30A0-B83F-5281-5C6B56333578}"/>
              </a:ext>
            </a:extLst>
          </p:cNvPr>
          <p:cNvSpPr txBox="1"/>
          <p:nvPr/>
        </p:nvSpPr>
        <p:spPr>
          <a:xfrm>
            <a:off x="17378" y="10820"/>
            <a:ext cx="5510804" cy="584775"/>
          </a:xfrm>
          <a:prstGeom prst="rect">
            <a:avLst/>
          </a:prstGeom>
          <a:noFill/>
        </p:spPr>
        <p:txBody>
          <a:bodyPr wrap="none" rtlCol="0">
            <a:spAutoFit/>
          </a:bodyPr>
          <a:lstStyle/>
          <a:p>
            <a:r>
              <a:rPr lang="en-US" altLang="zh-TW" sz="3200" b="1" dirty="0">
                <a:solidFill>
                  <a:schemeClr val="accent2"/>
                </a:solidFill>
              </a:rPr>
              <a:t>Result - Baseline characteristics</a:t>
            </a:r>
            <a:endParaRPr lang="zh-TW" altLang="en-US" sz="3200" b="1" dirty="0">
              <a:solidFill>
                <a:schemeClr val="accent2"/>
              </a:solidFill>
            </a:endParaRPr>
          </a:p>
        </p:txBody>
      </p:sp>
      <p:grpSp>
        <p:nvGrpSpPr>
          <p:cNvPr id="6" name="群組 5">
            <a:extLst>
              <a:ext uri="{FF2B5EF4-FFF2-40B4-BE49-F238E27FC236}">
                <a16:creationId xmlns:a16="http://schemas.microsoft.com/office/drawing/2014/main" id="{1D328B1D-38FC-388C-FFC2-447930B1F42A}"/>
              </a:ext>
            </a:extLst>
          </p:cNvPr>
          <p:cNvGrpSpPr/>
          <p:nvPr/>
        </p:nvGrpSpPr>
        <p:grpSpPr>
          <a:xfrm>
            <a:off x="791580" y="483518"/>
            <a:ext cx="7560840" cy="4444539"/>
            <a:chOff x="2125139" y="3600400"/>
            <a:chExt cx="4893721" cy="2876709"/>
          </a:xfrm>
        </p:grpSpPr>
        <p:pic>
          <p:nvPicPr>
            <p:cNvPr id="3" name="圖片 2">
              <a:extLst>
                <a:ext uri="{FF2B5EF4-FFF2-40B4-BE49-F238E27FC236}">
                  <a16:creationId xmlns:a16="http://schemas.microsoft.com/office/drawing/2014/main" id="{0CEB88A8-342D-D3F9-6BAF-FD9C6AE3371C}"/>
                </a:ext>
              </a:extLst>
            </p:cNvPr>
            <p:cNvPicPr>
              <a:picLocks noChangeAspect="1"/>
            </p:cNvPicPr>
            <p:nvPr/>
          </p:nvPicPr>
          <p:blipFill>
            <a:blip r:embed="rId2"/>
            <a:srcRect b="91999"/>
            <a:stretch/>
          </p:blipFill>
          <p:spPr>
            <a:xfrm>
              <a:off x="2125139" y="3600400"/>
              <a:ext cx="4893721" cy="411510"/>
            </a:xfrm>
            <a:prstGeom prst="rect">
              <a:avLst/>
            </a:prstGeom>
          </p:spPr>
        </p:pic>
        <p:pic>
          <p:nvPicPr>
            <p:cNvPr id="5" name="圖片 4">
              <a:extLst>
                <a:ext uri="{FF2B5EF4-FFF2-40B4-BE49-F238E27FC236}">
                  <a16:creationId xmlns:a16="http://schemas.microsoft.com/office/drawing/2014/main" id="{8E756B77-56FC-56B6-1E72-135B908B2D61}"/>
                </a:ext>
              </a:extLst>
            </p:cNvPr>
            <p:cNvPicPr>
              <a:picLocks noChangeAspect="1"/>
            </p:cNvPicPr>
            <p:nvPr/>
          </p:nvPicPr>
          <p:blipFill>
            <a:blip r:embed="rId2"/>
            <a:srcRect t="53200" b="-799"/>
            <a:stretch/>
          </p:blipFill>
          <p:spPr>
            <a:xfrm>
              <a:off x="2125139" y="4028837"/>
              <a:ext cx="4893721" cy="2448272"/>
            </a:xfrm>
            <a:prstGeom prst="rect">
              <a:avLst/>
            </a:prstGeom>
          </p:spPr>
        </p:pic>
      </p:grpSp>
      <p:sp>
        <p:nvSpPr>
          <p:cNvPr id="4" name="投影片編號版面配置區 3">
            <a:extLst>
              <a:ext uri="{FF2B5EF4-FFF2-40B4-BE49-F238E27FC236}">
                <a16:creationId xmlns:a16="http://schemas.microsoft.com/office/drawing/2014/main" id="{B8A296D6-7194-3D94-084F-291CD89F8A8D}"/>
              </a:ext>
            </a:extLst>
          </p:cNvPr>
          <p:cNvSpPr>
            <a:spLocks noGrp="1"/>
          </p:cNvSpPr>
          <p:nvPr>
            <p:ph type="sldNum" sz="quarter" idx="12"/>
          </p:nvPr>
        </p:nvSpPr>
        <p:spPr/>
        <p:txBody>
          <a:bodyPr/>
          <a:lstStyle/>
          <a:p>
            <a:fld id="{A3EBA37E-74A6-4D79-88A5-49CDC2D2C04B}" type="slidenum">
              <a:rPr lang="zh-TW" altLang="en-US" smtClean="0"/>
              <a:t>49</a:t>
            </a:fld>
            <a:endParaRPr lang="zh-TW" altLang="en-US"/>
          </a:p>
        </p:txBody>
      </p:sp>
    </p:spTree>
    <p:extLst>
      <p:ext uri="{BB962C8B-B14F-4D97-AF65-F5344CB8AC3E}">
        <p14:creationId xmlns:p14="http://schemas.microsoft.com/office/powerpoint/2010/main" val="265033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1ECA-90A1-6B39-2BB6-93A6FFDA8C9C}"/>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183C4147-F25D-ADFB-8A41-02E0781F2483}"/>
              </a:ext>
            </a:extLst>
          </p:cNvPr>
          <p:cNvPicPr>
            <a:picLocks noChangeAspect="1"/>
          </p:cNvPicPr>
          <p:nvPr/>
        </p:nvPicPr>
        <p:blipFill>
          <a:blip r:embed="rId2"/>
          <a:srcRect b="71301"/>
          <a:stretch/>
        </p:blipFill>
        <p:spPr>
          <a:xfrm>
            <a:off x="251520" y="1383618"/>
            <a:ext cx="8743422" cy="2376264"/>
          </a:xfrm>
          <a:prstGeom prst="rect">
            <a:avLst/>
          </a:prstGeom>
        </p:spPr>
      </p:pic>
      <p:sp>
        <p:nvSpPr>
          <p:cNvPr id="2" name="文字方塊 1">
            <a:extLst>
              <a:ext uri="{FF2B5EF4-FFF2-40B4-BE49-F238E27FC236}">
                <a16:creationId xmlns:a16="http://schemas.microsoft.com/office/drawing/2014/main" id="{ABA21915-057F-B6ED-1894-E3EA05B971BE}"/>
              </a:ext>
            </a:extLst>
          </p:cNvPr>
          <p:cNvSpPr txBox="1"/>
          <p:nvPr/>
        </p:nvSpPr>
        <p:spPr>
          <a:xfrm>
            <a:off x="17378" y="10820"/>
            <a:ext cx="8566384" cy="1077218"/>
          </a:xfrm>
          <a:prstGeom prst="rect">
            <a:avLst/>
          </a:prstGeom>
          <a:noFill/>
        </p:spPr>
        <p:txBody>
          <a:bodyPr wrap="none" rtlCol="0">
            <a:spAutoFit/>
          </a:bodyPr>
          <a:lstStyle/>
          <a:p>
            <a:r>
              <a:rPr lang="en-US" altLang="zh-TW" sz="3200" b="1" dirty="0">
                <a:solidFill>
                  <a:schemeClr val="accent2"/>
                </a:solidFill>
              </a:rPr>
              <a:t>Result – Association between antibiotics use and </a:t>
            </a:r>
            <a:br>
              <a:rPr lang="en-US" altLang="zh-TW" sz="3200" b="1" dirty="0">
                <a:solidFill>
                  <a:schemeClr val="accent2"/>
                </a:solidFill>
              </a:rPr>
            </a:br>
            <a:r>
              <a:rPr lang="en-US" altLang="zh-TW" sz="3200" b="1" dirty="0">
                <a:solidFill>
                  <a:schemeClr val="accent2"/>
                </a:solidFill>
              </a:rPr>
              <a:t>                risk of CRC by tumor site</a:t>
            </a:r>
            <a:endParaRPr lang="zh-TW" altLang="en-US" sz="3200" b="1" dirty="0">
              <a:solidFill>
                <a:schemeClr val="accent2"/>
              </a:solidFill>
            </a:endParaRPr>
          </a:p>
        </p:txBody>
      </p:sp>
      <p:sp>
        <p:nvSpPr>
          <p:cNvPr id="4" name="矩形 3">
            <a:extLst>
              <a:ext uri="{FF2B5EF4-FFF2-40B4-BE49-F238E27FC236}">
                <a16:creationId xmlns:a16="http://schemas.microsoft.com/office/drawing/2014/main" id="{9AB3441F-B0C7-228A-01E1-E2BF3542AA7F}"/>
              </a:ext>
            </a:extLst>
          </p:cNvPr>
          <p:cNvSpPr/>
          <p:nvPr/>
        </p:nvSpPr>
        <p:spPr>
          <a:xfrm>
            <a:off x="5292081" y="1707654"/>
            <a:ext cx="3528392" cy="2052228"/>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a:extLst>
              <a:ext uri="{FF2B5EF4-FFF2-40B4-BE49-F238E27FC236}">
                <a16:creationId xmlns:a16="http://schemas.microsoft.com/office/drawing/2014/main" id="{7C7FA26B-9435-7611-76C0-90BB9874D535}"/>
              </a:ext>
            </a:extLst>
          </p:cNvPr>
          <p:cNvSpPr>
            <a:spLocks noGrp="1"/>
          </p:cNvSpPr>
          <p:nvPr>
            <p:ph type="sldNum" sz="quarter" idx="12"/>
          </p:nvPr>
        </p:nvSpPr>
        <p:spPr/>
        <p:txBody>
          <a:bodyPr/>
          <a:lstStyle/>
          <a:p>
            <a:fld id="{A3EBA37E-74A6-4D79-88A5-49CDC2D2C04B}" type="slidenum">
              <a:rPr lang="zh-TW" altLang="en-US" smtClean="0"/>
              <a:t>50</a:t>
            </a:fld>
            <a:endParaRPr lang="zh-TW" altLang="en-US"/>
          </a:p>
        </p:txBody>
      </p:sp>
    </p:spTree>
    <p:extLst>
      <p:ext uri="{BB962C8B-B14F-4D97-AF65-F5344CB8AC3E}">
        <p14:creationId xmlns:p14="http://schemas.microsoft.com/office/powerpoint/2010/main" val="3148293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90E0-5EC5-2862-949C-FE8AFA287174}"/>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535CF5E9-12B4-9B4F-4DBA-958BB144BF5B}"/>
              </a:ext>
            </a:extLst>
          </p:cNvPr>
          <p:cNvPicPr>
            <a:picLocks noChangeAspect="1"/>
          </p:cNvPicPr>
          <p:nvPr/>
        </p:nvPicPr>
        <p:blipFill>
          <a:blip r:embed="rId2"/>
          <a:srcRect b="71301"/>
          <a:stretch/>
        </p:blipFill>
        <p:spPr>
          <a:xfrm>
            <a:off x="251520" y="1383618"/>
            <a:ext cx="8743422" cy="2376264"/>
          </a:xfrm>
          <a:prstGeom prst="rect">
            <a:avLst/>
          </a:prstGeom>
        </p:spPr>
      </p:pic>
      <p:sp>
        <p:nvSpPr>
          <p:cNvPr id="5" name="文字方塊 4">
            <a:extLst>
              <a:ext uri="{FF2B5EF4-FFF2-40B4-BE49-F238E27FC236}">
                <a16:creationId xmlns:a16="http://schemas.microsoft.com/office/drawing/2014/main" id="{68F82FBF-B558-7E39-C0FE-95DDB4982A36}"/>
              </a:ext>
            </a:extLst>
          </p:cNvPr>
          <p:cNvSpPr txBox="1"/>
          <p:nvPr/>
        </p:nvSpPr>
        <p:spPr>
          <a:xfrm>
            <a:off x="5652120" y="3936006"/>
            <a:ext cx="3013967" cy="646331"/>
          </a:xfrm>
          <a:prstGeom prst="rect">
            <a:avLst/>
          </a:prstGeom>
          <a:noFill/>
        </p:spPr>
        <p:txBody>
          <a:bodyPr wrap="none" rtlCol="0">
            <a:spAutoFit/>
          </a:bodyPr>
          <a:lstStyle/>
          <a:p>
            <a:r>
              <a:rPr lang="en-US" altLang="zh-TW" dirty="0">
                <a:solidFill>
                  <a:schemeClr val="accent2"/>
                </a:solidFill>
              </a:rPr>
              <a:t>adjusted OR decreased, </a:t>
            </a:r>
            <a:br>
              <a:rPr lang="en-US" altLang="zh-TW" dirty="0">
                <a:solidFill>
                  <a:schemeClr val="accent2"/>
                </a:solidFill>
              </a:rPr>
            </a:br>
            <a:r>
              <a:rPr lang="en-US" altLang="zh-TW" dirty="0">
                <a:solidFill>
                  <a:schemeClr val="accent2"/>
                </a:solidFill>
              </a:rPr>
              <a:t>without statistically significant</a:t>
            </a:r>
            <a:endParaRPr lang="zh-TW" altLang="en-US" dirty="0">
              <a:solidFill>
                <a:schemeClr val="accent2"/>
              </a:solidFill>
            </a:endParaRPr>
          </a:p>
        </p:txBody>
      </p:sp>
      <p:sp>
        <p:nvSpPr>
          <p:cNvPr id="4" name="文字方塊 3">
            <a:extLst>
              <a:ext uri="{FF2B5EF4-FFF2-40B4-BE49-F238E27FC236}">
                <a16:creationId xmlns:a16="http://schemas.microsoft.com/office/drawing/2014/main" id="{24CEF20D-1805-B3DE-3044-51287277841A}"/>
              </a:ext>
            </a:extLst>
          </p:cNvPr>
          <p:cNvSpPr txBox="1"/>
          <p:nvPr/>
        </p:nvSpPr>
        <p:spPr>
          <a:xfrm>
            <a:off x="17378" y="10820"/>
            <a:ext cx="8566384" cy="1077218"/>
          </a:xfrm>
          <a:prstGeom prst="rect">
            <a:avLst/>
          </a:prstGeom>
          <a:noFill/>
        </p:spPr>
        <p:txBody>
          <a:bodyPr wrap="none" rtlCol="0">
            <a:spAutoFit/>
          </a:bodyPr>
          <a:lstStyle/>
          <a:p>
            <a:r>
              <a:rPr lang="en-US" altLang="zh-TW" sz="3200" b="1" dirty="0">
                <a:solidFill>
                  <a:schemeClr val="accent2"/>
                </a:solidFill>
              </a:rPr>
              <a:t>Result – Association between antibiotics use and </a:t>
            </a:r>
            <a:br>
              <a:rPr lang="en-US" altLang="zh-TW" sz="3200" b="1" dirty="0">
                <a:solidFill>
                  <a:schemeClr val="accent2"/>
                </a:solidFill>
              </a:rPr>
            </a:br>
            <a:r>
              <a:rPr lang="en-US" altLang="zh-TW" sz="3200" b="1" dirty="0">
                <a:solidFill>
                  <a:schemeClr val="accent2"/>
                </a:solidFill>
              </a:rPr>
              <a:t>                risk of CRC by tumor site</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1DE36908-8DE5-FF5A-0882-04459D4C57B2}"/>
              </a:ext>
            </a:extLst>
          </p:cNvPr>
          <p:cNvSpPr>
            <a:spLocks noGrp="1"/>
          </p:cNvSpPr>
          <p:nvPr>
            <p:ph type="sldNum" sz="quarter" idx="12"/>
          </p:nvPr>
        </p:nvSpPr>
        <p:spPr/>
        <p:txBody>
          <a:bodyPr/>
          <a:lstStyle/>
          <a:p>
            <a:fld id="{A3EBA37E-74A6-4D79-88A5-49CDC2D2C04B}" type="slidenum">
              <a:rPr lang="zh-TW" altLang="en-US" smtClean="0"/>
              <a:t>51</a:t>
            </a:fld>
            <a:endParaRPr lang="zh-TW" altLang="en-US"/>
          </a:p>
        </p:txBody>
      </p:sp>
    </p:spTree>
    <p:extLst>
      <p:ext uri="{BB962C8B-B14F-4D97-AF65-F5344CB8AC3E}">
        <p14:creationId xmlns:p14="http://schemas.microsoft.com/office/powerpoint/2010/main" val="667928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374BE-479B-572E-C53F-CD9774DBAA0C}"/>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3BDDFD77-CF46-1EA3-61DA-D6023DF37CA7}"/>
              </a:ext>
            </a:extLst>
          </p:cNvPr>
          <p:cNvSpPr txBox="1"/>
          <p:nvPr/>
        </p:nvSpPr>
        <p:spPr>
          <a:xfrm>
            <a:off x="17378" y="10820"/>
            <a:ext cx="1243033" cy="584775"/>
          </a:xfrm>
          <a:prstGeom prst="rect">
            <a:avLst/>
          </a:prstGeom>
          <a:noFill/>
        </p:spPr>
        <p:txBody>
          <a:bodyPr wrap="none" rtlCol="0">
            <a:spAutoFit/>
          </a:bodyPr>
          <a:lstStyle/>
          <a:p>
            <a:r>
              <a:rPr lang="en-US" altLang="zh-TW" sz="3200" b="1" dirty="0">
                <a:solidFill>
                  <a:schemeClr val="accent2"/>
                </a:solidFill>
              </a:rPr>
              <a:t>Result</a:t>
            </a:r>
            <a:endParaRPr lang="zh-TW" altLang="en-US" sz="3200" b="1" dirty="0">
              <a:solidFill>
                <a:schemeClr val="accent2"/>
              </a:solidFill>
            </a:endParaRPr>
          </a:p>
        </p:txBody>
      </p:sp>
      <p:grpSp>
        <p:nvGrpSpPr>
          <p:cNvPr id="5" name="群組 4">
            <a:extLst>
              <a:ext uri="{FF2B5EF4-FFF2-40B4-BE49-F238E27FC236}">
                <a16:creationId xmlns:a16="http://schemas.microsoft.com/office/drawing/2014/main" id="{24479D2E-9C42-0433-6864-499F1A23FD90}"/>
              </a:ext>
            </a:extLst>
          </p:cNvPr>
          <p:cNvGrpSpPr/>
          <p:nvPr/>
        </p:nvGrpSpPr>
        <p:grpSpPr>
          <a:xfrm>
            <a:off x="1403648" y="155377"/>
            <a:ext cx="7323909" cy="4896544"/>
            <a:chOff x="1856253" y="2211710"/>
            <a:chExt cx="5431493" cy="3631332"/>
          </a:xfrm>
        </p:grpSpPr>
        <p:pic>
          <p:nvPicPr>
            <p:cNvPr id="3" name="圖片 2">
              <a:extLst>
                <a:ext uri="{FF2B5EF4-FFF2-40B4-BE49-F238E27FC236}">
                  <a16:creationId xmlns:a16="http://schemas.microsoft.com/office/drawing/2014/main" id="{9B5BB433-A167-0A3B-38C0-57B7DB590E06}"/>
                </a:ext>
              </a:extLst>
            </p:cNvPr>
            <p:cNvPicPr>
              <a:picLocks noChangeAspect="1"/>
            </p:cNvPicPr>
            <p:nvPr/>
          </p:nvPicPr>
          <p:blipFill>
            <a:blip r:embed="rId2"/>
            <a:srcRect b="86399"/>
            <a:stretch/>
          </p:blipFill>
          <p:spPr>
            <a:xfrm>
              <a:off x="1856253" y="2211710"/>
              <a:ext cx="5431493" cy="699542"/>
            </a:xfrm>
            <a:prstGeom prst="rect">
              <a:avLst/>
            </a:prstGeom>
          </p:spPr>
        </p:pic>
        <p:pic>
          <p:nvPicPr>
            <p:cNvPr id="4" name="圖片 3">
              <a:extLst>
                <a:ext uri="{FF2B5EF4-FFF2-40B4-BE49-F238E27FC236}">
                  <a16:creationId xmlns:a16="http://schemas.microsoft.com/office/drawing/2014/main" id="{3C0EB4E8-82C5-B316-A5F1-24B07E5D1355}"/>
                </a:ext>
              </a:extLst>
            </p:cNvPr>
            <p:cNvPicPr>
              <a:picLocks noChangeAspect="1"/>
            </p:cNvPicPr>
            <p:nvPr/>
          </p:nvPicPr>
          <p:blipFill>
            <a:blip r:embed="rId2"/>
            <a:srcRect t="43399"/>
            <a:stretch/>
          </p:blipFill>
          <p:spPr>
            <a:xfrm>
              <a:off x="1856253" y="2931790"/>
              <a:ext cx="5431493" cy="2911252"/>
            </a:xfrm>
            <a:prstGeom prst="rect">
              <a:avLst/>
            </a:prstGeom>
          </p:spPr>
        </p:pic>
      </p:grpSp>
      <p:sp>
        <p:nvSpPr>
          <p:cNvPr id="6" name="矩形 5">
            <a:extLst>
              <a:ext uri="{FF2B5EF4-FFF2-40B4-BE49-F238E27FC236}">
                <a16:creationId xmlns:a16="http://schemas.microsoft.com/office/drawing/2014/main" id="{174162D0-99AA-4244-2D1D-D5BF9E2B1151}"/>
              </a:ext>
            </a:extLst>
          </p:cNvPr>
          <p:cNvSpPr/>
          <p:nvPr/>
        </p:nvSpPr>
        <p:spPr>
          <a:xfrm>
            <a:off x="7380312" y="1203598"/>
            <a:ext cx="1206000" cy="1008112"/>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0AD4A764-801B-FBA0-A234-10740C8BFE8E}"/>
              </a:ext>
            </a:extLst>
          </p:cNvPr>
          <p:cNvSpPr/>
          <p:nvPr/>
        </p:nvSpPr>
        <p:spPr>
          <a:xfrm>
            <a:off x="7380312" y="3219822"/>
            <a:ext cx="1206000" cy="1008112"/>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a:extLst>
              <a:ext uri="{FF2B5EF4-FFF2-40B4-BE49-F238E27FC236}">
                <a16:creationId xmlns:a16="http://schemas.microsoft.com/office/drawing/2014/main" id="{02991506-CF62-C5C8-C9FB-3BCC0330B644}"/>
              </a:ext>
            </a:extLst>
          </p:cNvPr>
          <p:cNvSpPr>
            <a:spLocks noGrp="1"/>
          </p:cNvSpPr>
          <p:nvPr>
            <p:ph type="sldNum" sz="quarter" idx="12"/>
          </p:nvPr>
        </p:nvSpPr>
        <p:spPr/>
        <p:txBody>
          <a:bodyPr/>
          <a:lstStyle/>
          <a:p>
            <a:fld id="{A3EBA37E-74A6-4D79-88A5-49CDC2D2C04B}" type="slidenum">
              <a:rPr lang="zh-TW" altLang="en-US" smtClean="0"/>
              <a:t>52</a:t>
            </a:fld>
            <a:endParaRPr lang="zh-TW" altLang="en-US"/>
          </a:p>
        </p:txBody>
      </p:sp>
    </p:spTree>
    <p:extLst>
      <p:ext uri="{BB962C8B-B14F-4D97-AF65-F5344CB8AC3E}">
        <p14:creationId xmlns:p14="http://schemas.microsoft.com/office/powerpoint/2010/main" val="4234384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41452-9F97-BE6B-8EC2-B75C416F5A25}"/>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7BAE443B-9FB3-344F-D192-2595A38E3353}"/>
              </a:ext>
            </a:extLst>
          </p:cNvPr>
          <p:cNvPicPr>
            <a:picLocks noChangeAspect="1"/>
          </p:cNvPicPr>
          <p:nvPr/>
        </p:nvPicPr>
        <p:blipFill>
          <a:blip r:embed="rId2"/>
          <a:stretch>
            <a:fillRect/>
          </a:stretch>
        </p:blipFill>
        <p:spPr>
          <a:xfrm>
            <a:off x="0" y="1088038"/>
            <a:ext cx="9144000" cy="4000778"/>
          </a:xfrm>
          <a:prstGeom prst="rect">
            <a:avLst/>
          </a:prstGeom>
        </p:spPr>
      </p:pic>
      <p:sp>
        <p:nvSpPr>
          <p:cNvPr id="4" name="文字方塊 3">
            <a:extLst>
              <a:ext uri="{FF2B5EF4-FFF2-40B4-BE49-F238E27FC236}">
                <a16:creationId xmlns:a16="http://schemas.microsoft.com/office/drawing/2014/main" id="{408F8144-F6D1-79A9-C4A4-914916A918A4}"/>
              </a:ext>
            </a:extLst>
          </p:cNvPr>
          <p:cNvSpPr txBox="1"/>
          <p:nvPr/>
        </p:nvSpPr>
        <p:spPr>
          <a:xfrm>
            <a:off x="17378" y="10820"/>
            <a:ext cx="8566384" cy="1077218"/>
          </a:xfrm>
          <a:prstGeom prst="rect">
            <a:avLst/>
          </a:prstGeom>
          <a:noFill/>
        </p:spPr>
        <p:txBody>
          <a:bodyPr wrap="none" rtlCol="0">
            <a:spAutoFit/>
          </a:bodyPr>
          <a:lstStyle/>
          <a:p>
            <a:r>
              <a:rPr lang="en-US" altLang="zh-TW" sz="3200" b="1" dirty="0">
                <a:solidFill>
                  <a:schemeClr val="accent2"/>
                </a:solidFill>
              </a:rPr>
              <a:t>Result – Association between antibiotics use and </a:t>
            </a:r>
            <a:br>
              <a:rPr lang="en-US" altLang="zh-TW" sz="3200" b="1" dirty="0">
                <a:solidFill>
                  <a:schemeClr val="accent2"/>
                </a:solidFill>
              </a:rPr>
            </a:br>
            <a:r>
              <a:rPr lang="en-US" altLang="zh-TW" sz="3200" b="1" dirty="0">
                <a:solidFill>
                  <a:schemeClr val="accent2"/>
                </a:solidFill>
              </a:rPr>
              <a:t>                risk of CRC by tumor site</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8B0F250D-7308-FB2C-3712-C46C5502C516}"/>
              </a:ext>
            </a:extLst>
          </p:cNvPr>
          <p:cNvSpPr>
            <a:spLocks noGrp="1"/>
          </p:cNvSpPr>
          <p:nvPr>
            <p:ph type="sldNum" sz="quarter" idx="12"/>
          </p:nvPr>
        </p:nvSpPr>
        <p:spPr/>
        <p:txBody>
          <a:bodyPr/>
          <a:lstStyle/>
          <a:p>
            <a:fld id="{A3EBA37E-74A6-4D79-88A5-49CDC2D2C04B}" type="slidenum">
              <a:rPr lang="zh-TW" altLang="en-US" smtClean="0"/>
              <a:t>53</a:t>
            </a:fld>
            <a:endParaRPr lang="zh-TW" altLang="en-US"/>
          </a:p>
        </p:txBody>
      </p:sp>
    </p:spTree>
    <p:extLst>
      <p:ext uri="{BB962C8B-B14F-4D97-AF65-F5344CB8AC3E}">
        <p14:creationId xmlns:p14="http://schemas.microsoft.com/office/powerpoint/2010/main" val="2638850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2541-319E-4E2C-11A2-D1E4EB1318C8}"/>
            </a:ext>
          </a:extLst>
        </p:cNvPr>
        <p:cNvGrpSpPr/>
        <p:nvPr/>
      </p:nvGrpSpPr>
      <p:grpSpPr>
        <a:xfrm>
          <a:off x="0" y="0"/>
          <a:ext cx="0" cy="0"/>
          <a:chOff x="0" y="0"/>
          <a:chExt cx="0" cy="0"/>
        </a:xfrm>
      </p:grpSpPr>
      <p:grpSp>
        <p:nvGrpSpPr>
          <p:cNvPr id="7" name="群組 6">
            <a:extLst>
              <a:ext uri="{FF2B5EF4-FFF2-40B4-BE49-F238E27FC236}">
                <a16:creationId xmlns:a16="http://schemas.microsoft.com/office/drawing/2014/main" id="{EDB7E400-AE28-2ACC-B8EF-C205A934407F}"/>
              </a:ext>
            </a:extLst>
          </p:cNvPr>
          <p:cNvGrpSpPr/>
          <p:nvPr/>
        </p:nvGrpSpPr>
        <p:grpSpPr>
          <a:xfrm>
            <a:off x="8689" y="1260019"/>
            <a:ext cx="9126622" cy="3689972"/>
            <a:chOff x="17378" y="1260018"/>
            <a:chExt cx="9271119" cy="3748393"/>
          </a:xfrm>
        </p:grpSpPr>
        <p:pic>
          <p:nvPicPr>
            <p:cNvPr id="3" name="圖片 2">
              <a:extLst>
                <a:ext uri="{FF2B5EF4-FFF2-40B4-BE49-F238E27FC236}">
                  <a16:creationId xmlns:a16="http://schemas.microsoft.com/office/drawing/2014/main" id="{26182E91-2CB5-11CC-7159-B6A8D8023AF9}"/>
                </a:ext>
              </a:extLst>
            </p:cNvPr>
            <p:cNvPicPr>
              <a:picLocks noChangeAspect="1"/>
            </p:cNvPicPr>
            <p:nvPr/>
          </p:nvPicPr>
          <p:blipFill>
            <a:blip r:embed="rId2"/>
            <a:srcRect l="15351" r="45275" b="20807"/>
            <a:stretch/>
          </p:blipFill>
          <p:spPr>
            <a:xfrm>
              <a:off x="107504" y="1318610"/>
              <a:ext cx="4192956" cy="3689801"/>
            </a:xfrm>
            <a:prstGeom prst="rect">
              <a:avLst/>
            </a:prstGeom>
          </p:spPr>
        </p:pic>
        <p:pic>
          <p:nvPicPr>
            <p:cNvPr id="2050" name="Picture 2" descr="Parts of colon">
              <a:extLst>
                <a:ext uri="{FF2B5EF4-FFF2-40B4-BE49-F238E27FC236}">
                  <a16:creationId xmlns:a16="http://schemas.microsoft.com/office/drawing/2014/main" id="{1618AAEE-571D-1AF5-CBFF-30F181B5D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83" y="1260018"/>
              <a:ext cx="4938114" cy="370358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9A5F775E-8960-1934-3485-2F3EC78C3179}"/>
                </a:ext>
              </a:extLst>
            </p:cNvPr>
            <p:cNvSpPr/>
            <p:nvPr/>
          </p:nvSpPr>
          <p:spPr>
            <a:xfrm>
              <a:off x="17378" y="1260018"/>
              <a:ext cx="4333005" cy="1080120"/>
            </a:xfrm>
            <a:prstGeom prst="rect">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4">
              <a:extLst>
                <a:ext uri="{FF2B5EF4-FFF2-40B4-BE49-F238E27FC236}">
                  <a16:creationId xmlns:a16="http://schemas.microsoft.com/office/drawing/2014/main" id="{82944EF7-E27A-A830-512D-EAE2052D1360}"/>
                </a:ext>
              </a:extLst>
            </p:cNvPr>
            <p:cNvSpPr/>
            <p:nvPr/>
          </p:nvSpPr>
          <p:spPr>
            <a:xfrm>
              <a:off x="17378" y="2571750"/>
              <a:ext cx="4333005" cy="1424571"/>
            </a:xfrm>
            <a:prstGeom prst="rect">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文字方塊 5">
            <a:extLst>
              <a:ext uri="{FF2B5EF4-FFF2-40B4-BE49-F238E27FC236}">
                <a16:creationId xmlns:a16="http://schemas.microsoft.com/office/drawing/2014/main" id="{5E54B6F6-C668-1546-259B-74B908E67BCB}"/>
              </a:ext>
            </a:extLst>
          </p:cNvPr>
          <p:cNvSpPr txBox="1"/>
          <p:nvPr/>
        </p:nvSpPr>
        <p:spPr>
          <a:xfrm>
            <a:off x="17378" y="10820"/>
            <a:ext cx="8566384" cy="1077218"/>
          </a:xfrm>
          <a:prstGeom prst="rect">
            <a:avLst/>
          </a:prstGeom>
          <a:noFill/>
        </p:spPr>
        <p:txBody>
          <a:bodyPr wrap="none" rtlCol="0">
            <a:spAutoFit/>
          </a:bodyPr>
          <a:lstStyle/>
          <a:p>
            <a:r>
              <a:rPr lang="en-US" altLang="zh-TW" sz="3200" b="1" dirty="0">
                <a:solidFill>
                  <a:schemeClr val="accent2"/>
                </a:solidFill>
              </a:rPr>
              <a:t>Result – Association between antibiotics use and </a:t>
            </a:r>
            <a:br>
              <a:rPr lang="en-US" altLang="zh-TW" sz="3200" b="1" dirty="0">
                <a:solidFill>
                  <a:schemeClr val="accent2"/>
                </a:solidFill>
              </a:rPr>
            </a:br>
            <a:r>
              <a:rPr lang="en-US" altLang="zh-TW" sz="3200" b="1" dirty="0">
                <a:solidFill>
                  <a:schemeClr val="accent2"/>
                </a:solidFill>
              </a:rPr>
              <a:t>                risk of CRC by tumor site</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11CC5788-5D3D-B20C-67FD-FAB3007A785A}"/>
              </a:ext>
            </a:extLst>
          </p:cNvPr>
          <p:cNvSpPr>
            <a:spLocks noGrp="1"/>
          </p:cNvSpPr>
          <p:nvPr>
            <p:ph type="sldNum" sz="quarter" idx="12"/>
          </p:nvPr>
        </p:nvSpPr>
        <p:spPr/>
        <p:txBody>
          <a:bodyPr/>
          <a:lstStyle/>
          <a:p>
            <a:fld id="{A3EBA37E-74A6-4D79-88A5-49CDC2D2C04B}" type="slidenum">
              <a:rPr lang="zh-TW" altLang="en-US" smtClean="0"/>
              <a:t>54</a:t>
            </a:fld>
            <a:endParaRPr lang="zh-TW" altLang="en-US"/>
          </a:p>
        </p:txBody>
      </p:sp>
      <p:sp>
        <p:nvSpPr>
          <p:cNvPr id="9" name="文字方塊 8">
            <a:extLst>
              <a:ext uri="{FF2B5EF4-FFF2-40B4-BE49-F238E27FC236}">
                <a16:creationId xmlns:a16="http://schemas.microsoft.com/office/drawing/2014/main" id="{E5E62DCC-D5CD-B4A2-0839-3618E5119D81}"/>
              </a:ext>
            </a:extLst>
          </p:cNvPr>
          <p:cNvSpPr txBox="1"/>
          <p:nvPr/>
        </p:nvSpPr>
        <p:spPr>
          <a:xfrm>
            <a:off x="3386400" y="2256972"/>
            <a:ext cx="909223" cy="338554"/>
          </a:xfrm>
          <a:prstGeom prst="rect">
            <a:avLst/>
          </a:prstGeom>
          <a:noFill/>
        </p:spPr>
        <p:txBody>
          <a:bodyPr wrap="none" rtlCol="0">
            <a:spAutoFit/>
          </a:bodyPr>
          <a:lstStyle/>
          <a:p>
            <a:r>
              <a:rPr lang="en-US" altLang="zh-TW" sz="1600" b="1" dirty="0">
                <a:solidFill>
                  <a:schemeClr val="accent2"/>
                </a:solidFill>
              </a:rPr>
              <a:t>OR: 1.14</a:t>
            </a:r>
            <a:endParaRPr lang="zh-TW" altLang="en-US" sz="1600" b="1" dirty="0">
              <a:solidFill>
                <a:schemeClr val="accent2"/>
              </a:solidFill>
            </a:endParaRPr>
          </a:p>
        </p:txBody>
      </p:sp>
      <p:sp>
        <p:nvSpPr>
          <p:cNvPr id="10" name="文字方塊 9">
            <a:extLst>
              <a:ext uri="{FF2B5EF4-FFF2-40B4-BE49-F238E27FC236}">
                <a16:creationId xmlns:a16="http://schemas.microsoft.com/office/drawing/2014/main" id="{5D024BC6-C967-2368-3AC1-1852D0A522CB}"/>
              </a:ext>
            </a:extLst>
          </p:cNvPr>
          <p:cNvSpPr txBox="1"/>
          <p:nvPr/>
        </p:nvSpPr>
        <p:spPr>
          <a:xfrm>
            <a:off x="3386400" y="3956379"/>
            <a:ext cx="909223" cy="338554"/>
          </a:xfrm>
          <a:prstGeom prst="rect">
            <a:avLst/>
          </a:prstGeom>
          <a:noFill/>
        </p:spPr>
        <p:txBody>
          <a:bodyPr wrap="none" rtlCol="0">
            <a:spAutoFit/>
          </a:bodyPr>
          <a:lstStyle/>
          <a:p>
            <a:r>
              <a:rPr lang="en-US" altLang="zh-TW" sz="1600" b="1" dirty="0">
                <a:solidFill>
                  <a:schemeClr val="accent2"/>
                </a:solidFill>
              </a:rPr>
              <a:t>OR: 0.94</a:t>
            </a:r>
            <a:endParaRPr lang="zh-TW" altLang="en-US" sz="1600" b="1" dirty="0">
              <a:solidFill>
                <a:schemeClr val="accent2"/>
              </a:solidFill>
            </a:endParaRPr>
          </a:p>
        </p:txBody>
      </p:sp>
    </p:spTree>
    <p:extLst>
      <p:ext uri="{BB962C8B-B14F-4D97-AF65-F5344CB8AC3E}">
        <p14:creationId xmlns:p14="http://schemas.microsoft.com/office/powerpoint/2010/main" val="2049976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1D713BC-1D2F-6277-CE93-4CF687E9BFFF}"/>
              </a:ext>
            </a:extLst>
          </p:cNvPr>
          <p:cNvPicPr>
            <a:picLocks noChangeAspect="1"/>
          </p:cNvPicPr>
          <p:nvPr/>
        </p:nvPicPr>
        <p:blipFill>
          <a:blip r:embed="rId3"/>
          <a:stretch>
            <a:fillRect/>
          </a:stretch>
        </p:blipFill>
        <p:spPr>
          <a:xfrm>
            <a:off x="1331640" y="195485"/>
            <a:ext cx="7555497" cy="4759653"/>
          </a:xfrm>
          <a:prstGeom prst="rect">
            <a:avLst/>
          </a:prstGeom>
        </p:spPr>
      </p:pic>
      <p:sp>
        <p:nvSpPr>
          <p:cNvPr id="6" name="文字方塊 5">
            <a:extLst>
              <a:ext uri="{FF2B5EF4-FFF2-40B4-BE49-F238E27FC236}">
                <a16:creationId xmlns:a16="http://schemas.microsoft.com/office/drawing/2014/main" id="{A2A9388C-C506-35D8-EA75-3F3D2FFE20C8}"/>
              </a:ext>
            </a:extLst>
          </p:cNvPr>
          <p:cNvSpPr txBox="1"/>
          <p:nvPr/>
        </p:nvSpPr>
        <p:spPr>
          <a:xfrm>
            <a:off x="17378" y="-6169"/>
            <a:ext cx="1243033" cy="584775"/>
          </a:xfrm>
          <a:prstGeom prst="rect">
            <a:avLst/>
          </a:prstGeom>
          <a:noFill/>
        </p:spPr>
        <p:txBody>
          <a:bodyPr wrap="none" rtlCol="0">
            <a:spAutoFit/>
          </a:bodyPr>
          <a:lstStyle/>
          <a:p>
            <a:r>
              <a:rPr lang="en-US" altLang="zh-TW" sz="3200" b="1" dirty="0">
                <a:solidFill>
                  <a:schemeClr val="accent2"/>
                </a:solidFill>
              </a:rPr>
              <a:t>Result</a:t>
            </a:r>
            <a:endParaRPr lang="zh-TW" altLang="en-US" sz="3200" b="1" dirty="0">
              <a:solidFill>
                <a:schemeClr val="accent2"/>
              </a:solidFill>
            </a:endParaRPr>
          </a:p>
        </p:txBody>
      </p:sp>
      <p:sp>
        <p:nvSpPr>
          <p:cNvPr id="7" name="矩形 6">
            <a:extLst>
              <a:ext uri="{FF2B5EF4-FFF2-40B4-BE49-F238E27FC236}">
                <a16:creationId xmlns:a16="http://schemas.microsoft.com/office/drawing/2014/main" id="{51E14117-42B5-F65D-54AF-C41B545D59E1}"/>
              </a:ext>
            </a:extLst>
          </p:cNvPr>
          <p:cNvSpPr/>
          <p:nvPr/>
        </p:nvSpPr>
        <p:spPr>
          <a:xfrm>
            <a:off x="7668344" y="4083918"/>
            <a:ext cx="1080120" cy="936104"/>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38B13152-AF3B-BD43-9C68-8DDEC2A3DAB7}"/>
              </a:ext>
            </a:extLst>
          </p:cNvPr>
          <p:cNvSpPr>
            <a:spLocks noGrp="1"/>
          </p:cNvSpPr>
          <p:nvPr>
            <p:ph type="sldNum" sz="quarter" idx="12"/>
          </p:nvPr>
        </p:nvSpPr>
        <p:spPr/>
        <p:txBody>
          <a:bodyPr/>
          <a:lstStyle/>
          <a:p>
            <a:fld id="{A3EBA37E-74A6-4D79-88A5-49CDC2D2C04B}" type="slidenum">
              <a:rPr lang="zh-TW" altLang="en-US" smtClean="0"/>
              <a:t>55</a:t>
            </a:fld>
            <a:endParaRPr lang="zh-TW" altLang="en-US"/>
          </a:p>
        </p:txBody>
      </p:sp>
    </p:spTree>
    <p:extLst>
      <p:ext uri="{BB962C8B-B14F-4D97-AF65-F5344CB8AC3E}">
        <p14:creationId xmlns:p14="http://schemas.microsoft.com/office/powerpoint/2010/main" val="1872949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053B9-31DE-EF67-AEE1-F25518540B64}"/>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61D0B7C5-31A7-99B8-E472-7C44F658B059}"/>
              </a:ext>
            </a:extLst>
          </p:cNvPr>
          <p:cNvPicPr>
            <a:picLocks noChangeAspect="1"/>
          </p:cNvPicPr>
          <p:nvPr/>
        </p:nvPicPr>
        <p:blipFill>
          <a:blip r:embed="rId3"/>
          <a:stretch>
            <a:fillRect/>
          </a:stretch>
        </p:blipFill>
        <p:spPr>
          <a:xfrm>
            <a:off x="1331640" y="195485"/>
            <a:ext cx="7555497" cy="4759653"/>
          </a:xfrm>
          <a:prstGeom prst="rect">
            <a:avLst/>
          </a:prstGeom>
        </p:spPr>
      </p:pic>
      <p:sp>
        <p:nvSpPr>
          <p:cNvPr id="6" name="文字方塊 5">
            <a:extLst>
              <a:ext uri="{FF2B5EF4-FFF2-40B4-BE49-F238E27FC236}">
                <a16:creationId xmlns:a16="http://schemas.microsoft.com/office/drawing/2014/main" id="{EE92E8CF-6945-FD5E-2E67-6A3F1A3628DD}"/>
              </a:ext>
            </a:extLst>
          </p:cNvPr>
          <p:cNvSpPr txBox="1"/>
          <p:nvPr/>
        </p:nvSpPr>
        <p:spPr>
          <a:xfrm>
            <a:off x="17378" y="-6169"/>
            <a:ext cx="1243033" cy="584775"/>
          </a:xfrm>
          <a:prstGeom prst="rect">
            <a:avLst/>
          </a:prstGeom>
          <a:noFill/>
        </p:spPr>
        <p:txBody>
          <a:bodyPr wrap="none" rtlCol="0">
            <a:spAutoFit/>
          </a:bodyPr>
          <a:lstStyle/>
          <a:p>
            <a:r>
              <a:rPr lang="en-US" altLang="zh-TW" sz="3200" b="1" dirty="0">
                <a:solidFill>
                  <a:schemeClr val="accent2"/>
                </a:solidFill>
              </a:rPr>
              <a:t>Result</a:t>
            </a:r>
            <a:endParaRPr lang="zh-TW" altLang="en-US" sz="3200" b="1" dirty="0">
              <a:solidFill>
                <a:schemeClr val="accent2"/>
              </a:solidFill>
            </a:endParaRPr>
          </a:p>
        </p:txBody>
      </p:sp>
      <p:sp>
        <p:nvSpPr>
          <p:cNvPr id="2" name="矩形 1">
            <a:extLst>
              <a:ext uri="{FF2B5EF4-FFF2-40B4-BE49-F238E27FC236}">
                <a16:creationId xmlns:a16="http://schemas.microsoft.com/office/drawing/2014/main" id="{9C059A80-108B-ECFB-D2F1-676A77DCCBDD}"/>
              </a:ext>
            </a:extLst>
          </p:cNvPr>
          <p:cNvSpPr/>
          <p:nvPr/>
        </p:nvSpPr>
        <p:spPr>
          <a:xfrm>
            <a:off x="0" y="1995686"/>
            <a:ext cx="9144000" cy="194421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TW" b="1" i="0" dirty="0">
                <a:solidFill>
                  <a:schemeClr val="bg1"/>
                </a:solidFill>
                <a:effectLst/>
              </a:rPr>
              <a:t>A statistically significant interaction was found between antibiotics use and </a:t>
            </a:r>
            <a:r>
              <a:rPr lang="en-US" altLang="zh-TW" b="1" i="0" dirty="0">
                <a:solidFill>
                  <a:schemeClr val="accent2"/>
                </a:solidFill>
                <a:effectLst/>
              </a:rPr>
              <a:t>sex</a:t>
            </a:r>
            <a:r>
              <a:rPr lang="en-US" altLang="zh-TW" b="1" i="0" dirty="0">
                <a:solidFill>
                  <a:schemeClr val="bg1"/>
                </a:solidFill>
                <a:effectLst/>
              </a:rPr>
              <a:t> for </a:t>
            </a:r>
            <a:r>
              <a:rPr lang="en-US" altLang="zh-TW" b="1" i="0" dirty="0">
                <a:solidFill>
                  <a:schemeClr val="accent2"/>
                </a:solidFill>
                <a:effectLst/>
              </a:rPr>
              <a:t>rectal</a:t>
            </a:r>
            <a:r>
              <a:rPr lang="en-US" altLang="zh-TW" b="1" i="0" dirty="0">
                <a:solidFill>
                  <a:schemeClr val="bg1"/>
                </a:solidFill>
                <a:effectLst/>
              </a:rPr>
              <a:t> </a:t>
            </a:r>
            <a:r>
              <a:rPr lang="en-US" altLang="zh-TW" b="1" i="0" dirty="0">
                <a:solidFill>
                  <a:schemeClr val="accent2"/>
                </a:solidFill>
                <a:effectLst/>
              </a:rPr>
              <a:t>cancer</a:t>
            </a:r>
            <a:r>
              <a:rPr lang="en-US" altLang="zh-TW" b="1" i="0" dirty="0">
                <a:solidFill>
                  <a:schemeClr val="bg1"/>
                </a:solidFill>
                <a:effectLst/>
              </a:rPr>
              <a:t> (</a:t>
            </a:r>
            <a:r>
              <a:rPr lang="en-US" altLang="zh-TW" b="1" i="1" dirty="0" err="1">
                <a:solidFill>
                  <a:schemeClr val="bg1"/>
                </a:solidFill>
                <a:effectLst/>
              </a:rPr>
              <a:t>P</a:t>
            </a:r>
            <a:r>
              <a:rPr lang="en-US" altLang="zh-TW" b="1" i="0" baseline="-25000" dirty="0" err="1">
                <a:solidFill>
                  <a:schemeClr val="bg1"/>
                </a:solidFill>
                <a:effectLst/>
              </a:rPr>
              <a:t>interaction</a:t>
            </a:r>
            <a:r>
              <a:rPr lang="en-US" altLang="zh-TW" b="1" i="0" dirty="0">
                <a:solidFill>
                  <a:schemeClr val="bg1"/>
                </a:solidFill>
                <a:effectLst/>
              </a:rPr>
              <a:t> = .002)</a:t>
            </a:r>
          </a:p>
          <a:p>
            <a:endParaRPr lang="en-US" altLang="zh-TW" b="1" i="0" dirty="0">
              <a:solidFill>
                <a:schemeClr val="bg1"/>
              </a:solidFill>
              <a:effectLst/>
            </a:endParaRPr>
          </a:p>
          <a:p>
            <a:r>
              <a:rPr lang="en-US" altLang="zh-TW" b="1" dirty="0">
                <a:solidFill>
                  <a:schemeClr val="bg1"/>
                </a:solidFill>
              </a:rPr>
              <a:t>Tests for heterogeneity showed statistically significant differences </a:t>
            </a:r>
            <a:r>
              <a:rPr lang="en-US" altLang="zh-TW" b="1" dirty="0">
                <a:solidFill>
                  <a:schemeClr val="accent2"/>
                </a:solidFill>
              </a:rPr>
              <a:t>between men and women </a:t>
            </a:r>
            <a:r>
              <a:rPr lang="en-US" altLang="zh-TW" b="1" dirty="0">
                <a:solidFill>
                  <a:schemeClr val="bg1"/>
                </a:solidFill>
              </a:rPr>
              <a:t>for </a:t>
            </a:r>
            <a:r>
              <a:rPr lang="en-US" altLang="zh-TW" b="1" dirty="0">
                <a:solidFill>
                  <a:schemeClr val="accent2"/>
                </a:solidFill>
              </a:rPr>
              <a:t>rectal cancer </a:t>
            </a:r>
            <a:r>
              <a:rPr lang="en-US" altLang="zh-TW" b="1" dirty="0">
                <a:solidFill>
                  <a:schemeClr val="bg1"/>
                </a:solidFill>
              </a:rPr>
              <a:t>(P</a:t>
            </a:r>
            <a:r>
              <a:rPr lang="en-US" altLang="zh-TW" b="1" baseline="-25000" dirty="0">
                <a:solidFill>
                  <a:schemeClr val="bg1"/>
                </a:solidFill>
              </a:rPr>
              <a:t>het</a:t>
            </a:r>
            <a:r>
              <a:rPr lang="en-US" altLang="zh-TW" b="1" dirty="0">
                <a:solidFill>
                  <a:schemeClr val="bg1"/>
                </a:solidFill>
              </a:rPr>
              <a:t> = .004)</a:t>
            </a:r>
            <a:endParaRPr lang="zh-TW" altLang="en-US" b="1" dirty="0">
              <a:solidFill>
                <a:schemeClr val="bg1"/>
              </a:solidFill>
            </a:endParaRPr>
          </a:p>
        </p:txBody>
      </p:sp>
      <p:sp>
        <p:nvSpPr>
          <p:cNvPr id="4" name="投影片編號版面配置區 3">
            <a:extLst>
              <a:ext uri="{FF2B5EF4-FFF2-40B4-BE49-F238E27FC236}">
                <a16:creationId xmlns:a16="http://schemas.microsoft.com/office/drawing/2014/main" id="{503F7EA4-41FB-E0DD-25E3-F6B2CC2F4E38}"/>
              </a:ext>
            </a:extLst>
          </p:cNvPr>
          <p:cNvSpPr>
            <a:spLocks noGrp="1"/>
          </p:cNvSpPr>
          <p:nvPr>
            <p:ph type="sldNum" sz="quarter" idx="12"/>
          </p:nvPr>
        </p:nvSpPr>
        <p:spPr/>
        <p:txBody>
          <a:bodyPr/>
          <a:lstStyle/>
          <a:p>
            <a:fld id="{A3EBA37E-74A6-4D79-88A5-49CDC2D2C04B}" type="slidenum">
              <a:rPr lang="zh-TW" altLang="en-US" smtClean="0"/>
              <a:t>56</a:t>
            </a:fld>
            <a:endParaRPr lang="zh-TW" altLang="en-US"/>
          </a:p>
        </p:txBody>
      </p:sp>
    </p:spTree>
    <p:extLst>
      <p:ext uri="{BB962C8B-B14F-4D97-AF65-F5344CB8AC3E}">
        <p14:creationId xmlns:p14="http://schemas.microsoft.com/office/powerpoint/2010/main" val="1616853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8FDF3-37A5-8B69-E1E1-1219D188A799}"/>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27E2F215-D08D-FB65-A9B2-4BC79135D4F6}"/>
              </a:ext>
            </a:extLst>
          </p:cNvPr>
          <p:cNvPicPr>
            <a:picLocks noChangeAspect="1"/>
          </p:cNvPicPr>
          <p:nvPr/>
        </p:nvPicPr>
        <p:blipFill>
          <a:blip r:embed="rId2"/>
          <a:srcRect b="71483"/>
          <a:stretch/>
        </p:blipFill>
        <p:spPr>
          <a:xfrm>
            <a:off x="92590" y="1434363"/>
            <a:ext cx="8958821" cy="2274774"/>
          </a:xfrm>
          <a:prstGeom prst="rect">
            <a:avLst/>
          </a:prstGeom>
        </p:spPr>
      </p:pic>
      <p:sp>
        <p:nvSpPr>
          <p:cNvPr id="2" name="文字方塊 1">
            <a:extLst>
              <a:ext uri="{FF2B5EF4-FFF2-40B4-BE49-F238E27FC236}">
                <a16:creationId xmlns:a16="http://schemas.microsoft.com/office/drawing/2014/main" id="{8599CCFD-F01A-8B6E-64FB-17B1B78AF22C}"/>
              </a:ext>
            </a:extLst>
          </p:cNvPr>
          <p:cNvSpPr txBox="1"/>
          <p:nvPr/>
        </p:nvSpPr>
        <p:spPr>
          <a:xfrm>
            <a:off x="17378" y="-6169"/>
            <a:ext cx="9059916" cy="1077218"/>
          </a:xfrm>
          <a:prstGeom prst="rect">
            <a:avLst/>
          </a:prstGeom>
          <a:noFill/>
        </p:spPr>
        <p:txBody>
          <a:bodyPr wrap="none" rtlCol="0">
            <a:spAutoFit/>
          </a:bodyPr>
          <a:lstStyle/>
          <a:p>
            <a:r>
              <a:rPr lang="en-US" altLang="zh-TW" sz="3200" b="1" dirty="0">
                <a:solidFill>
                  <a:schemeClr val="accent2"/>
                </a:solidFill>
              </a:rPr>
              <a:t>Result – Association of antibiotic use and risk of CRC</a:t>
            </a:r>
            <a:br>
              <a:rPr lang="en-US" altLang="zh-TW" sz="3200" b="1" dirty="0">
                <a:solidFill>
                  <a:schemeClr val="accent2"/>
                </a:solidFill>
              </a:rPr>
            </a:br>
            <a:r>
              <a:rPr lang="en-US" altLang="zh-TW" sz="3200" b="1" dirty="0">
                <a:solidFill>
                  <a:schemeClr val="accent2"/>
                </a:solidFill>
              </a:rPr>
              <a:t>               by different class of antibiotic</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286E028C-372C-B84D-9DF5-0536544A78BB}"/>
              </a:ext>
            </a:extLst>
          </p:cNvPr>
          <p:cNvSpPr>
            <a:spLocks noGrp="1"/>
          </p:cNvSpPr>
          <p:nvPr>
            <p:ph type="sldNum" sz="quarter" idx="12"/>
          </p:nvPr>
        </p:nvSpPr>
        <p:spPr/>
        <p:txBody>
          <a:bodyPr/>
          <a:lstStyle/>
          <a:p>
            <a:fld id="{A3EBA37E-74A6-4D79-88A5-49CDC2D2C04B}" type="slidenum">
              <a:rPr lang="zh-TW" altLang="en-US" smtClean="0"/>
              <a:t>57</a:t>
            </a:fld>
            <a:endParaRPr lang="zh-TW" altLang="en-US"/>
          </a:p>
        </p:txBody>
      </p:sp>
    </p:spTree>
    <p:extLst>
      <p:ext uri="{BB962C8B-B14F-4D97-AF65-F5344CB8AC3E}">
        <p14:creationId xmlns:p14="http://schemas.microsoft.com/office/powerpoint/2010/main" val="1583382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62DB-DC06-03C1-73E5-353FEA9590D1}"/>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F7817E52-375E-06CC-22F4-1959891FE849}"/>
              </a:ext>
            </a:extLst>
          </p:cNvPr>
          <p:cNvPicPr>
            <a:picLocks noChangeAspect="1"/>
          </p:cNvPicPr>
          <p:nvPr/>
        </p:nvPicPr>
        <p:blipFill>
          <a:blip r:embed="rId2"/>
          <a:srcRect b="16401"/>
          <a:stretch/>
        </p:blipFill>
        <p:spPr>
          <a:xfrm>
            <a:off x="1151620" y="25670"/>
            <a:ext cx="6840760" cy="5092160"/>
          </a:xfrm>
          <a:prstGeom prst="rect">
            <a:avLst/>
          </a:prstGeom>
        </p:spPr>
      </p:pic>
      <p:sp>
        <p:nvSpPr>
          <p:cNvPr id="2" name="投影片編號版面配置區 1">
            <a:extLst>
              <a:ext uri="{FF2B5EF4-FFF2-40B4-BE49-F238E27FC236}">
                <a16:creationId xmlns:a16="http://schemas.microsoft.com/office/drawing/2014/main" id="{5EBB629E-425E-7593-1D61-26BC25429706}"/>
              </a:ext>
            </a:extLst>
          </p:cNvPr>
          <p:cNvSpPr>
            <a:spLocks noGrp="1"/>
          </p:cNvSpPr>
          <p:nvPr>
            <p:ph type="sldNum" sz="quarter" idx="12"/>
          </p:nvPr>
        </p:nvSpPr>
        <p:spPr/>
        <p:txBody>
          <a:bodyPr/>
          <a:lstStyle/>
          <a:p>
            <a:fld id="{A3EBA37E-74A6-4D79-88A5-49CDC2D2C04B}" type="slidenum">
              <a:rPr lang="zh-TW" altLang="en-US" smtClean="0"/>
              <a:t>58</a:t>
            </a:fld>
            <a:endParaRPr lang="zh-TW" altLang="en-US"/>
          </a:p>
        </p:txBody>
      </p:sp>
    </p:spTree>
    <p:extLst>
      <p:ext uri="{BB962C8B-B14F-4D97-AF65-F5344CB8AC3E}">
        <p14:creationId xmlns:p14="http://schemas.microsoft.com/office/powerpoint/2010/main" val="93568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a:extLst>
              <a:ext uri="{FF2B5EF4-FFF2-40B4-BE49-F238E27FC236}">
                <a16:creationId xmlns:a16="http://schemas.microsoft.com/office/drawing/2014/main" id="{F3582412-67E5-49D3-5DAE-E3DA19A4B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590550"/>
            <a:ext cx="6524625"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B331C18E-4546-12FD-F106-43F6EFBDA310}"/>
              </a:ext>
            </a:extLst>
          </p:cNvPr>
          <p:cNvSpPr txBox="1"/>
          <p:nvPr/>
        </p:nvSpPr>
        <p:spPr>
          <a:xfrm>
            <a:off x="0" y="4852610"/>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Nat Rev Gastroenterol Hepatol. 2019 Dec;16(12):713-732.</a:t>
            </a:r>
            <a:endParaRPr lang="zh-TW" altLang="en-US" sz="1400" dirty="0">
              <a:solidFill>
                <a:schemeClr val="tx1">
                  <a:lumMod val="65000"/>
                  <a:lumOff val="35000"/>
                </a:schemeClr>
              </a:solidFill>
            </a:endParaRPr>
          </a:p>
        </p:txBody>
      </p:sp>
      <p:sp>
        <p:nvSpPr>
          <p:cNvPr id="3" name="文字方塊 2">
            <a:extLst>
              <a:ext uri="{FF2B5EF4-FFF2-40B4-BE49-F238E27FC236}">
                <a16:creationId xmlns:a16="http://schemas.microsoft.com/office/drawing/2014/main" id="{41D76321-E4D1-532C-A1E7-66E94E25CF90}"/>
              </a:ext>
            </a:extLst>
          </p:cNvPr>
          <p:cNvSpPr txBox="1"/>
          <p:nvPr/>
        </p:nvSpPr>
        <p:spPr>
          <a:xfrm>
            <a:off x="17378" y="10820"/>
            <a:ext cx="4613507" cy="584775"/>
          </a:xfrm>
          <a:prstGeom prst="rect">
            <a:avLst/>
          </a:prstGeom>
          <a:noFill/>
        </p:spPr>
        <p:txBody>
          <a:bodyPr wrap="none" rtlCol="0">
            <a:spAutoFit/>
          </a:bodyPr>
          <a:lstStyle/>
          <a:p>
            <a:r>
              <a:rPr lang="en-US" altLang="zh-TW" sz="3200" b="1" dirty="0">
                <a:solidFill>
                  <a:schemeClr val="accent2"/>
                </a:solidFill>
              </a:rPr>
              <a:t>Cause of colorectal cancer</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2C801F5C-8A61-6748-2561-3E0EC3C6776F}"/>
              </a:ext>
            </a:extLst>
          </p:cNvPr>
          <p:cNvSpPr>
            <a:spLocks noGrp="1"/>
          </p:cNvSpPr>
          <p:nvPr>
            <p:ph type="sldNum" sz="quarter" idx="12"/>
          </p:nvPr>
        </p:nvSpPr>
        <p:spPr/>
        <p:txBody>
          <a:bodyPr/>
          <a:lstStyle/>
          <a:p>
            <a:fld id="{A3EBA37E-74A6-4D79-88A5-49CDC2D2C04B}" type="slidenum">
              <a:rPr lang="zh-TW" altLang="en-US" smtClean="0"/>
              <a:t>5</a:t>
            </a:fld>
            <a:endParaRPr lang="zh-TW" altLang="en-US"/>
          </a:p>
        </p:txBody>
      </p:sp>
    </p:spTree>
    <p:extLst>
      <p:ext uri="{BB962C8B-B14F-4D97-AF65-F5344CB8AC3E}">
        <p14:creationId xmlns:p14="http://schemas.microsoft.com/office/powerpoint/2010/main" val="1670137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3ABB-E15D-EFA5-A2D8-BAD8E669BD59}"/>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7F8B01A-39D3-C752-93DA-4AEF78E61CFE}"/>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83903E4A-F9FC-5DAE-4DBD-51E1202A03A8}"/>
              </a:ext>
            </a:extLst>
          </p:cNvPr>
          <p:cNvSpPr txBox="1"/>
          <p:nvPr/>
        </p:nvSpPr>
        <p:spPr>
          <a:xfrm>
            <a:off x="17379" y="747697"/>
            <a:ext cx="9019118" cy="4093428"/>
          </a:xfrm>
          <a:prstGeom prst="rect">
            <a:avLst/>
          </a:prstGeom>
          <a:noFill/>
        </p:spPr>
        <p:txBody>
          <a:bodyPr wrap="square" rtlCol="0">
            <a:spAutoFit/>
          </a:bodyPr>
          <a:lstStyle/>
          <a:p>
            <a:r>
              <a:rPr lang="en-US" altLang="zh-TW" sz="3200" b="1" dirty="0">
                <a:solidFill>
                  <a:schemeClr val="accent2"/>
                </a:solidFill>
              </a:rPr>
              <a:t>The ORs for antibiotic use differed between the proximal colon and rectum</a:t>
            </a:r>
          </a:p>
          <a:p>
            <a:pPr marL="514350" indent="-514350">
              <a:buAutoNum type="arabicPeriod"/>
            </a:pPr>
            <a:r>
              <a:rPr lang="en-US" altLang="zh-TW" sz="2800" dirty="0"/>
              <a:t>Decreasing concentration of short-chain fatty acids along the colon </a:t>
            </a:r>
            <a:br>
              <a:rPr lang="en-US" altLang="zh-TW" sz="2800" dirty="0"/>
            </a:br>
            <a:r>
              <a:rPr lang="en-US" altLang="zh-TW" sz="2800" dirty="0"/>
              <a:t>=&gt; higher bacterial activity, biofilm formation, and fermentation in the proximal compared with the distal colon and rectum</a:t>
            </a:r>
          </a:p>
          <a:p>
            <a:pPr marL="514350" indent="-514350">
              <a:buAutoNum type="arabicPeriod"/>
            </a:pPr>
            <a:r>
              <a:rPr lang="en-US" altLang="zh-TW" sz="2800" dirty="0"/>
              <a:t>Antibiotics are gradually absorbed and metabolized in the colon.</a:t>
            </a:r>
          </a:p>
        </p:txBody>
      </p:sp>
      <p:sp>
        <p:nvSpPr>
          <p:cNvPr id="4" name="投影片編號版面配置區 3">
            <a:extLst>
              <a:ext uri="{FF2B5EF4-FFF2-40B4-BE49-F238E27FC236}">
                <a16:creationId xmlns:a16="http://schemas.microsoft.com/office/drawing/2014/main" id="{2CEF25DE-E1AB-6D8F-98F7-C1C3BD6122D6}"/>
              </a:ext>
            </a:extLst>
          </p:cNvPr>
          <p:cNvSpPr>
            <a:spLocks noGrp="1"/>
          </p:cNvSpPr>
          <p:nvPr>
            <p:ph type="sldNum" sz="quarter" idx="12"/>
          </p:nvPr>
        </p:nvSpPr>
        <p:spPr/>
        <p:txBody>
          <a:bodyPr/>
          <a:lstStyle/>
          <a:p>
            <a:fld id="{A3EBA37E-74A6-4D79-88A5-49CDC2D2C04B}" type="slidenum">
              <a:rPr lang="zh-TW" altLang="en-US" smtClean="0"/>
              <a:t>59</a:t>
            </a:fld>
            <a:endParaRPr lang="zh-TW" altLang="en-US"/>
          </a:p>
        </p:txBody>
      </p:sp>
    </p:spTree>
    <p:extLst>
      <p:ext uri="{BB962C8B-B14F-4D97-AF65-F5344CB8AC3E}">
        <p14:creationId xmlns:p14="http://schemas.microsoft.com/office/powerpoint/2010/main" val="3386814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46B2-D5D0-9593-22BD-EC5F01838D15}"/>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F3319949-3C0A-8113-B0C8-173314C5395A}"/>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1FC067E7-1DBE-0B1E-6679-51EA62AE2866}"/>
              </a:ext>
            </a:extLst>
          </p:cNvPr>
          <p:cNvSpPr txBox="1"/>
          <p:nvPr/>
        </p:nvSpPr>
        <p:spPr>
          <a:xfrm>
            <a:off x="17379" y="771550"/>
            <a:ext cx="9019118" cy="4031873"/>
          </a:xfrm>
          <a:prstGeom prst="rect">
            <a:avLst/>
          </a:prstGeom>
          <a:noFill/>
        </p:spPr>
        <p:txBody>
          <a:bodyPr wrap="square" rtlCol="0">
            <a:spAutoFit/>
          </a:bodyPr>
          <a:lstStyle/>
          <a:p>
            <a:r>
              <a:rPr lang="en-US" altLang="zh-TW" sz="3200" b="1" dirty="0">
                <a:solidFill>
                  <a:schemeClr val="accent2"/>
                </a:solidFill>
              </a:rPr>
              <a:t>Strengths:</a:t>
            </a:r>
          </a:p>
          <a:p>
            <a:pPr marL="514350" indent="-514350">
              <a:buAutoNum type="arabicPeriod"/>
            </a:pPr>
            <a:r>
              <a:rPr lang="en-US" altLang="zh-TW" sz="2800" dirty="0"/>
              <a:t>High-quality, nationwide, registry-based data</a:t>
            </a:r>
          </a:p>
          <a:p>
            <a:pPr marL="971550" lvl="1" indent="-514350">
              <a:buFont typeface="Arial" panose="020B0604020202020204" pitchFamily="34" charset="0"/>
              <a:buChar char="•"/>
            </a:pPr>
            <a:r>
              <a:rPr lang="en-US" altLang="zh-TW" sz="2400" dirty="0"/>
              <a:t>&gt;98% of all diagnosed CRC cases have been reported to the Swedish Colorectal Cancer Register</a:t>
            </a:r>
          </a:p>
          <a:p>
            <a:pPr marL="971550" lvl="1" indent="-514350">
              <a:buFont typeface="Arial" panose="020B0604020202020204" pitchFamily="34" charset="0"/>
              <a:buChar char="•"/>
            </a:pPr>
            <a:r>
              <a:rPr lang="en-US" altLang="zh-TW" sz="2400" dirty="0"/>
              <a:t>Swedish Prescribed Drug Register</a:t>
            </a:r>
          </a:p>
          <a:p>
            <a:pPr marL="1428750" lvl="2" indent="-514350">
              <a:buFont typeface="Arial" panose="020B0604020202020204" pitchFamily="34" charset="0"/>
              <a:buChar char="•"/>
            </a:pPr>
            <a:r>
              <a:rPr lang="en-US" altLang="zh-TW" sz="2400" dirty="0"/>
              <a:t>one of the largest pharmaco-epidemiological databases in the world, with complete national data </a:t>
            </a:r>
          </a:p>
          <a:p>
            <a:pPr marL="971550" lvl="1" indent="-514350">
              <a:buFont typeface="Arial" panose="020B0604020202020204" pitchFamily="34" charset="0"/>
              <a:buChar char="•"/>
            </a:pPr>
            <a:r>
              <a:rPr lang="en-US" altLang="zh-TW" sz="2400" dirty="0"/>
              <a:t>LISA database and the Swedish Inpatient Register also have high validity</a:t>
            </a:r>
          </a:p>
          <a:p>
            <a:pPr marL="514350" indent="-514350">
              <a:buFont typeface="+mj-lt"/>
              <a:buAutoNum type="arabicPeriod"/>
            </a:pPr>
            <a:r>
              <a:rPr lang="en-US" altLang="zh-TW" sz="2800" dirty="0"/>
              <a:t>Large sample size</a:t>
            </a:r>
          </a:p>
        </p:txBody>
      </p:sp>
      <p:sp>
        <p:nvSpPr>
          <p:cNvPr id="4" name="投影片編號版面配置區 3">
            <a:extLst>
              <a:ext uri="{FF2B5EF4-FFF2-40B4-BE49-F238E27FC236}">
                <a16:creationId xmlns:a16="http://schemas.microsoft.com/office/drawing/2014/main" id="{AB10D2AA-B3EB-5C96-9CA0-66344BBD6BD7}"/>
              </a:ext>
            </a:extLst>
          </p:cNvPr>
          <p:cNvSpPr>
            <a:spLocks noGrp="1"/>
          </p:cNvSpPr>
          <p:nvPr>
            <p:ph type="sldNum" sz="quarter" idx="12"/>
          </p:nvPr>
        </p:nvSpPr>
        <p:spPr/>
        <p:txBody>
          <a:bodyPr/>
          <a:lstStyle/>
          <a:p>
            <a:fld id="{A3EBA37E-74A6-4D79-88A5-49CDC2D2C04B}" type="slidenum">
              <a:rPr lang="zh-TW" altLang="en-US" smtClean="0"/>
              <a:t>60</a:t>
            </a:fld>
            <a:endParaRPr lang="zh-TW" altLang="en-US"/>
          </a:p>
        </p:txBody>
      </p:sp>
    </p:spTree>
    <p:extLst>
      <p:ext uri="{BB962C8B-B14F-4D97-AF65-F5344CB8AC3E}">
        <p14:creationId xmlns:p14="http://schemas.microsoft.com/office/powerpoint/2010/main" val="524000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1C29-1F54-0E8C-A5CD-CF7EC4ACCB97}"/>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E989B330-2AD1-1A31-5540-F5EA6AA5E23C}"/>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Discussion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0F8A806A-C15E-4E45-CC40-5FDD6005BF22}"/>
              </a:ext>
            </a:extLst>
          </p:cNvPr>
          <p:cNvSpPr txBox="1"/>
          <p:nvPr/>
        </p:nvSpPr>
        <p:spPr>
          <a:xfrm>
            <a:off x="17379" y="771550"/>
            <a:ext cx="9019118" cy="4216539"/>
          </a:xfrm>
          <a:prstGeom prst="rect">
            <a:avLst/>
          </a:prstGeom>
          <a:noFill/>
        </p:spPr>
        <p:txBody>
          <a:bodyPr wrap="square" rtlCol="0">
            <a:spAutoFit/>
          </a:bodyPr>
          <a:lstStyle/>
          <a:p>
            <a:r>
              <a:rPr lang="en-US" altLang="zh-TW" sz="3200" b="1" dirty="0">
                <a:solidFill>
                  <a:schemeClr val="accent2"/>
                </a:solidFill>
              </a:rPr>
              <a:t>Limitation:</a:t>
            </a:r>
          </a:p>
          <a:p>
            <a:pPr marL="514350" indent="-514350">
              <a:buAutoNum type="arabicPeriod"/>
            </a:pPr>
            <a:r>
              <a:rPr lang="en-US" altLang="zh-TW" sz="2800" dirty="0"/>
              <a:t>Unmeasured confounding </a:t>
            </a:r>
          </a:p>
          <a:p>
            <a:pPr marL="971550" lvl="1" indent="-514350">
              <a:buFont typeface="Arial" panose="020B0604020202020204" pitchFamily="34" charset="0"/>
              <a:buChar char="•"/>
            </a:pPr>
            <a:r>
              <a:rPr lang="en-US" altLang="zh-TW" sz="2000" dirty="0"/>
              <a:t>Diet, medical comorbidities such as diabetes or inflammatory bowel disease, and use of other medications</a:t>
            </a:r>
          </a:p>
          <a:p>
            <a:pPr marL="514350" indent="-514350">
              <a:buAutoNum type="arabicPeriod"/>
            </a:pPr>
            <a:r>
              <a:rPr lang="en-US" altLang="zh-TW" sz="2800" dirty="0"/>
              <a:t>At the time of our study, there was no national CRC screening in Sweden =&gt; matched on county of residence</a:t>
            </a:r>
          </a:p>
          <a:p>
            <a:pPr marL="514350" indent="-514350">
              <a:buAutoNum type="arabicPeriod"/>
            </a:pPr>
            <a:r>
              <a:rPr lang="en-US" altLang="zh-TW" sz="2800" dirty="0"/>
              <a:t>Lack of data on inpatient antibiotics and antibiotics use before 2005(the start of the pharmaceutical register) resulting in less than 10 years follow-up time</a:t>
            </a:r>
          </a:p>
          <a:p>
            <a:pPr marL="514350" indent="-514350">
              <a:buAutoNum type="arabicPeriod"/>
            </a:pPr>
            <a:endParaRPr lang="en-US" altLang="zh-TW" sz="2800" dirty="0"/>
          </a:p>
        </p:txBody>
      </p:sp>
      <p:sp>
        <p:nvSpPr>
          <p:cNvPr id="4" name="投影片編號版面配置區 3">
            <a:extLst>
              <a:ext uri="{FF2B5EF4-FFF2-40B4-BE49-F238E27FC236}">
                <a16:creationId xmlns:a16="http://schemas.microsoft.com/office/drawing/2014/main" id="{27A7A400-3FE9-9A3E-AC3D-83CDDA76DFF9}"/>
              </a:ext>
            </a:extLst>
          </p:cNvPr>
          <p:cNvSpPr>
            <a:spLocks noGrp="1"/>
          </p:cNvSpPr>
          <p:nvPr>
            <p:ph type="sldNum" sz="quarter" idx="12"/>
          </p:nvPr>
        </p:nvSpPr>
        <p:spPr/>
        <p:txBody>
          <a:bodyPr/>
          <a:lstStyle/>
          <a:p>
            <a:fld id="{A3EBA37E-74A6-4D79-88A5-49CDC2D2C04B}" type="slidenum">
              <a:rPr lang="zh-TW" altLang="en-US" smtClean="0"/>
              <a:t>61</a:t>
            </a:fld>
            <a:endParaRPr lang="zh-TW" altLang="en-US"/>
          </a:p>
        </p:txBody>
      </p:sp>
    </p:spTree>
    <p:extLst>
      <p:ext uri="{BB962C8B-B14F-4D97-AF65-F5344CB8AC3E}">
        <p14:creationId xmlns:p14="http://schemas.microsoft.com/office/powerpoint/2010/main" val="1928630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CBF6B-704A-5581-800C-F54A6815A50B}"/>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7323BC22-E468-BCCA-72BF-19EA8757EDAC}"/>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Conclusion</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71408168-8434-8AAB-2894-CAEC12A4BF00}"/>
              </a:ext>
            </a:extLst>
          </p:cNvPr>
          <p:cNvSpPr txBox="1"/>
          <p:nvPr/>
        </p:nvSpPr>
        <p:spPr>
          <a:xfrm>
            <a:off x="17379" y="771550"/>
            <a:ext cx="9019118" cy="2308324"/>
          </a:xfrm>
          <a:prstGeom prst="rect">
            <a:avLst/>
          </a:prstGeom>
          <a:noFill/>
        </p:spPr>
        <p:txBody>
          <a:bodyPr wrap="square" rtlCol="0">
            <a:spAutoFit/>
          </a:bodyPr>
          <a:lstStyle/>
          <a:p>
            <a:endParaRPr lang="en-US" altLang="zh-TW" sz="3200" b="1" dirty="0">
              <a:solidFill>
                <a:schemeClr val="accent2"/>
              </a:solidFill>
            </a:endParaRPr>
          </a:p>
          <a:p>
            <a:r>
              <a:rPr lang="en-US" altLang="zh-TW" sz="2800" dirty="0"/>
              <a:t>This register-based study covering the entire population of Sweden found a robust association between antibiotics use and higher risk of proximal colon cancer and an inverse association with rectal cancer in women</a:t>
            </a:r>
          </a:p>
        </p:txBody>
      </p:sp>
      <p:sp>
        <p:nvSpPr>
          <p:cNvPr id="4" name="投影片編號版面配置區 3">
            <a:extLst>
              <a:ext uri="{FF2B5EF4-FFF2-40B4-BE49-F238E27FC236}">
                <a16:creationId xmlns:a16="http://schemas.microsoft.com/office/drawing/2014/main" id="{283914A3-3008-7161-1920-F5D107DA6542}"/>
              </a:ext>
            </a:extLst>
          </p:cNvPr>
          <p:cNvSpPr>
            <a:spLocks noGrp="1"/>
          </p:cNvSpPr>
          <p:nvPr>
            <p:ph type="sldNum" sz="quarter" idx="12"/>
          </p:nvPr>
        </p:nvSpPr>
        <p:spPr/>
        <p:txBody>
          <a:bodyPr/>
          <a:lstStyle/>
          <a:p>
            <a:fld id="{A3EBA37E-74A6-4D79-88A5-49CDC2D2C04B}" type="slidenum">
              <a:rPr lang="zh-TW" altLang="en-US" smtClean="0"/>
              <a:t>62</a:t>
            </a:fld>
            <a:endParaRPr lang="zh-TW" altLang="en-US"/>
          </a:p>
        </p:txBody>
      </p:sp>
    </p:spTree>
    <p:extLst>
      <p:ext uri="{BB962C8B-B14F-4D97-AF65-F5344CB8AC3E}">
        <p14:creationId xmlns:p14="http://schemas.microsoft.com/office/powerpoint/2010/main" val="4103417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C533-EB75-ADF2-329D-2861CBD05D16}"/>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D8BBD6CA-2CF9-505A-8E8B-D49C9853CBAF}"/>
              </a:ext>
            </a:extLst>
          </p:cNvPr>
          <p:cNvGraphicFramePr>
            <a:graphicFrameLocks noGrp="1"/>
          </p:cNvGraphicFramePr>
          <p:nvPr>
            <p:ph idx="1"/>
            <p:extLst>
              <p:ext uri="{D42A27DB-BD31-4B8C-83A1-F6EECF244321}">
                <p14:modId xmlns:p14="http://schemas.microsoft.com/office/powerpoint/2010/main" val="2495055627"/>
              </p:ext>
            </p:extLst>
          </p:nvPr>
        </p:nvGraphicFramePr>
        <p:xfrm>
          <a:off x="71500" y="555526"/>
          <a:ext cx="9001000" cy="4546456"/>
        </p:xfrm>
        <a:graphic>
          <a:graphicData uri="http://schemas.openxmlformats.org/drawingml/2006/table">
            <a:tbl>
              <a:tblPr firstRow="1" bandRow="1">
                <a:tableStyleId>{21E4AEA4-8DFA-4A89-87EB-49C32662AFE0}</a:tableStyleId>
              </a:tblPr>
              <a:tblGrid>
                <a:gridCol w="1764196">
                  <a:extLst>
                    <a:ext uri="{9D8B030D-6E8A-4147-A177-3AD203B41FA5}">
                      <a16:colId xmlns:a16="http://schemas.microsoft.com/office/drawing/2014/main" val="20000"/>
                    </a:ext>
                  </a:extLst>
                </a:gridCol>
                <a:gridCol w="3618402">
                  <a:extLst>
                    <a:ext uri="{9D8B030D-6E8A-4147-A177-3AD203B41FA5}">
                      <a16:colId xmlns:a16="http://schemas.microsoft.com/office/drawing/2014/main" val="20001"/>
                    </a:ext>
                  </a:extLst>
                </a:gridCol>
                <a:gridCol w="3618402">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b="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853296">
                <a:tc>
                  <a:txBody>
                    <a:bodyPr/>
                    <a:lstStyle/>
                    <a:p>
                      <a:r>
                        <a:rPr lang="en-US" altLang="zh-TW" sz="1800" b="1" dirty="0"/>
                        <a:t>Study question</a:t>
                      </a:r>
                      <a:endParaRPr lang="zh-TW" altLang="en-US" sz="1800" b="1" dirty="0"/>
                    </a:p>
                  </a:txBody>
                  <a:tcPr/>
                </a:tc>
                <a:tc>
                  <a:txBody>
                    <a:bodyPr/>
                    <a:lstStyle/>
                    <a:p>
                      <a:r>
                        <a:rPr lang="en-US" altLang="zh-TW" sz="1800" b="0" i="0" kern="1200" dirty="0">
                          <a:solidFill>
                            <a:schemeClr val="dk1"/>
                          </a:solidFill>
                          <a:effectLst/>
                          <a:latin typeface="+mn-lt"/>
                          <a:ea typeface="+mn-ea"/>
                          <a:cs typeface="+mn-cs"/>
                        </a:rPr>
                        <a:t>Is antibiotic use a risk factor a colorectal cancer</a:t>
                      </a:r>
                    </a:p>
                  </a:txBody>
                  <a:tcPr/>
                </a:tc>
                <a:tc>
                  <a:txBody>
                    <a:bodyPr/>
                    <a:lstStyle/>
                    <a:p>
                      <a:r>
                        <a:rPr lang="en-US" altLang="zh-TW" sz="1800" b="0" i="0" kern="1200" dirty="0">
                          <a:solidFill>
                            <a:schemeClr val="dk1"/>
                          </a:solidFill>
                          <a:effectLst/>
                          <a:latin typeface="+mn-lt"/>
                          <a:ea typeface="+mn-ea"/>
                          <a:cs typeface="+mn-cs"/>
                        </a:rPr>
                        <a:t>Is antibiotic use a risk factor a colorectal cancer</a:t>
                      </a:r>
                    </a:p>
                  </a:txBody>
                  <a:tcPr/>
                </a:tc>
                <a:extLst>
                  <a:ext uri="{0D108BD9-81ED-4DB2-BD59-A6C34878D82A}">
                    <a16:rowId xmlns:a16="http://schemas.microsoft.com/office/drawing/2014/main" val="10001"/>
                  </a:ext>
                </a:extLst>
              </a:tr>
              <a:tr h="354330">
                <a:tc>
                  <a:txBody>
                    <a:bodyPr/>
                    <a:lstStyle/>
                    <a:p>
                      <a:r>
                        <a:rPr lang="en-US" altLang="zh-TW" sz="1800" b="1" dirty="0"/>
                        <a:t>Design</a:t>
                      </a:r>
                      <a:endParaRPr lang="zh-TW" altLang="en-US" sz="1800" b="1" dirty="0"/>
                    </a:p>
                  </a:txBody>
                  <a:tcPr/>
                </a:tc>
                <a:tc>
                  <a:txBody>
                    <a:bodyPr/>
                    <a:lstStyle/>
                    <a:p>
                      <a:r>
                        <a:rPr lang="en-US" altLang="zh-TW" sz="1800" b="0" i="0" kern="1200" dirty="0">
                          <a:solidFill>
                            <a:schemeClr val="dk1"/>
                          </a:solidFill>
                          <a:effectLst/>
                          <a:latin typeface="+mn-lt"/>
                          <a:ea typeface="+mn-ea"/>
                          <a:cs typeface="+mn-cs"/>
                        </a:rPr>
                        <a:t>Nested case–control study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effectLst/>
                          <a:latin typeface="+mn-lt"/>
                          <a:ea typeface="+mn-ea"/>
                          <a:cs typeface="+mn-cs"/>
                        </a:rPr>
                        <a:t>Matched case–control study</a:t>
                      </a:r>
                    </a:p>
                  </a:txBody>
                  <a:tcPr/>
                </a:tc>
                <a:extLst>
                  <a:ext uri="{0D108BD9-81ED-4DB2-BD59-A6C34878D82A}">
                    <a16:rowId xmlns:a16="http://schemas.microsoft.com/office/drawing/2014/main" val="10002"/>
                  </a:ext>
                </a:extLst>
              </a:tr>
              <a:tr h="579120">
                <a:tc>
                  <a:txBody>
                    <a:bodyPr/>
                    <a:lstStyle/>
                    <a:p>
                      <a:r>
                        <a:rPr lang="en-US" altLang="zh-TW" sz="1800" b="1" dirty="0"/>
                        <a:t>Setting</a:t>
                      </a:r>
                      <a:endParaRPr lang="zh-TW" altLang="en-US" sz="1800" b="1" dirty="0"/>
                    </a:p>
                  </a:txBody>
                  <a:tcPr/>
                </a:tc>
                <a:tc>
                  <a:txBody>
                    <a:bodyPr/>
                    <a:lstStyle/>
                    <a:p>
                      <a:r>
                        <a:rPr lang="en-US" altLang="zh-TW" sz="1800" dirty="0"/>
                        <a:t>Integrated </a:t>
                      </a:r>
                      <a:r>
                        <a:rPr lang="en-US" altLang="zh-TW" sz="1800" dirty="0" err="1"/>
                        <a:t>Computerised</a:t>
                      </a:r>
                      <a:r>
                        <a:rPr lang="en-US" altLang="zh-TW" sz="1800" dirty="0"/>
                        <a:t> Network (</a:t>
                      </a:r>
                      <a:r>
                        <a:rPr lang="en-US" altLang="zh-TW" sz="1800" dirty="0" err="1"/>
                        <a:t>Intego</a:t>
                      </a:r>
                      <a:r>
                        <a:rPr lang="en-US" altLang="zh-TW" sz="1800" dirty="0"/>
                        <a:t>), Belgium</a:t>
                      </a:r>
                    </a:p>
                  </a:txBody>
                  <a:tcPr/>
                </a:tc>
                <a:tc>
                  <a:txBody>
                    <a:bodyPr/>
                    <a:lstStyle/>
                    <a:p>
                      <a:r>
                        <a:rPr lang="en-US" altLang="zh-TW" sz="1800" dirty="0"/>
                        <a:t>Case - Swedish Colorectal Cancer </a:t>
                      </a:r>
                      <a:br>
                        <a:rPr lang="en-US" altLang="zh-TW" sz="1800" dirty="0"/>
                      </a:br>
                      <a:r>
                        <a:rPr lang="zh-TW" altLang="en-US" sz="1800" dirty="0"/>
                        <a:t>            </a:t>
                      </a:r>
                      <a:r>
                        <a:rPr lang="en-US" altLang="zh-TW" sz="1800" dirty="0"/>
                        <a:t>Register</a:t>
                      </a:r>
                    </a:p>
                    <a:p>
                      <a:r>
                        <a:rPr lang="en-US" altLang="zh-TW" sz="1800" dirty="0"/>
                        <a:t>Control - Total Population Register</a:t>
                      </a:r>
                    </a:p>
                  </a:txBody>
                  <a:tcPr/>
                </a:tc>
                <a:extLst>
                  <a:ext uri="{0D108BD9-81ED-4DB2-BD59-A6C34878D82A}">
                    <a16:rowId xmlns:a16="http://schemas.microsoft.com/office/drawing/2014/main" val="10003"/>
                  </a:ext>
                </a:extLst>
              </a:tr>
              <a:tr h="579120">
                <a:tc>
                  <a:txBody>
                    <a:bodyPr/>
                    <a:lstStyle/>
                    <a:p>
                      <a:r>
                        <a:rPr lang="en-US" altLang="zh-TW" sz="1800" b="1" dirty="0"/>
                        <a:t>Case</a:t>
                      </a:r>
                      <a:endParaRPr lang="zh-TW" altLang="en-US" sz="1800" b="1" dirty="0"/>
                    </a:p>
                  </a:txBody>
                  <a:tcPr/>
                </a:tc>
                <a:tc>
                  <a:txBody>
                    <a:bodyPr/>
                    <a:lstStyle/>
                    <a:p>
                      <a:pPr marL="0" indent="0">
                        <a:buFont typeface="Arial" panose="020B0604020202020204" pitchFamily="34" charset="0"/>
                        <a:buNone/>
                      </a:pPr>
                      <a:r>
                        <a:rPr lang="en-US" altLang="zh-TW" sz="1800" dirty="0"/>
                        <a:t>First diagnosis of CRC </a:t>
                      </a:r>
                      <a:endParaRPr lang="en-US" altLang="zh-TW" dirty="0"/>
                    </a:p>
                  </a:txBody>
                  <a:tcPr/>
                </a:tc>
                <a:tc>
                  <a:txBody>
                    <a:bodyPr/>
                    <a:lstStyle/>
                    <a:p>
                      <a:pPr marL="0" indent="0">
                        <a:buFont typeface="Arial" panose="020B0604020202020204" pitchFamily="34" charset="0"/>
                        <a:buNone/>
                      </a:pPr>
                      <a:r>
                        <a:rPr lang="en-US" altLang="zh-TW" sz="1800" dirty="0"/>
                        <a:t>First diagnosis of CRC </a:t>
                      </a:r>
                      <a:endParaRPr lang="en-US" altLang="zh-TW" dirty="0"/>
                    </a:p>
                  </a:txBody>
                  <a:tcPr/>
                </a:tc>
                <a:extLst>
                  <a:ext uri="{0D108BD9-81ED-4DB2-BD59-A6C34878D82A}">
                    <a16:rowId xmlns:a16="http://schemas.microsoft.com/office/drawing/2014/main" val="10004"/>
                  </a:ext>
                </a:extLst>
              </a:tr>
              <a:tr h="579120">
                <a:tc>
                  <a:txBody>
                    <a:bodyPr/>
                    <a:lstStyle/>
                    <a:p>
                      <a:r>
                        <a:rPr lang="en-US" altLang="zh-TW" sz="1800" b="1" dirty="0"/>
                        <a:t>Control</a:t>
                      </a:r>
                      <a:endParaRPr lang="zh-TW" altLang="en-US" sz="1800" b="1" dirty="0"/>
                    </a:p>
                  </a:txBody>
                  <a:tcPr/>
                </a:tc>
                <a:tc>
                  <a:txBody>
                    <a:bodyPr/>
                    <a:lstStyle/>
                    <a:p>
                      <a:pPr marL="514350" indent="-514350">
                        <a:buAutoNum type="arabicPeriod"/>
                      </a:pPr>
                      <a:r>
                        <a:rPr lang="en-US" altLang="zh-TW" sz="1800" dirty="0"/>
                        <a:t>Match ratio: 1:4</a:t>
                      </a:r>
                    </a:p>
                    <a:p>
                      <a:pPr marL="514350" indent="-514350">
                        <a:buAutoNum type="arabicPeriod"/>
                      </a:pPr>
                      <a:r>
                        <a:rPr lang="en-US" altLang="zh-TW" sz="1800" dirty="0"/>
                        <a:t>age, sex, the number of comorbidities, site of general practice, the same index date as their case counterpart</a:t>
                      </a:r>
                    </a:p>
                  </a:txBody>
                  <a:tcPr/>
                </a:tc>
                <a:tc>
                  <a:txBody>
                    <a:bodyPr/>
                    <a:lstStyle/>
                    <a:p>
                      <a:pPr marL="514350" indent="-514350">
                        <a:buAutoNum type="arabicPeriod"/>
                      </a:pPr>
                      <a:r>
                        <a:rPr lang="en-US" altLang="zh-TW" sz="1800" dirty="0"/>
                        <a:t>Match ratio: 1:5</a:t>
                      </a:r>
                    </a:p>
                    <a:p>
                      <a:pPr marL="514350" indent="-514350">
                        <a:buAutoNum type="arabicPeriod"/>
                      </a:pPr>
                      <a:r>
                        <a:rPr lang="en-US" altLang="zh-TW" sz="1800" dirty="0"/>
                        <a:t>Same year, same sex and same county as their index case at the time of diagnosis</a:t>
                      </a:r>
                    </a:p>
                    <a:p>
                      <a:pPr marL="285750" indent="-285750">
                        <a:buFont typeface="Arial" panose="020B0604020202020204" pitchFamily="34" charset="0"/>
                        <a:buChar char="•"/>
                      </a:pPr>
                      <a:endParaRPr lang="en-US" altLang="zh-TW" dirty="0"/>
                    </a:p>
                  </a:txBody>
                  <a:tcPr/>
                </a:tc>
                <a:extLst>
                  <a:ext uri="{0D108BD9-81ED-4DB2-BD59-A6C34878D82A}">
                    <a16:rowId xmlns:a16="http://schemas.microsoft.com/office/drawing/2014/main" val="4160358082"/>
                  </a:ext>
                </a:extLst>
              </a:tr>
            </a:tbl>
          </a:graphicData>
        </a:graphic>
      </p:graphicFrame>
      <p:sp>
        <p:nvSpPr>
          <p:cNvPr id="3" name="文字方塊 2">
            <a:extLst>
              <a:ext uri="{FF2B5EF4-FFF2-40B4-BE49-F238E27FC236}">
                <a16:creationId xmlns:a16="http://schemas.microsoft.com/office/drawing/2014/main" id="{C3C4F3FB-73B3-4C20-15B3-C2F76243A7CA}"/>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投影片編號版面配置區 1">
            <a:extLst>
              <a:ext uri="{FF2B5EF4-FFF2-40B4-BE49-F238E27FC236}">
                <a16:creationId xmlns:a16="http://schemas.microsoft.com/office/drawing/2014/main" id="{948947D3-3F17-13D8-67E7-33D2803A54F3}"/>
              </a:ext>
            </a:extLst>
          </p:cNvPr>
          <p:cNvSpPr>
            <a:spLocks noGrp="1"/>
          </p:cNvSpPr>
          <p:nvPr>
            <p:ph type="sldNum" sz="quarter" idx="12"/>
          </p:nvPr>
        </p:nvSpPr>
        <p:spPr/>
        <p:txBody>
          <a:bodyPr/>
          <a:lstStyle/>
          <a:p>
            <a:fld id="{A3EBA37E-74A6-4D79-88A5-49CDC2D2C04B}" type="slidenum">
              <a:rPr lang="zh-TW" altLang="en-US" smtClean="0"/>
              <a:t>63</a:t>
            </a:fld>
            <a:endParaRPr lang="zh-TW" altLang="en-US"/>
          </a:p>
        </p:txBody>
      </p:sp>
    </p:spTree>
    <p:extLst>
      <p:ext uri="{BB962C8B-B14F-4D97-AF65-F5344CB8AC3E}">
        <p14:creationId xmlns:p14="http://schemas.microsoft.com/office/powerpoint/2010/main" val="2705276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C092F-C218-88C0-3CF2-A4E7AFB6C2C0}"/>
            </a:ext>
          </a:extLst>
        </p:cNvPr>
        <p:cNvGrpSpPr/>
        <p:nvPr/>
      </p:nvGrpSpPr>
      <p:grpSpPr>
        <a:xfrm>
          <a:off x="0" y="0"/>
          <a:ext cx="0" cy="0"/>
          <a:chOff x="0" y="0"/>
          <a:chExt cx="0" cy="0"/>
        </a:xfrm>
      </p:grpSpPr>
      <p:graphicFrame>
        <p:nvGraphicFramePr>
          <p:cNvPr id="7" name="內容版面配置區 3">
            <a:extLst>
              <a:ext uri="{FF2B5EF4-FFF2-40B4-BE49-F238E27FC236}">
                <a16:creationId xmlns:a16="http://schemas.microsoft.com/office/drawing/2014/main" id="{C610BF0B-9B1F-740C-0407-560B5B32900A}"/>
              </a:ext>
            </a:extLst>
          </p:cNvPr>
          <p:cNvGraphicFramePr>
            <a:graphicFrameLocks/>
          </p:cNvGraphicFramePr>
          <p:nvPr>
            <p:extLst>
              <p:ext uri="{D42A27DB-BD31-4B8C-83A1-F6EECF244321}">
                <p14:modId xmlns:p14="http://schemas.microsoft.com/office/powerpoint/2010/main" val="4217461893"/>
              </p:ext>
            </p:extLst>
          </p:nvPr>
        </p:nvGraphicFramePr>
        <p:xfrm>
          <a:off x="71500" y="555526"/>
          <a:ext cx="9001000" cy="4546456"/>
        </p:xfrm>
        <a:graphic>
          <a:graphicData uri="http://schemas.openxmlformats.org/drawingml/2006/table">
            <a:tbl>
              <a:tblPr firstRow="1" bandRow="1">
                <a:tableStyleId>{21E4AEA4-8DFA-4A89-87EB-49C32662AFE0}</a:tableStyleId>
              </a:tblPr>
              <a:tblGrid>
                <a:gridCol w="1764196">
                  <a:extLst>
                    <a:ext uri="{9D8B030D-6E8A-4147-A177-3AD203B41FA5}">
                      <a16:colId xmlns:a16="http://schemas.microsoft.com/office/drawing/2014/main" val="20000"/>
                    </a:ext>
                  </a:extLst>
                </a:gridCol>
                <a:gridCol w="3618402">
                  <a:extLst>
                    <a:ext uri="{9D8B030D-6E8A-4147-A177-3AD203B41FA5}">
                      <a16:colId xmlns:a16="http://schemas.microsoft.com/office/drawing/2014/main" val="20001"/>
                    </a:ext>
                  </a:extLst>
                </a:gridCol>
                <a:gridCol w="3618402">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b="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853296">
                <a:tc>
                  <a:txBody>
                    <a:bodyPr/>
                    <a:lstStyle/>
                    <a:p>
                      <a:r>
                        <a:rPr lang="en-US" altLang="zh-TW" sz="1800" b="1" dirty="0"/>
                        <a:t>Study question</a:t>
                      </a:r>
                      <a:endParaRPr lang="zh-TW" altLang="en-US" sz="1800" b="1" dirty="0"/>
                    </a:p>
                  </a:txBody>
                  <a:tcPr/>
                </a:tc>
                <a:tc>
                  <a:txBody>
                    <a:bodyPr/>
                    <a:lstStyle/>
                    <a:p>
                      <a:r>
                        <a:rPr lang="en-US" altLang="zh-TW" sz="1800" b="0" i="0" kern="1200" dirty="0">
                          <a:solidFill>
                            <a:schemeClr val="dk1"/>
                          </a:solidFill>
                          <a:effectLst/>
                          <a:latin typeface="+mn-lt"/>
                          <a:ea typeface="+mn-ea"/>
                          <a:cs typeface="+mn-cs"/>
                        </a:rPr>
                        <a:t>Is antibiotic use a risk factor a colorectal cancer</a:t>
                      </a:r>
                    </a:p>
                  </a:txBody>
                  <a:tcPr/>
                </a:tc>
                <a:tc>
                  <a:txBody>
                    <a:bodyPr/>
                    <a:lstStyle/>
                    <a:p>
                      <a:r>
                        <a:rPr lang="en-US" altLang="zh-TW" sz="1800" b="0" i="0" kern="1200" dirty="0">
                          <a:solidFill>
                            <a:schemeClr val="dk1"/>
                          </a:solidFill>
                          <a:effectLst/>
                          <a:latin typeface="+mn-lt"/>
                          <a:ea typeface="+mn-ea"/>
                          <a:cs typeface="+mn-cs"/>
                        </a:rPr>
                        <a:t>Is antibiotic use a risk factor a colorectal cancer</a:t>
                      </a:r>
                    </a:p>
                  </a:txBody>
                  <a:tcPr/>
                </a:tc>
                <a:extLst>
                  <a:ext uri="{0D108BD9-81ED-4DB2-BD59-A6C34878D82A}">
                    <a16:rowId xmlns:a16="http://schemas.microsoft.com/office/drawing/2014/main" val="10001"/>
                  </a:ext>
                </a:extLst>
              </a:tr>
              <a:tr h="354330">
                <a:tc>
                  <a:txBody>
                    <a:bodyPr/>
                    <a:lstStyle/>
                    <a:p>
                      <a:r>
                        <a:rPr lang="en-US" altLang="zh-TW" sz="1800" b="1" dirty="0"/>
                        <a:t>Design</a:t>
                      </a:r>
                      <a:endParaRPr lang="zh-TW" altLang="en-US" sz="1800" b="1" dirty="0"/>
                    </a:p>
                  </a:txBody>
                  <a:tcPr/>
                </a:tc>
                <a:tc>
                  <a:txBody>
                    <a:bodyPr/>
                    <a:lstStyle/>
                    <a:p>
                      <a:r>
                        <a:rPr lang="en-US" altLang="zh-TW" sz="1800" b="0" i="0" kern="1200" dirty="0">
                          <a:solidFill>
                            <a:schemeClr val="dk1"/>
                          </a:solidFill>
                          <a:effectLst/>
                          <a:latin typeface="+mn-lt"/>
                          <a:ea typeface="+mn-ea"/>
                          <a:cs typeface="+mn-cs"/>
                        </a:rPr>
                        <a:t>Nested case–control study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effectLst/>
                          <a:latin typeface="+mn-lt"/>
                          <a:ea typeface="+mn-ea"/>
                          <a:cs typeface="+mn-cs"/>
                        </a:rPr>
                        <a:t>Matched case–control study</a:t>
                      </a:r>
                    </a:p>
                  </a:txBody>
                  <a:tcPr/>
                </a:tc>
                <a:extLst>
                  <a:ext uri="{0D108BD9-81ED-4DB2-BD59-A6C34878D82A}">
                    <a16:rowId xmlns:a16="http://schemas.microsoft.com/office/drawing/2014/main" val="10002"/>
                  </a:ext>
                </a:extLst>
              </a:tr>
              <a:tr h="579120">
                <a:tc>
                  <a:txBody>
                    <a:bodyPr/>
                    <a:lstStyle/>
                    <a:p>
                      <a:r>
                        <a:rPr lang="en-US" altLang="zh-TW" sz="1800" b="1" dirty="0"/>
                        <a:t>Setting</a:t>
                      </a:r>
                      <a:endParaRPr lang="zh-TW" altLang="en-US" sz="1800" b="1" dirty="0"/>
                    </a:p>
                  </a:txBody>
                  <a:tcPr/>
                </a:tc>
                <a:tc>
                  <a:txBody>
                    <a:bodyPr/>
                    <a:lstStyle/>
                    <a:p>
                      <a:r>
                        <a:rPr lang="en-US" altLang="zh-TW" sz="1800" dirty="0"/>
                        <a:t>Integrated </a:t>
                      </a:r>
                      <a:r>
                        <a:rPr lang="en-US" altLang="zh-TW" sz="1800" dirty="0" err="1"/>
                        <a:t>Computerised</a:t>
                      </a:r>
                      <a:r>
                        <a:rPr lang="en-US" altLang="zh-TW" sz="1800" dirty="0"/>
                        <a:t> Network (</a:t>
                      </a:r>
                      <a:r>
                        <a:rPr lang="en-US" altLang="zh-TW" sz="1800" dirty="0" err="1"/>
                        <a:t>Intego</a:t>
                      </a:r>
                      <a:r>
                        <a:rPr lang="en-US" altLang="zh-TW" sz="1800" dirty="0"/>
                        <a:t>), Belgium</a:t>
                      </a:r>
                    </a:p>
                  </a:txBody>
                  <a:tcPr/>
                </a:tc>
                <a:tc>
                  <a:txBody>
                    <a:bodyPr/>
                    <a:lstStyle/>
                    <a:p>
                      <a:r>
                        <a:rPr lang="en-US" altLang="zh-TW" sz="1800" dirty="0"/>
                        <a:t>Case - Swedish Colorectal Cancer </a:t>
                      </a:r>
                      <a:br>
                        <a:rPr lang="en-US" altLang="zh-TW" sz="1800" dirty="0"/>
                      </a:br>
                      <a:r>
                        <a:rPr lang="zh-TW" altLang="en-US" sz="1800" dirty="0"/>
                        <a:t>            </a:t>
                      </a:r>
                      <a:r>
                        <a:rPr lang="en-US" altLang="zh-TW" sz="1800" dirty="0"/>
                        <a:t>Register</a:t>
                      </a:r>
                    </a:p>
                    <a:p>
                      <a:r>
                        <a:rPr lang="en-US" altLang="zh-TW" sz="1800" dirty="0"/>
                        <a:t>Control - Total Population Register</a:t>
                      </a:r>
                    </a:p>
                  </a:txBody>
                  <a:tcPr/>
                </a:tc>
                <a:extLst>
                  <a:ext uri="{0D108BD9-81ED-4DB2-BD59-A6C34878D82A}">
                    <a16:rowId xmlns:a16="http://schemas.microsoft.com/office/drawing/2014/main" val="10003"/>
                  </a:ext>
                </a:extLst>
              </a:tr>
              <a:tr h="579120">
                <a:tc>
                  <a:txBody>
                    <a:bodyPr/>
                    <a:lstStyle/>
                    <a:p>
                      <a:r>
                        <a:rPr lang="en-US" altLang="zh-TW" sz="1800" b="1" dirty="0"/>
                        <a:t>Case</a:t>
                      </a:r>
                      <a:endParaRPr lang="zh-TW" altLang="en-US" sz="1800" b="1" dirty="0"/>
                    </a:p>
                  </a:txBody>
                  <a:tcPr/>
                </a:tc>
                <a:tc>
                  <a:txBody>
                    <a:bodyPr/>
                    <a:lstStyle/>
                    <a:p>
                      <a:pPr marL="0" indent="0">
                        <a:buFont typeface="Arial" panose="020B0604020202020204" pitchFamily="34" charset="0"/>
                        <a:buNone/>
                      </a:pPr>
                      <a:r>
                        <a:rPr lang="en-US" altLang="zh-TW" sz="1800" dirty="0"/>
                        <a:t>First diagnosis of CRC </a:t>
                      </a:r>
                      <a:endParaRPr lang="en-US" altLang="zh-TW" dirty="0"/>
                    </a:p>
                  </a:txBody>
                  <a:tcPr/>
                </a:tc>
                <a:tc>
                  <a:txBody>
                    <a:bodyPr/>
                    <a:lstStyle/>
                    <a:p>
                      <a:pPr marL="0" indent="0">
                        <a:buFont typeface="Arial" panose="020B0604020202020204" pitchFamily="34" charset="0"/>
                        <a:buNone/>
                      </a:pPr>
                      <a:r>
                        <a:rPr lang="en-US" altLang="zh-TW" sz="1800" dirty="0"/>
                        <a:t>First diagnosis of CRC </a:t>
                      </a:r>
                      <a:endParaRPr lang="en-US" altLang="zh-TW" dirty="0"/>
                    </a:p>
                  </a:txBody>
                  <a:tcPr/>
                </a:tc>
                <a:extLst>
                  <a:ext uri="{0D108BD9-81ED-4DB2-BD59-A6C34878D82A}">
                    <a16:rowId xmlns:a16="http://schemas.microsoft.com/office/drawing/2014/main" val="10004"/>
                  </a:ext>
                </a:extLst>
              </a:tr>
              <a:tr h="579120">
                <a:tc>
                  <a:txBody>
                    <a:bodyPr/>
                    <a:lstStyle/>
                    <a:p>
                      <a:r>
                        <a:rPr lang="en-US" altLang="zh-TW" sz="1800" b="1" dirty="0"/>
                        <a:t>Control</a:t>
                      </a:r>
                      <a:endParaRPr lang="zh-TW" altLang="en-US" sz="1800" b="1" dirty="0"/>
                    </a:p>
                  </a:txBody>
                  <a:tcPr/>
                </a:tc>
                <a:tc>
                  <a:txBody>
                    <a:bodyPr/>
                    <a:lstStyle/>
                    <a:p>
                      <a:pPr marL="514350" indent="-514350">
                        <a:buAutoNum type="arabicPeriod"/>
                      </a:pPr>
                      <a:r>
                        <a:rPr lang="en-US" altLang="zh-TW" sz="1800" dirty="0"/>
                        <a:t>Match ratio: 1:4</a:t>
                      </a:r>
                    </a:p>
                    <a:p>
                      <a:pPr marL="514350" indent="-514350">
                        <a:buAutoNum type="arabicPeriod"/>
                      </a:pPr>
                      <a:r>
                        <a:rPr lang="en-US" altLang="zh-TW" sz="1800" dirty="0"/>
                        <a:t>age, sex, the number of comorbidities, site of general practice, the same index date as their case counterpart</a:t>
                      </a:r>
                    </a:p>
                  </a:txBody>
                  <a:tcPr/>
                </a:tc>
                <a:tc>
                  <a:txBody>
                    <a:bodyPr/>
                    <a:lstStyle/>
                    <a:p>
                      <a:pPr marL="514350" indent="-514350">
                        <a:buAutoNum type="arabicPeriod"/>
                      </a:pPr>
                      <a:r>
                        <a:rPr lang="en-US" altLang="zh-TW" sz="1800" dirty="0"/>
                        <a:t>Match ratio: 1:5</a:t>
                      </a:r>
                    </a:p>
                    <a:p>
                      <a:pPr marL="514350" indent="-514350">
                        <a:buAutoNum type="arabicPeriod"/>
                      </a:pPr>
                      <a:r>
                        <a:rPr lang="en-US" altLang="zh-TW" sz="1800" dirty="0"/>
                        <a:t>Same year, same sex and same county as their index case at the time of diagnosis</a:t>
                      </a:r>
                    </a:p>
                    <a:p>
                      <a:pPr marL="285750" indent="-285750">
                        <a:buFont typeface="Arial" panose="020B0604020202020204" pitchFamily="34" charset="0"/>
                        <a:buChar char="•"/>
                      </a:pPr>
                      <a:endParaRPr lang="en-US" altLang="zh-TW" dirty="0"/>
                    </a:p>
                  </a:txBody>
                  <a:tcPr/>
                </a:tc>
                <a:extLst>
                  <a:ext uri="{0D108BD9-81ED-4DB2-BD59-A6C34878D82A}">
                    <a16:rowId xmlns:a16="http://schemas.microsoft.com/office/drawing/2014/main" val="4160358082"/>
                  </a:ext>
                </a:extLst>
              </a:tr>
            </a:tbl>
          </a:graphicData>
        </a:graphic>
      </p:graphicFrame>
      <p:sp>
        <p:nvSpPr>
          <p:cNvPr id="3" name="文字方塊 2">
            <a:extLst>
              <a:ext uri="{FF2B5EF4-FFF2-40B4-BE49-F238E27FC236}">
                <a16:creationId xmlns:a16="http://schemas.microsoft.com/office/drawing/2014/main" id="{71F7A8AF-768B-5557-7B70-283A1F4A8493}"/>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橢圓 1">
            <a:extLst>
              <a:ext uri="{FF2B5EF4-FFF2-40B4-BE49-F238E27FC236}">
                <a16:creationId xmlns:a16="http://schemas.microsoft.com/office/drawing/2014/main" id="{9FCE8E4A-8BA0-6FB0-5037-E1FB92A66B0B}"/>
              </a:ext>
            </a:extLst>
          </p:cNvPr>
          <p:cNvSpPr/>
          <p:nvPr/>
        </p:nvSpPr>
        <p:spPr>
          <a:xfrm>
            <a:off x="5004048" y="1784882"/>
            <a:ext cx="340638" cy="3406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V</a:t>
            </a:r>
            <a:endParaRPr lang="zh-TW" altLang="en-US" b="1" dirty="0"/>
          </a:p>
        </p:txBody>
      </p:sp>
      <p:sp>
        <p:nvSpPr>
          <p:cNvPr id="4" name="投影片編號版面配置區 3">
            <a:extLst>
              <a:ext uri="{FF2B5EF4-FFF2-40B4-BE49-F238E27FC236}">
                <a16:creationId xmlns:a16="http://schemas.microsoft.com/office/drawing/2014/main" id="{2D2B121A-F92B-2DA1-DF28-D475C29BF450}"/>
              </a:ext>
            </a:extLst>
          </p:cNvPr>
          <p:cNvSpPr>
            <a:spLocks noGrp="1"/>
          </p:cNvSpPr>
          <p:nvPr>
            <p:ph type="sldNum" sz="quarter" idx="12"/>
          </p:nvPr>
        </p:nvSpPr>
        <p:spPr/>
        <p:txBody>
          <a:bodyPr/>
          <a:lstStyle/>
          <a:p>
            <a:fld id="{A3EBA37E-74A6-4D79-88A5-49CDC2D2C04B}" type="slidenum">
              <a:rPr lang="zh-TW" altLang="en-US" smtClean="0"/>
              <a:t>64</a:t>
            </a:fld>
            <a:endParaRPr lang="zh-TW" altLang="en-US"/>
          </a:p>
        </p:txBody>
      </p:sp>
    </p:spTree>
    <p:extLst>
      <p:ext uri="{BB962C8B-B14F-4D97-AF65-F5344CB8AC3E}">
        <p14:creationId xmlns:p14="http://schemas.microsoft.com/office/powerpoint/2010/main" val="8467053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B27DF-4897-2BE2-37A4-1EA5A44916F1}"/>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8196AF97-8BF0-210E-B427-FBDED75B3C45}"/>
              </a:ext>
            </a:extLst>
          </p:cNvPr>
          <p:cNvGraphicFramePr>
            <a:graphicFrameLocks noGrp="1"/>
          </p:cNvGraphicFramePr>
          <p:nvPr>
            <p:ph idx="1"/>
            <p:extLst>
              <p:ext uri="{D42A27DB-BD31-4B8C-83A1-F6EECF244321}">
                <p14:modId xmlns:p14="http://schemas.microsoft.com/office/powerpoint/2010/main" val="2596877229"/>
              </p:ext>
            </p:extLst>
          </p:nvPr>
        </p:nvGraphicFramePr>
        <p:xfrm>
          <a:off x="71501" y="915566"/>
          <a:ext cx="9000998" cy="3754120"/>
        </p:xfrm>
        <a:graphic>
          <a:graphicData uri="http://schemas.openxmlformats.org/drawingml/2006/table">
            <a:tbl>
              <a:tblPr firstRow="1" bandRow="1">
                <a:tableStyleId>{21E4AEA4-8DFA-4A89-87EB-49C32662AFE0}</a:tableStyleId>
              </a:tblPr>
              <a:tblGrid>
                <a:gridCol w="180019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640080">
                <a:tc>
                  <a:txBody>
                    <a:bodyPr/>
                    <a:lstStyle/>
                    <a:p>
                      <a:r>
                        <a:rPr lang="en-US" altLang="zh-TW" sz="1800" b="1" dirty="0"/>
                        <a:t>Sample size</a:t>
                      </a:r>
                      <a:endParaRPr lang="zh-TW" altLang="en-US" sz="1800" b="1" dirty="0"/>
                    </a:p>
                  </a:txBody>
                  <a:tcPr/>
                </a:tc>
                <a:tc>
                  <a:txBody>
                    <a:bodyPr/>
                    <a:lstStyle/>
                    <a:p>
                      <a:r>
                        <a:rPr lang="en-US" altLang="zh-TW" sz="1800" dirty="0"/>
                        <a:t>Case: 1705</a:t>
                      </a:r>
                    </a:p>
                    <a:p>
                      <a:r>
                        <a:rPr lang="en-US" altLang="zh-TW" sz="1800" dirty="0"/>
                        <a:t>Control: 6749</a:t>
                      </a:r>
                      <a:endParaRPr lang="zh-TW" altLang="en-US" sz="1800" dirty="0"/>
                    </a:p>
                  </a:txBody>
                  <a:tcPr/>
                </a:tc>
                <a:tc>
                  <a:txBody>
                    <a:bodyPr/>
                    <a:lstStyle/>
                    <a:p>
                      <a:r>
                        <a:rPr lang="en-US" altLang="zh-TW" sz="1800" dirty="0"/>
                        <a:t>Case: 40545</a:t>
                      </a:r>
                    </a:p>
                    <a:p>
                      <a:r>
                        <a:rPr lang="en-US" altLang="zh-TW" sz="1800" dirty="0"/>
                        <a:t>Control: 202720</a:t>
                      </a:r>
                      <a:endParaRPr lang="zh-TW" altLang="en-US" sz="1800" dirty="0"/>
                    </a:p>
                  </a:txBody>
                  <a:tcPr/>
                </a:tc>
                <a:extLst>
                  <a:ext uri="{0D108BD9-81ED-4DB2-BD59-A6C34878D82A}">
                    <a16:rowId xmlns:a16="http://schemas.microsoft.com/office/drawing/2014/main" val="10001"/>
                  </a:ext>
                </a:extLst>
              </a:tr>
              <a:tr h="640080">
                <a:tc>
                  <a:txBody>
                    <a:bodyPr/>
                    <a:lstStyle/>
                    <a:p>
                      <a:r>
                        <a:rPr lang="en-US" altLang="zh-TW" sz="1800" b="1" dirty="0"/>
                        <a:t>Exposure</a:t>
                      </a:r>
                      <a:endParaRPr lang="zh-TW" altLang="en-US" sz="1800" b="1" dirty="0"/>
                    </a:p>
                  </a:txBody>
                  <a:tcPr/>
                </a:tc>
                <a:tc>
                  <a:txBody>
                    <a:bodyPr/>
                    <a:lstStyle/>
                    <a:p>
                      <a:r>
                        <a:rPr lang="en-US" altLang="zh-TW" sz="1800" dirty="0"/>
                        <a:t>Number of antibiotic prescription</a:t>
                      </a:r>
                      <a:endParaRPr lang="zh-TW" altLang="en-US" sz="1800" dirty="0"/>
                    </a:p>
                  </a:txBody>
                  <a:tcPr/>
                </a:tc>
                <a:tc>
                  <a:txBody>
                    <a:bodyPr/>
                    <a:lstStyle/>
                    <a:p>
                      <a:r>
                        <a:rPr lang="de-DE" altLang="zh-TW" sz="1800" dirty="0"/>
                        <a:t>Defined daily doses(DDD)</a:t>
                      </a:r>
                    </a:p>
                  </a:txBody>
                  <a:tcPr/>
                </a:tc>
                <a:extLst>
                  <a:ext uri="{0D108BD9-81ED-4DB2-BD59-A6C34878D82A}">
                    <a16:rowId xmlns:a16="http://schemas.microsoft.com/office/drawing/2014/main" val="3600779516"/>
                  </a:ext>
                </a:extLst>
              </a:tr>
              <a:tr h="1001856">
                <a:tc>
                  <a:txBody>
                    <a:bodyPr/>
                    <a:lstStyle/>
                    <a:p>
                      <a:r>
                        <a:rPr lang="en-US" altLang="zh-TW" sz="1800" b="1" dirty="0"/>
                        <a:t>Outcomes</a:t>
                      </a:r>
                      <a:r>
                        <a:rPr lang="en-US" altLang="zh-TW" sz="1800" b="1" baseline="0" dirty="0"/>
                        <a:t> </a:t>
                      </a:r>
                      <a:r>
                        <a:rPr lang="en-US" altLang="zh-TW" sz="1800" b="1" dirty="0"/>
                        <a:t>measure</a:t>
                      </a:r>
                      <a:endParaRPr lang="zh-TW" altLang="en-US" sz="1800" b="1" dirty="0"/>
                    </a:p>
                  </a:txBody>
                  <a:tcPr/>
                </a:tc>
                <a:tc>
                  <a:txBody>
                    <a:bodyPr/>
                    <a:lstStyle/>
                    <a:p>
                      <a:pPr marL="0" indent="0">
                        <a:buFont typeface="Arial" panose="020B0604020202020204" pitchFamily="34" charset="0"/>
                        <a:buNone/>
                      </a:pPr>
                      <a:r>
                        <a:rPr lang="en-US" altLang="zh-TW" dirty="0"/>
                        <a:t>The association between the number of prescriptions for oral antibiotics and the incidence of colorectal cancer over a period of 1–10 years</a:t>
                      </a:r>
                    </a:p>
                  </a:txBody>
                  <a:tcPr/>
                </a:tc>
                <a:tc>
                  <a:txBody>
                    <a:bodyPr/>
                    <a:lstStyle/>
                    <a:p>
                      <a:r>
                        <a:rPr lang="en-US" altLang="zh-TW" sz="1800" dirty="0">
                          <a:solidFill>
                            <a:schemeClr val="tx1"/>
                          </a:solidFill>
                        </a:rPr>
                        <a:t>The association between the antibiotics use and the risk of  colorectal cancer</a:t>
                      </a:r>
                      <a:endParaRPr lang="en-US" altLang="zh-TW" sz="1800" b="1" dirty="0">
                        <a:solidFill>
                          <a:schemeClr val="tx1"/>
                        </a:solidFill>
                      </a:endParaRPr>
                    </a:p>
                  </a:txBody>
                  <a:tcPr/>
                </a:tc>
                <a:extLst>
                  <a:ext uri="{0D108BD9-81ED-4DB2-BD59-A6C34878D82A}">
                    <a16:rowId xmlns:a16="http://schemas.microsoft.com/office/drawing/2014/main" val="10002"/>
                  </a:ext>
                </a:extLst>
              </a:tr>
              <a:tr h="640080">
                <a:tc>
                  <a:txBody>
                    <a:bodyPr/>
                    <a:lstStyle/>
                    <a:p>
                      <a:r>
                        <a:rPr lang="en-US" altLang="zh-TW" sz="1800" b="1" dirty="0"/>
                        <a:t>Statistical</a:t>
                      </a:r>
                      <a:r>
                        <a:rPr lang="en-US" altLang="zh-TW" sz="1800" b="1" baseline="0" dirty="0"/>
                        <a:t> analyses</a:t>
                      </a:r>
                      <a:endParaRPr lang="zh-TW" altLang="en-US" sz="1800" b="1" dirty="0"/>
                    </a:p>
                  </a:txBody>
                  <a:tcPr/>
                </a:tc>
                <a:tc>
                  <a:txBody>
                    <a:bodyPr/>
                    <a:lstStyle/>
                    <a:p>
                      <a:pPr marL="0" indent="0">
                        <a:buNone/>
                      </a:pPr>
                      <a:r>
                        <a:rPr lang="en-US" altLang="zh-TW" sz="1800" b="0" i="0" kern="1200" dirty="0">
                          <a:solidFill>
                            <a:schemeClr val="dk1"/>
                          </a:solidFill>
                          <a:effectLst/>
                          <a:latin typeface="+mn-lt"/>
                          <a:ea typeface="+mn-ea"/>
                          <a:cs typeface="+mn-cs"/>
                        </a:rPr>
                        <a:t>Conditional logistic regression analysis </a:t>
                      </a:r>
                      <a:endParaRPr lang="en-US" altLang="zh-TW" sz="1800" b="0" dirty="0"/>
                    </a:p>
                  </a:txBody>
                  <a:tcPr/>
                </a:tc>
                <a:tc>
                  <a:txBody>
                    <a:bodyPr/>
                    <a:lstStyle/>
                    <a:p>
                      <a:pPr marL="0" indent="0">
                        <a:buNone/>
                      </a:pPr>
                      <a:r>
                        <a:rPr lang="en-US" altLang="zh-TW" sz="1800" b="0" i="0" kern="1200" dirty="0">
                          <a:solidFill>
                            <a:schemeClr val="dk1"/>
                          </a:solidFill>
                          <a:effectLst/>
                          <a:latin typeface="+mn-lt"/>
                          <a:ea typeface="+mn-ea"/>
                          <a:cs typeface="+mn-cs"/>
                        </a:rPr>
                        <a:t>Conditional logistic regression analysis </a:t>
                      </a:r>
                      <a:endParaRPr lang="en-US" altLang="zh-TW" sz="1800" b="0" dirty="0"/>
                    </a:p>
                  </a:txBody>
                  <a:tcPr/>
                </a:tc>
                <a:extLst>
                  <a:ext uri="{0D108BD9-81ED-4DB2-BD59-A6C34878D82A}">
                    <a16:rowId xmlns:a16="http://schemas.microsoft.com/office/drawing/2014/main" val="10003"/>
                  </a:ext>
                </a:extLst>
              </a:tr>
            </a:tbl>
          </a:graphicData>
        </a:graphic>
      </p:graphicFrame>
      <p:sp>
        <p:nvSpPr>
          <p:cNvPr id="6" name="文字方塊 5">
            <a:extLst>
              <a:ext uri="{FF2B5EF4-FFF2-40B4-BE49-F238E27FC236}">
                <a16:creationId xmlns:a16="http://schemas.microsoft.com/office/drawing/2014/main" id="{1290C821-D62C-1BA7-C859-BB934D162388}"/>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投影片編號版面配置區 1">
            <a:extLst>
              <a:ext uri="{FF2B5EF4-FFF2-40B4-BE49-F238E27FC236}">
                <a16:creationId xmlns:a16="http://schemas.microsoft.com/office/drawing/2014/main" id="{7CDAE68F-50B8-7370-4D95-C165841D69D0}"/>
              </a:ext>
            </a:extLst>
          </p:cNvPr>
          <p:cNvSpPr>
            <a:spLocks noGrp="1"/>
          </p:cNvSpPr>
          <p:nvPr>
            <p:ph type="sldNum" sz="quarter" idx="12"/>
          </p:nvPr>
        </p:nvSpPr>
        <p:spPr/>
        <p:txBody>
          <a:bodyPr/>
          <a:lstStyle/>
          <a:p>
            <a:fld id="{A3EBA37E-74A6-4D79-88A5-49CDC2D2C04B}" type="slidenum">
              <a:rPr lang="zh-TW" altLang="en-US" smtClean="0"/>
              <a:t>65</a:t>
            </a:fld>
            <a:endParaRPr lang="zh-TW" altLang="en-US"/>
          </a:p>
        </p:txBody>
      </p:sp>
    </p:spTree>
    <p:extLst>
      <p:ext uri="{BB962C8B-B14F-4D97-AF65-F5344CB8AC3E}">
        <p14:creationId xmlns:p14="http://schemas.microsoft.com/office/powerpoint/2010/main" val="583295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FEFB-1955-AFC0-D931-AE36B3130743}"/>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8A6FBDA0-0B7B-8694-8834-2D620591B5D1}"/>
              </a:ext>
            </a:extLst>
          </p:cNvPr>
          <p:cNvGraphicFramePr>
            <a:graphicFrameLocks noGrp="1"/>
          </p:cNvGraphicFramePr>
          <p:nvPr>
            <p:ph idx="1"/>
          </p:nvPr>
        </p:nvGraphicFramePr>
        <p:xfrm>
          <a:off x="71501" y="915566"/>
          <a:ext cx="9000998" cy="3754120"/>
        </p:xfrm>
        <a:graphic>
          <a:graphicData uri="http://schemas.openxmlformats.org/drawingml/2006/table">
            <a:tbl>
              <a:tblPr firstRow="1" bandRow="1">
                <a:tableStyleId>{21E4AEA4-8DFA-4A89-87EB-49C32662AFE0}</a:tableStyleId>
              </a:tblPr>
              <a:tblGrid>
                <a:gridCol w="180019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640080">
                <a:tc>
                  <a:txBody>
                    <a:bodyPr/>
                    <a:lstStyle/>
                    <a:p>
                      <a:r>
                        <a:rPr lang="en-US" altLang="zh-TW" sz="1800" b="1" dirty="0"/>
                        <a:t>Sample size</a:t>
                      </a:r>
                      <a:endParaRPr lang="zh-TW" altLang="en-US" sz="1800" b="1" dirty="0"/>
                    </a:p>
                  </a:txBody>
                  <a:tcPr/>
                </a:tc>
                <a:tc>
                  <a:txBody>
                    <a:bodyPr/>
                    <a:lstStyle/>
                    <a:p>
                      <a:r>
                        <a:rPr lang="en-US" altLang="zh-TW" sz="1800" dirty="0"/>
                        <a:t>Case: 1705</a:t>
                      </a:r>
                    </a:p>
                    <a:p>
                      <a:r>
                        <a:rPr lang="en-US" altLang="zh-TW" sz="1800" dirty="0"/>
                        <a:t>Control: 6749</a:t>
                      </a:r>
                      <a:endParaRPr lang="zh-TW" altLang="en-US" sz="1800" dirty="0"/>
                    </a:p>
                  </a:txBody>
                  <a:tcPr/>
                </a:tc>
                <a:tc>
                  <a:txBody>
                    <a:bodyPr/>
                    <a:lstStyle/>
                    <a:p>
                      <a:r>
                        <a:rPr lang="en-US" altLang="zh-TW" sz="1800" dirty="0"/>
                        <a:t>Case: 40545</a:t>
                      </a:r>
                    </a:p>
                    <a:p>
                      <a:r>
                        <a:rPr lang="en-US" altLang="zh-TW" sz="1800" dirty="0"/>
                        <a:t>Control: 202720</a:t>
                      </a:r>
                      <a:endParaRPr lang="zh-TW" altLang="en-US" sz="1800" dirty="0"/>
                    </a:p>
                  </a:txBody>
                  <a:tcPr/>
                </a:tc>
                <a:extLst>
                  <a:ext uri="{0D108BD9-81ED-4DB2-BD59-A6C34878D82A}">
                    <a16:rowId xmlns:a16="http://schemas.microsoft.com/office/drawing/2014/main" val="10001"/>
                  </a:ext>
                </a:extLst>
              </a:tr>
              <a:tr h="640080">
                <a:tc>
                  <a:txBody>
                    <a:bodyPr/>
                    <a:lstStyle/>
                    <a:p>
                      <a:r>
                        <a:rPr lang="en-US" altLang="zh-TW" sz="1800" b="1" dirty="0"/>
                        <a:t>Exposure</a:t>
                      </a:r>
                      <a:endParaRPr lang="zh-TW" altLang="en-US" sz="1800" b="1" dirty="0"/>
                    </a:p>
                  </a:txBody>
                  <a:tcPr/>
                </a:tc>
                <a:tc>
                  <a:txBody>
                    <a:bodyPr/>
                    <a:lstStyle/>
                    <a:p>
                      <a:r>
                        <a:rPr lang="en-US" altLang="zh-TW" sz="1800" dirty="0"/>
                        <a:t>Number of antibiotic prescription</a:t>
                      </a:r>
                      <a:endParaRPr lang="zh-TW" altLang="en-US" sz="1800" dirty="0"/>
                    </a:p>
                  </a:txBody>
                  <a:tcPr/>
                </a:tc>
                <a:tc>
                  <a:txBody>
                    <a:bodyPr/>
                    <a:lstStyle/>
                    <a:p>
                      <a:r>
                        <a:rPr lang="de-DE" altLang="zh-TW" sz="1800" dirty="0"/>
                        <a:t>Defined daily doses(DDD)</a:t>
                      </a:r>
                    </a:p>
                  </a:txBody>
                  <a:tcPr/>
                </a:tc>
                <a:extLst>
                  <a:ext uri="{0D108BD9-81ED-4DB2-BD59-A6C34878D82A}">
                    <a16:rowId xmlns:a16="http://schemas.microsoft.com/office/drawing/2014/main" val="3600779516"/>
                  </a:ext>
                </a:extLst>
              </a:tr>
              <a:tr h="1001856">
                <a:tc>
                  <a:txBody>
                    <a:bodyPr/>
                    <a:lstStyle/>
                    <a:p>
                      <a:r>
                        <a:rPr lang="en-US" altLang="zh-TW" sz="1800" b="1" dirty="0"/>
                        <a:t>Outcomes</a:t>
                      </a:r>
                      <a:r>
                        <a:rPr lang="en-US" altLang="zh-TW" sz="1800" b="1" baseline="0" dirty="0"/>
                        <a:t> </a:t>
                      </a:r>
                      <a:r>
                        <a:rPr lang="en-US" altLang="zh-TW" sz="1800" b="1" dirty="0"/>
                        <a:t>measure</a:t>
                      </a:r>
                      <a:endParaRPr lang="zh-TW" altLang="en-US" sz="1800" b="1" dirty="0"/>
                    </a:p>
                  </a:txBody>
                  <a:tcPr/>
                </a:tc>
                <a:tc>
                  <a:txBody>
                    <a:bodyPr/>
                    <a:lstStyle/>
                    <a:p>
                      <a:pPr marL="0" indent="0">
                        <a:buFont typeface="Arial" panose="020B0604020202020204" pitchFamily="34" charset="0"/>
                        <a:buNone/>
                      </a:pPr>
                      <a:r>
                        <a:rPr lang="en-US" altLang="zh-TW" dirty="0"/>
                        <a:t>The association between the number of prescriptions for oral antibiotics and the incidence of colorectal cancer over a period of 1–10 years</a:t>
                      </a:r>
                    </a:p>
                  </a:txBody>
                  <a:tcPr/>
                </a:tc>
                <a:tc>
                  <a:txBody>
                    <a:bodyPr/>
                    <a:lstStyle/>
                    <a:p>
                      <a:r>
                        <a:rPr lang="en-US" altLang="zh-TW" sz="1800" dirty="0">
                          <a:solidFill>
                            <a:schemeClr val="tx1"/>
                          </a:solidFill>
                        </a:rPr>
                        <a:t>The association between the antibiotics use and the risk of  colorectal cancer</a:t>
                      </a:r>
                      <a:endParaRPr lang="en-US" altLang="zh-TW" sz="1800" b="1" dirty="0">
                        <a:solidFill>
                          <a:schemeClr val="tx1"/>
                        </a:solidFill>
                      </a:endParaRPr>
                    </a:p>
                  </a:txBody>
                  <a:tcPr/>
                </a:tc>
                <a:extLst>
                  <a:ext uri="{0D108BD9-81ED-4DB2-BD59-A6C34878D82A}">
                    <a16:rowId xmlns:a16="http://schemas.microsoft.com/office/drawing/2014/main" val="10002"/>
                  </a:ext>
                </a:extLst>
              </a:tr>
              <a:tr h="640080">
                <a:tc>
                  <a:txBody>
                    <a:bodyPr/>
                    <a:lstStyle/>
                    <a:p>
                      <a:r>
                        <a:rPr lang="en-US" altLang="zh-TW" sz="1800" b="1" dirty="0"/>
                        <a:t>Statistical</a:t>
                      </a:r>
                      <a:r>
                        <a:rPr lang="en-US" altLang="zh-TW" sz="1800" b="1" baseline="0" dirty="0"/>
                        <a:t> analyses</a:t>
                      </a:r>
                      <a:endParaRPr lang="zh-TW" altLang="en-US" sz="1800" b="1" dirty="0"/>
                    </a:p>
                  </a:txBody>
                  <a:tcPr/>
                </a:tc>
                <a:tc>
                  <a:txBody>
                    <a:bodyPr/>
                    <a:lstStyle/>
                    <a:p>
                      <a:pPr marL="0" indent="0">
                        <a:buNone/>
                      </a:pPr>
                      <a:r>
                        <a:rPr lang="en-US" altLang="zh-TW" sz="1800" b="0" i="0" kern="1200" dirty="0">
                          <a:solidFill>
                            <a:schemeClr val="dk1"/>
                          </a:solidFill>
                          <a:effectLst/>
                          <a:latin typeface="+mn-lt"/>
                          <a:ea typeface="+mn-ea"/>
                          <a:cs typeface="+mn-cs"/>
                        </a:rPr>
                        <a:t>Conditional logistic regression analysis </a:t>
                      </a:r>
                      <a:endParaRPr lang="en-US" altLang="zh-TW" sz="1800" b="0" dirty="0"/>
                    </a:p>
                  </a:txBody>
                  <a:tcPr/>
                </a:tc>
                <a:tc>
                  <a:txBody>
                    <a:bodyPr/>
                    <a:lstStyle/>
                    <a:p>
                      <a:pPr marL="0" indent="0">
                        <a:buNone/>
                      </a:pPr>
                      <a:r>
                        <a:rPr lang="en-US" altLang="zh-TW" sz="1800" b="0" i="0" kern="1200" dirty="0">
                          <a:solidFill>
                            <a:schemeClr val="dk1"/>
                          </a:solidFill>
                          <a:effectLst/>
                          <a:latin typeface="+mn-lt"/>
                          <a:ea typeface="+mn-ea"/>
                          <a:cs typeface="+mn-cs"/>
                        </a:rPr>
                        <a:t>Conditional logistic regression analysis </a:t>
                      </a:r>
                      <a:endParaRPr lang="en-US" altLang="zh-TW" sz="1800" b="0" dirty="0"/>
                    </a:p>
                  </a:txBody>
                  <a:tcPr/>
                </a:tc>
                <a:extLst>
                  <a:ext uri="{0D108BD9-81ED-4DB2-BD59-A6C34878D82A}">
                    <a16:rowId xmlns:a16="http://schemas.microsoft.com/office/drawing/2014/main" val="10003"/>
                  </a:ext>
                </a:extLst>
              </a:tr>
            </a:tbl>
          </a:graphicData>
        </a:graphic>
      </p:graphicFrame>
      <p:sp>
        <p:nvSpPr>
          <p:cNvPr id="6" name="文字方塊 5">
            <a:extLst>
              <a:ext uri="{FF2B5EF4-FFF2-40B4-BE49-F238E27FC236}">
                <a16:creationId xmlns:a16="http://schemas.microsoft.com/office/drawing/2014/main" id="{2507CD3D-F9DD-BDF5-D1B5-25901AFB5B20}"/>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投影片編號版面配置區 1">
            <a:extLst>
              <a:ext uri="{FF2B5EF4-FFF2-40B4-BE49-F238E27FC236}">
                <a16:creationId xmlns:a16="http://schemas.microsoft.com/office/drawing/2014/main" id="{99A82720-EBFA-E3E1-8391-10F1423703AC}"/>
              </a:ext>
            </a:extLst>
          </p:cNvPr>
          <p:cNvSpPr>
            <a:spLocks noGrp="1"/>
          </p:cNvSpPr>
          <p:nvPr>
            <p:ph type="sldNum" sz="quarter" idx="12"/>
          </p:nvPr>
        </p:nvSpPr>
        <p:spPr/>
        <p:txBody>
          <a:bodyPr/>
          <a:lstStyle/>
          <a:p>
            <a:fld id="{A3EBA37E-74A6-4D79-88A5-49CDC2D2C04B}" type="slidenum">
              <a:rPr lang="zh-TW" altLang="en-US" smtClean="0"/>
              <a:t>66</a:t>
            </a:fld>
            <a:endParaRPr lang="zh-TW" altLang="en-US"/>
          </a:p>
        </p:txBody>
      </p:sp>
      <p:sp>
        <p:nvSpPr>
          <p:cNvPr id="3" name="橢圓 2">
            <a:extLst>
              <a:ext uri="{FF2B5EF4-FFF2-40B4-BE49-F238E27FC236}">
                <a16:creationId xmlns:a16="http://schemas.microsoft.com/office/drawing/2014/main" id="{E8704133-9123-67B4-CD9C-29F3BFF76A4D}"/>
              </a:ext>
            </a:extLst>
          </p:cNvPr>
          <p:cNvSpPr/>
          <p:nvPr/>
        </p:nvSpPr>
        <p:spPr>
          <a:xfrm>
            <a:off x="8604448" y="2067694"/>
            <a:ext cx="340638" cy="3406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V</a:t>
            </a:r>
            <a:endParaRPr lang="zh-TW" altLang="en-US" b="1" dirty="0"/>
          </a:p>
        </p:txBody>
      </p:sp>
      <p:sp>
        <p:nvSpPr>
          <p:cNvPr id="5" name="橢圓 4">
            <a:extLst>
              <a:ext uri="{FF2B5EF4-FFF2-40B4-BE49-F238E27FC236}">
                <a16:creationId xmlns:a16="http://schemas.microsoft.com/office/drawing/2014/main" id="{BEBCC1CA-82EF-7A08-3ECD-3D3F41EB03C6}"/>
              </a:ext>
            </a:extLst>
          </p:cNvPr>
          <p:cNvSpPr/>
          <p:nvPr/>
        </p:nvSpPr>
        <p:spPr>
          <a:xfrm>
            <a:off x="8604448" y="1403020"/>
            <a:ext cx="340638" cy="3406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V</a:t>
            </a:r>
            <a:endParaRPr lang="zh-TW" altLang="en-US" b="1" dirty="0"/>
          </a:p>
        </p:txBody>
      </p:sp>
    </p:spTree>
    <p:extLst>
      <p:ext uri="{BB962C8B-B14F-4D97-AF65-F5344CB8AC3E}">
        <p14:creationId xmlns:p14="http://schemas.microsoft.com/office/powerpoint/2010/main" val="1243069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2466-E10F-2EB6-0A54-498A4DDEE0A8}"/>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D39C7FC7-07CF-6D4A-364F-C91902608CA4}"/>
              </a:ext>
            </a:extLst>
          </p:cNvPr>
          <p:cNvGraphicFramePr>
            <a:graphicFrameLocks noGrp="1"/>
          </p:cNvGraphicFramePr>
          <p:nvPr>
            <p:ph idx="1"/>
            <p:extLst>
              <p:ext uri="{D42A27DB-BD31-4B8C-83A1-F6EECF244321}">
                <p14:modId xmlns:p14="http://schemas.microsoft.com/office/powerpoint/2010/main" val="1268012166"/>
              </p:ext>
            </p:extLst>
          </p:nvPr>
        </p:nvGraphicFramePr>
        <p:xfrm>
          <a:off x="71501" y="843558"/>
          <a:ext cx="9000998" cy="3999771"/>
        </p:xfrm>
        <a:graphic>
          <a:graphicData uri="http://schemas.openxmlformats.org/drawingml/2006/table">
            <a:tbl>
              <a:tblPr firstRow="1" bandRow="1">
                <a:tableStyleId>{21E4AEA4-8DFA-4A89-87EB-49C32662AFE0}</a:tableStyleId>
              </a:tblPr>
              <a:tblGrid>
                <a:gridCol w="180019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48217">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803536">
                <a:tc>
                  <a:txBody>
                    <a:bodyPr/>
                    <a:lstStyle/>
                    <a:p>
                      <a:r>
                        <a:rPr lang="en-US" altLang="zh-TW" sz="1800" b="1" dirty="0"/>
                        <a:t>Selection bias</a:t>
                      </a:r>
                      <a:endParaRPr lang="zh-TW" altLang="en-US" sz="1800" b="1"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1800" b="0" i="0" dirty="0">
                          <a:solidFill>
                            <a:schemeClr val="tx1"/>
                          </a:solidFill>
                          <a:effectLst/>
                          <a:latin typeface="Calibri" panose="020F0502020204030204" pitchFamily="34" charset="0"/>
                        </a:rPr>
                        <a:t>Little due to </a:t>
                      </a:r>
                      <a:r>
                        <a:rPr lang="en-US" altLang="zh-TW" sz="1800" b="0" i="0" kern="1200" dirty="0">
                          <a:solidFill>
                            <a:schemeClr val="dk1"/>
                          </a:solidFill>
                          <a:effectLst/>
                          <a:latin typeface="+mn-lt"/>
                          <a:ea typeface="+mn-ea"/>
                          <a:cs typeface="+mn-cs"/>
                        </a:rPr>
                        <a:t>nested case–control study</a:t>
                      </a:r>
                    </a:p>
                    <a:p>
                      <a:pPr marL="342900" indent="-342900">
                        <a:buFont typeface="+mj-lt"/>
                        <a:buAutoNum type="arabicPeriod"/>
                      </a:pPr>
                      <a:endParaRPr lang="en-US" altLang="zh-TW" sz="1800" dirty="0">
                        <a:solidFill>
                          <a:schemeClr val="tx1"/>
                        </a:solidFill>
                      </a:endParaRPr>
                    </a:p>
                  </a:txBody>
                  <a:tcPr/>
                </a:tc>
                <a:tc>
                  <a:txBody>
                    <a:bodyPr/>
                    <a:lstStyle/>
                    <a:p>
                      <a:pPr marL="342900" indent="-342900">
                        <a:buFont typeface="+mj-lt"/>
                        <a:buAutoNum type="arabicPeriod"/>
                      </a:pPr>
                      <a:r>
                        <a:rPr lang="en-US" altLang="zh-TW" sz="1800" b="0" i="0" dirty="0">
                          <a:solidFill>
                            <a:schemeClr val="tx1"/>
                          </a:solidFill>
                          <a:effectLst/>
                          <a:latin typeface="Calibri" panose="020F0502020204030204" pitchFamily="34" charset="0"/>
                        </a:rPr>
                        <a:t>Little because controls were selected from </a:t>
                      </a:r>
                      <a:r>
                        <a:rPr lang="en-US" altLang="zh-TW" sz="1800" dirty="0"/>
                        <a:t>Total Population Register</a:t>
                      </a:r>
                      <a:endParaRPr lang="en-US" altLang="zh-TW" sz="1800" b="0" i="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0002"/>
                  </a:ext>
                </a:extLst>
              </a:tr>
              <a:tr h="1027131">
                <a:tc>
                  <a:txBody>
                    <a:bodyPr/>
                    <a:lstStyle/>
                    <a:p>
                      <a:r>
                        <a:rPr lang="en-US" altLang="zh-TW" sz="1800" b="1" dirty="0"/>
                        <a:t>Information bias</a:t>
                      </a:r>
                      <a:endParaRPr lang="zh-TW" altLang="en-US" sz="1800" b="1"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b="0" i="0" dirty="0">
                          <a:solidFill>
                            <a:schemeClr val="tx1"/>
                          </a:solidFill>
                          <a:effectLst/>
                          <a:latin typeface="Calibri" panose="020F0502020204030204" pitchFamily="34" charset="0"/>
                        </a:rPr>
                        <a:t>Patient received antibiotic from clinics not belong to </a:t>
                      </a:r>
                      <a:r>
                        <a:rPr lang="en-US" altLang="zh-TW" sz="1800" dirty="0" err="1"/>
                        <a:t>Intego</a:t>
                      </a:r>
                      <a:endParaRPr lang="en-US" altLang="zh-TW" sz="180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Patient compliance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inpatient and IV form antibiotic data</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Patient compliance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inpatient data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zh-TW" altLang="en-US" sz="1800" b="0" dirty="0">
                        <a:solidFill>
                          <a:schemeClr val="tx1"/>
                        </a:solidFill>
                      </a:endParaRPr>
                    </a:p>
                  </a:txBody>
                  <a:tcPr/>
                </a:tc>
                <a:extLst>
                  <a:ext uri="{0D108BD9-81ED-4DB2-BD59-A6C34878D82A}">
                    <a16:rowId xmlns:a16="http://schemas.microsoft.com/office/drawing/2014/main" val="10003"/>
                  </a:ext>
                </a:extLst>
              </a:tr>
              <a:tr h="1256571">
                <a:tc>
                  <a:txBody>
                    <a:bodyPr/>
                    <a:lstStyle/>
                    <a:p>
                      <a:r>
                        <a:rPr lang="en-US" altLang="zh-TW" sz="1800" b="1" dirty="0"/>
                        <a:t>Confounding</a:t>
                      </a:r>
                      <a:endParaRPr lang="zh-TW" altLang="en-US" sz="1800" b="1" dirty="0"/>
                    </a:p>
                  </a:txBody>
                  <a:tcPr/>
                </a:tc>
                <a:tc>
                  <a:txBody>
                    <a:bodyPr/>
                    <a:lstStyle/>
                    <a:p>
                      <a:pPr marL="342900" indent="-342900">
                        <a:buAutoNum type="arabicPeriod"/>
                      </a:pPr>
                      <a:r>
                        <a:rPr lang="en-US" altLang="zh-TW" sz="1800" dirty="0"/>
                        <a:t>Only adjust DM, and match number of comorbidity</a:t>
                      </a:r>
                    </a:p>
                    <a:p>
                      <a:pPr marL="342900" indent="-342900">
                        <a:buAutoNum type="arabicPeriod"/>
                      </a:pPr>
                      <a:r>
                        <a:rPr lang="en-US" altLang="zh-TW" sz="1800" dirty="0"/>
                        <a:t>Lack data of diet, smoking, BMI, exercise…</a:t>
                      </a:r>
                    </a:p>
                  </a:txBody>
                  <a:tcPr/>
                </a:tc>
                <a:tc>
                  <a:txBody>
                    <a:bodyPr/>
                    <a:lstStyle/>
                    <a:p>
                      <a:pPr marL="342900" indent="-342900">
                        <a:buAutoNum type="arabicPeriod"/>
                      </a:pPr>
                      <a:r>
                        <a:rPr lang="en-US" altLang="zh-TW" sz="1800" dirty="0"/>
                        <a:t>Only adjust SES, health-care utilizations </a:t>
                      </a:r>
                    </a:p>
                    <a:p>
                      <a:pPr marL="342900" indent="-342900">
                        <a:buAutoNum type="arabicPeriod"/>
                      </a:pPr>
                      <a:r>
                        <a:rPr lang="en-US" altLang="zh-TW" sz="1800" dirty="0"/>
                        <a:t>Lack data of DM, diet, smoking, BMI, exercise, comorbidity…</a:t>
                      </a:r>
                    </a:p>
                  </a:txBody>
                  <a:tcPr/>
                </a:tc>
                <a:extLst>
                  <a:ext uri="{0D108BD9-81ED-4DB2-BD59-A6C34878D82A}">
                    <a16:rowId xmlns:a16="http://schemas.microsoft.com/office/drawing/2014/main" val="10004"/>
                  </a:ext>
                </a:extLst>
              </a:tr>
            </a:tbl>
          </a:graphicData>
        </a:graphic>
      </p:graphicFrame>
      <p:sp>
        <p:nvSpPr>
          <p:cNvPr id="6" name="文字方塊 5">
            <a:extLst>
              <a:ext uri="{FF2B5EF4-FFF2-40B4-BE49-F238E27FC236}">
                <a16:creationId xmlns:a16="http://schemas.microsoft.com/office/drawing/2014/main" id="{03AAEFBB-9130-4056-7F95-1CDE96D35F69}"/>
              </a:ext>
            </a:extLst>
          </p:cNvPr>
          <p:cNvSpPr txBox="1"/>
          <p:nvPr/>
        </p:nvSpPr>
        <p:spPr>
          <a:xfrm>
            <a:off x="1257280" y="-83386"/>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3" name="投影片編號版面配置區 2">
            <a:extLst>
              <a:ext uri="{FF2B5EF4-FFF2-40B4-BE49-F238E27FC236}">
                <a16:creationId xmlns:a16="http://schemas.microsoft.com/office/drawing/2014/main" id="{6FBF64A0-E81D-4666-E6C6-0F997B3B1BAF}"/>
              </a:ext>
            </a:extLst>
          </p:cNvPr>
          <p:cNvSpPr>
            <a:spLocks noGrp="1"/>
          </p:cNvSpPr>
          <p:nvPr>
            <p:ph type="sldNum" sz="quarter" idx="12"/>
          </p:nvPr>
        </p:nvSpPr>
        <p:spPr/>
        <p:txBody>
          <a:bodyPr/>
          <a:lstStyle/>
          <a:p>
            <a:fld id="{A3EBA37E-74A6-4D79-88A5-49CDC2D2C04B}" type="slidenum">
              <a:rPr lang="zh-TW" altLang="en-US" smtClean="0"/>
              <a:t>67</a:t>
            </a:fld>
            <a:endParaRPr lang="zh-TW" altLang="en-US"/>
          </a:p>
        </p:txBody>
      </p:sp>
    </p:spTree>
    <p:extLst>
      <p:ext uri="{BB962C8B-B14F-4D97-AF65-F5344CB8AC3E}">
        <p14:creationId xmlns:p14="http://schemas.microsoft.com/office/powerpoint/2010/main" val="4043094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FF8A-9FEE-120F-605C-D234B670ABF6}"/>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E2B46FF2-3A54-1F28-5B5C-B8DB3DD36F6C}"/>
              </a:ext>
            </a:extLst>
          </p:cNvPr>
          <p:cNvGraphicFramePr>
            <a:graphicFrameLocks noGrp="1"/>
          </p:cNvGraphicFramePr>
          <p:nvPr>
            <p:ph idx="1"/>
          </p:nvPr>
        </p:nvGraphicFramePr>
        <p:xfrm>
          <a:off x="71501" y="843558"/>
          <a:ext cx="9000998" cy="3999771"/>
        </p:xfrm>
        <a:graphic>
          <a:graphicData uri="http://schemas.openxmlformats.org/drawingml/2006/table">
            <a:tbl>
              <a:tblPr firstRow="1" bandRow="1">
                <a:tableStyleId>{21E4AEA4-8DFA-4A89-87EB-49C32662AFE0}</a:tableStyleId>
              </a:tblPr>
              <a:tblGrid>
                <a:gridCol w="180019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348217">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803536">
                <a:tc>
                  <a:txBody>
                    <a:bodyPr/>
                    <a:lstStyle/>
                    <a:p>
                      <a:r>
                        <a:rPr lang="en-US" altLang="zh-TW" sz="1800" b="1" dirty="0"/>
                        <a:t>Selection bias</a:t>
                      </a:r>
                      <a:endParaRPr lang="zh-TW" altLang="en-US" sz="1800" b="1"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1800" b="0" i="0" dirty="0">
                          <a:solidFill>
                            <a:schemeClr val="tx1"/>
                          </a:solidFill>
                          <a:effectLst/>
                          <a:latin typeface="Calibri" panose="020F0502020204030204" pitchFamily="34" charset="0"/>
                        </a:rPr>
                        <a:t>Little due to </a:t>
                      </a:r>
                      <a:r>
                        <a:rPr lang="en-US" altLang="zh-TW" sz="1800" b="0" i="0" kern="1200" dirty="0">
                          <a:solidFill>
                            <a:schemeClr val="dk1"/>
                          </a:solidFill>
                          <a:effectLst/>
                          <a:latin typeface="+mn-lt"/>
                          <a:ea typeface="+mn-ea"/>
                          <a:cs typeface="+mn-cs"/>
                        </a:rPr>
                        <a:t>nested case–control study</a:t>
                      </a:r>
                    </a:p>
                    <a:p>
                      <a:pPr marL="342900" indent="-342900">
                        <a:buFont typeface="+mj-lt"/>
                        <a:buAutoNum type="arabicPeriod"/>
                      </a:pPr>
                      <a:endParaRPr lang="en-US" altLang="zh-TW" sz="1800" dirty="0">
                        <a:solidFill>
                          <a:schemeClr val="tx1"/>
                        </a:solidFill>
                      </a:endParaRPr>
                    </a:p>
                  </a:txBody>
                  <a:tcPr/>
                </a:tc>
                <a:tc>
                  <a:txBody>
                    <a:bodyPr/>
                    <a:lstStyle/>
                    <a:p>
                      <a:pPr marL="342900" indent="-342900">
                        <a:buFont typeface="+mj-lt"/>
                        <a:buAutoNum type="arabicPeriod"/>
                      </a:pPr>
                      <a:r>
                        <a:rPr lang="en-US" altLang="zh-TW" sz="1800" b="0" i="0" dirty="0">
                          <a:solidFill>
                            <a:schemeClr val="tx1"/>
                          </a:solidFill>
                          <a:effectLst/>
                          <a:latin typeface="Calibri" panose="020F0502020204030204" pitchFamily="34" charset="0"/>
                        </a:rPr>
                        <a:t>Little because controls were selected from </a:t>
                      </a:r>
                      <a:r>
                        <a:rPr lang="en-US" altLang="zh-TW" sz="1800" dirty="0"/>
                        <a:t>Total Population Register</a:t>
                      </a:r>
                      <a:endParaRPr lang="en-US" altLang="zh-TW" sz="1800" b="0" i="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0002"/>
                  </a:ext>
                </a:extLst>
              </a:tr>
              <a:tr h="1027131">
                <a:tc>
                  <a:txBody>
                    <a:bodyPr/>
                    <a:lstStyle/>
                    <a:p>
                      <a:r>
                        <a:rPr lang="en-US" altLang="zh-TW" sz="1800" b="1" dirty="0"/>
                        <a:t>Information bias</a:t>
                      </a:r>
                      <a:endParaRPr lang="zh-TW" altLang="en-US" sz="1800" b="1"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b="0" i="0" dirty="0">
                          <a:solidFill>
                            <a:schemeClr val="tx1"/>
                          </a:solidFill>
                          <a:effectLst/>
                          <a:latin typeface="Calibri" panose="020F0502020204030204" pitchFamily="34" charset="0"/>
                        </a:rPr>
                        <a:t>Patient received antibiotic from clinics not belong to </a:t>
                      </a:r>
                      <a:r>
                        <a:rPr lang="en-US" altLang="zh-TW" sz="1800" dirty="0" err="1"/>
                        <a:t>Intego</a:t>
                      </a:r>
                      <a:endParaRPr lang="en-US" altLang="zh-TW" sz="1800"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Patient compliance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inpatient and IV form antibiotic data</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Patient compliance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inpatient data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zh-TW" altLang="en-US" sz="1800" b="0" dirty="0">
                        <a:solidFill>
                          <a:schemeClr val="tx1"/>
                        </a:solidFill>
                      </a:endParaRPr>
                    </a:p>
                  </a:txBody>
                  <a:tcPr/>
                </a:tc>
                <a:extLst>
                  <a:ext uri="{0D108BD9-81ED-4DB2-BD59-A6C34878D82A}">
                    <a16:rowId xmlns:a16="http://schemas.microsoft.com/office/drawing/2014/main" val="10003"/>
                  </a:ext>
                </a:extLst>
              </a:tr>
              <a:tr h="1256571">
                <a:tc>
                  <a:txBody>
                    <a:bodyPr/>
                    <a:lstStyle/>
                    <a:p>
                      <a:r>
                        <a:rPr lang="en-US" altLang="zh-TW" sz="1800" b="1" dirty="0"/>
                        <a:t>Confounding</a:t>
                      </a:r>
                      <a:endParaRPr lang="zh-TW" altLang="en-US" sz="1800" b="1" dirty="0"/>
                    </a:p>
                  </a:txBody>
                  <a:tcPr/>
                </a:tc>
                <a:tc>
                  <a:txBody>
                    <a:bodyPr/>
                    <a:lstStyle/>
                    <a:p>
                      <a:pPr marL="342900" indent="-342900">
                        <a:buAutoNum type="arabicPeriod"/>
                      </a:pPr>
                      <a:r>
                        <a:rPr lang="en-US" altLang="zh-TW" sz="1800" dirty="0"/>
                        <a:t>Only adjust DM, and match number of comorbidity</a:t>
                      </a:r>
                    </a:p>
                    <a:p>
                      <a:pPr marL="342900" indent="-342900">
                        <a:buAutoNum type="arabicPeriod"/>
                      </a:pPr>
                      <a:r>
                        <a:rPr lang="en-US" altLang="zh-TW" sz="1800" dirty="0"/>
                        <a:t>Lack data of diet, smoking, BMI, exercise…</a:t>
                      </a:r>
                    </a:p>
                  </a:txBody>
                  <a:tcPr/>
                </a:tc>
                <a:tc>
                  <a:txBody>
                    <a:bodyPr/>
                    <a:lstStyle/>
                    <a:p>
                      <a:pPr marL="342900" indent="-342900">
                        <a:buAutoNum type="arabicPeriod"/>
                      </a:pPr>
                      <a:r>
                        <a:rPr lang="en-US" altLang="zh-TW" sz="1800" dirty="0"/>
                        <a:t>Only adjust SES, health-care utilizations </a:t>
                      </a:r>
                    </a:p>
                    <a:p>
                      <a:pPr marL="342900" indent="-342900">
                        <a:buAutoNum type="arabicPeriod"/>
                      </a:pPr>
                      <a:r>
                        <a:rPr lang="en-US" altLang="zh-TW" sz="1800" dirty="0"/>
                        <a:t>Lack data of DM, diet, smoking, BMI, exercise, comorbidity…</a:t>
                      </a:r>
                    </a:p>
                  </a:txBody>
                  <a:tcPr/>
                </a:tc>
                <a:extLst>
                  <a:ext uri="{0D108BD9-81ED-4DB2-BD59-A6C34878D82A}">
                    <a16:rowId xmlns:a16="http://schemas.microsoft.com/office/drawing/2014/main" val="10004"/>
                  </a:ext>
                </a:extLst>
              </a:tr>
            </a:tbl>
          </a:graphicData>
        </a:graphic>
      </p:graphicFrame>
      <p:sp>
        <p:nvSpPr>
          <p:cNvPr id="6" name="文字方塊 5">
            <a:extLst>
              <a:ext uri="{FF2B5EF4-FFF2-40B4-BE49-F238E27FC236}">
                <a16:creationId xmlns:a16="http://schemas.microsoft.com/office/drawing/2014/main" id="{6153B499-FDA3-0268-2C20-F6533369F367}"/>
              </a:ext>
            </a:extLst>
          </p:cNvPr>
          <p:cNvSpPr txBox="1"/>
          <p:nvPr/>
        </p:nvSpPr>
        <p:spPr>
          <a:xfrm>
            <a:off x="1257280" y="-83386"/>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橢圓 1">
            <a:extLst>
              <a:ext uri="{FF2B5EF4-FFF2-40B4-BE49-F238E27FC236}">
                <a16:creationId xmlns:a16="http://schemas.microsoft.com/office/drawing/2014/main" id="{DAB4B50A-B7F8-EB2F-487E-118877134989}"/>
              </a:ext>
            </a:extLst>
          </p:cNvPr>
          <p:cNvSpPr/>
          <p:nvPr/>
        </p:nvSpPr>
        <p:spPr>
          <a:xfrm>
            <a:off x="5004048" y="3147814"/>
            <a:ext cx="340638" cy="3406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V</a:t>
            </a:r>
            <a:endParaRPr lang="zh-TW" altLang="en-US" b="1" dirty="0"/>
          </a:p>
        </p:txBody>
      </p:sp>
      <p:sp>
        <p:nvSpPr>
          <p:cNvPr id="3" name="投影片編號版面配置區 2">
            <a:extLst>
              <a:ext uri="{FF2B5EF4-FFF2-40B4-BE49-F238E27FC236}">
                <a16:creationId xmlns:a16="http://schemas.microsoft.com/office/drawing/2014/main" id="{8435D6F2-DBAF-4EF5-10D1-BB116F9A7C0A}"/>
              </a:ext>
            </a:extLst>
          </p:cNvPr>
          <p:cNvSpPr>
            <a:spLocks noGrp="1"/>
          </p:cNvSpPr>
          <p:nvPr>
            <p:ph type="sldNum" sz="quarter" idx="12"/>
          </p:nvPr>
        </p:nvSpPr>
        <p:spPr/>
        <p:txBody>
          <a:bodyPr/>
          <a:lstStyle/>
          <a:p>
            <a:fld id="{A3EBA37E-74A6-4D79-88A5-49CDC2D2C04B}" type="slidenum">
              <a:rPr lang="zh-TW" altLang="en-US" smtClean="0"/>
              <a:t>68</a:t>
            </a:fld>
            <a:endParaRPr lang="zh-TW" altLang="en-US"/>
          </a:p>
        </p:txBody>
      </p:sp>
    </p:spTree>
    <p:extLst>
      <p:ext uri="{BB962C8B-B14F-4D97-AF65-F5344CB8AC3E}">
        <p14:creationId xmlns:p14="http://schemas.microsoft.com/office/powerpoint/2010/main" val="37673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E132AC1-493B-6178-28EE-C5161A245245}"/>
              </a:ext>
            </a:extLst>
          </p:cNvPr>
          <p:cNvPicPr>
            <a:picLocks noChangeAspect="1"/>
          </p:cNvPicPr>
          <p:nvPr/>
        </p:nvPicPr>
        <p:blipFill>
          <a:blip r:embed="rId2"/>
          <a:stretch>
            <a:fillRect/>
          </a:stretch>
        </p:blipFill>
        <p:spPr>
          <a:xfrm>
            <a:off x="758316" y="627533"/>
            <a:ext cx="7627368" cy="4230687"/>
          </a:xfrm>
          <a:prstGeom prst="rect">
            <a:avLst/>
          </a:prstGeom>
        </p:spPr>
      </p:pic>
      <p:sp>
        <p:nvSpPr>
          <p:cNvPr id="4" name="文字方塊 3">
            <a:extLst>
              <a:ext uri="{FF2B5EF4-FFF2-40B4-BE49-F238E27FC236}">
                <a16:creationId xmlns:a16="http://schemas.microsoft.com/office/drawing/2014/main" id="{234806F6-41D0-6C4F-ECA9-E6B077022F1A}"/>
              </a:ext>
            </a:extLst>
          </p:cNvPr>
          <p:cNvSpPr txBox="1"/>
          <p:nvPr/>
        </p:nvSpPr>
        <p:spPr>
          <a:xfrm>
            <a:off x="0" y="4852610"/>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Cancers (Basel). 2021 Apr 22;13(9):2025</a:t>
            </a:r>
            <a:endParaRPr lang="zh-TW" altLang="en-US" sz="1400" dirty="0">
              <a:solidFill>
                <a:schemeClr val="tx1">
                  <a:lumMod val="65000"/>
                  <a:lumOff val="35000"/>
                </a:schemeClr>
              </a:solidFill>
            </a:endParaRPr>
          </a:p>
        </p:txBody>
      </p:sp>
      <p:sp>
        <p:nvSpPr>
          <p:cNvPr id="2" name="文字方塊 1">
            <a:extLst>
              <a:ext uri="{FF2B5EF4-FFF2-40B4-BE49-F238E27FC236}">
                <a16:creationId xmlns:a16="http://schemas.microsoft.com/office/drawing/2014/main" id="{68A8D0B5-65BD-F86D-97DA-E8BF88BB9F01}"/>
              </a:ext>
            </a:extLst>
          </p:cNvPr>
          <p:cNvSpPr txBox="1"/>
          <p:nvPr/>
        </p:nvSpPr>
        <p:spPr>
          <a:xfrm>
            <a:off x="17378" y="10820"/>
            <a:ext cx="5391541" cy="584775"/>
          </a:xfrm>
          <a:prstGeom prst="rect">
            <a:avLst/>
          </a:prstGeom>
          <a:noFill/>
        </p:spPr>
        <p:txBody>
          <a:bodyPr wrap="none" rtlCol="0">
            <a:spAutoFit/>
          </a:bodyPr>
          <a:lstStyle/>
          <a:p>
            <a:r>
              <a:rPr lang="en-US" altLang="zh-TW" sz="3200" b="1" dirty="0">
                <a:solidFill>
                  <a:schemeClr val="accent2"/>
                </a:solidFill>
              </a:rPr>
              <a:t>Risk factor of colorectal cancer</a:t>
            </a:r>
            <a:endParaRPr lang="zh-TW" altLang="en-US" sz="3200" b="1" dirty="0">
              <a:solidFill>
                <a:schemeClr val="accent2"/>
              </a:solidFill>
            </a:endParaRPr>
          </a:p>
        </p:txBody>
      </p:sp>
      <p:sp>
        <p:nvSpPr>
          <p:cNvPr id="5" name="矩形 4">
            <a:extLst>
              <a:ext uri="{FF2B5EF4-FFF2-40B4-BE49-F238E27FC236}">
                <a16:creationId xmlns:a16="http://schemas.microsoft.com/office/drawing/2014/main" id="{8B1FAE5D-FE73-215A-F135-99DC29F7F7C1}"/>
              </a:ext>
            </a:extLst>
          </p:cNvPr>
          <p:cNvSpPr/>
          <p:nvPr/>
        </p:nvSpPr>
        <p:spPr>
          <a:xfrm>
            <a:off x="6732240" y="2193302"/>
            <a:ext cx="1206000" cy="475200"/>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a:extLst>
              <a:ext uri="{FF2B5EF4-FFF2-40B4-BE49-F238E27FC236}">
                <a16:creationId xmlns:a16="http://schemas.microsoft.com/office/drawing/2014/main" id="{9183CE4A-D859-41AE-0C37-F2E252B47BFE}"/>
              </a:ext>
            </a:extLst>
          </p:cNvPr>
          <p:cNvSpPr>
            <a:spLocks noGrp="1"/>
          </p:cNvSpPr>
          <p:nvPr>
            <p:ph type="sldNum" sz="quarter" idx="12"/>
          </p:nvPr>
        </p:nvSpPr>
        <p:spPr/>
        <p:txBody>
          <a:bodyPr/>
          <a:lstStyle/>
          <a:p>
            <a:fld id="{A3EBA37E-74A6-4D79-88A5-49CDC2D2C04B}" type="slidenum">
              <a:rPr lang="zh-TW" altLang="en-US" smtClean="0"/>
              <a:t>6</a:t>
            </a:fld>
            <a:endParaRPr lang="zh-TW" altLang="en-US"/>
          </a:p>
        </p:txBody>
      </p:sp>
    </p:spTree>
    <p:extLst>
      <p:ext uri="{BB962C8B-B14F-4D97-AF65-F5344CB8AC3E}">
        <p14:creationId xmlns:p14="http://schemas.microsoft.com/office/powerpoint/2010/main" val="4225600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8872-2FF4-0991-D700-AECF26A7A434}"/>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0E494AD7-DED4-CA30-5383-745ACCD0AC35}"/>
              </a:ext>
            </a:extLst>
          </p:cNvPr>
          <p:cNvGraphicFramePr>
            <a:graphicFrameLocks noGrp="1"/>
          </p:cNvGraphicFramePr>
          <p:nvPr>
            <p:ph idx="1"/>
            <p:extLst>
              <p:ext uri="{D42A27DB-BD31-4B8C-83A1-F6EECF244321}">
                <p14:modId xmlns:p14="http://schemas.microsoft.com/office/powerpoint/2010/main" val="4167825258"/>
              </p:ext>
            </p:extLst>
          </p:nvPr>
        </p:nvGraphicFramePr>
        <p:xfrm>
          <a:off x="71501" y="771550"/>
          <a:ext cx="9000999" cy="3937000"/>
        </p:xfrm>
        <a:graphic>
          <a:graphicData uri="http://schemas.openxmlformats.org/drawingml/2006/table">
            <a:tbl>
              <a:tblPr firstRow="1" bandRow="1">
                <a:tableStyleId>{21E4AEA4-8DFA-4A89-87EB-49C32662AFE0}</a:tableStyleId>
              </a:tblPr>
              <a:tblGrid>
                <a:gridCol w="1620179">
                  <a:extLst>
                    <a:ext uri="{9D8B030D-6E8A-4147-A177-3AD203B41FA5}">
                      <a16:colId xmlns:a16="http://schemas.microsoft.com/office/drawing/2014/main" val="20000"/>
                    </a:ext>
                  </a:extLst>
                </a:gridCol>
                <a:gridCol w="3690410">
                  <a:extLst>
                    <a:ext uri="{9D8B030D-6E8A-4147-A177-3AD203B41FA5}">
                      <a16:colId xmlns:a16="http://schemas.microsoft.com/office/drawing/2014/main" val="20001"/>
                    </a:ext>
                  </a:extLst>
                </a:gridCol>
                <a:gridCol w="3690410">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774491">
                <a:tc>
                  <a:txBody>
                    <a:bodyPr/>
                    <a:lstStyle/>
                    <a:p>
                      <a:r>
                        <a:rPr lang="en-US" altLang="zh-TW" sz="1600" b="1" dirty="0"/>
                        <a:t>Results</a:t>
                      </a:r>
                      <a:endParaRPr lang="zh-TW" altLang="en-US" sz="1600" b="1" dirty="0"/>
                    </a:p>
                  </a:txBody>
                  <a:tcPr/>
                </a:tc>
                <a:tc>
                  <a:txBody>
                    <a:bodyPr/>
                    <a:lstStyle/>
                    <a:p>
                      <a:pPr marL="0" indent="0">
                        <a:buNone/>
                      </a:pPr>
                      <a:r>
                        <a:rPr lang="en-US" altLang="zh-TW" sz="1800" dirty="0"/>
                        <a:t>Oral antibiotics predicted an increased risk of CRC without a clear dosage-response relationship</a:t>
                      </a:r>
                      <a:endParaRPr lang="en-US" altLang="zh-TW" sz="1800" b="0" dirty="0"/>
                    </a:p>
                  </a:txBody>
                  <a:tcPr/>
                </a:tc>
                <a:tc>
                  <a:txBody>
                    <a:bodyPr/>
                    <a:lstStyle/>
                    <a:p>
                      <a:pPr marL="0" indent="0">
                        <a:buFont typeface="Arial" panose="020B0604020202020204" pitchFamily="34" charset="0"/>
                        <a:buNone/>
                      </a:pPr>
                      <a:r>
                        <a:rPr lang="en-US" altLang="zh-TW" sz="1800" dirty="0"/>
                        <a:t>Robust association between antibiotics use and higher risk of proximal colon cancer and an inverse association with rectal cancer in women</a:t>
                      </a:r>
                      <a:endParaRPr lang="en-US" altLang="zh-TW"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793901">
                <a:tc>
                  <a:txBody>
                    <a:bodyPr/>
                    <a:lstStyle/>
                    <a:p>
                      <a:r>
                        <a:rPr lang="en-US" altLang="zh-TW" sz="1600" b="1" dirty="0"/>
                        <a:t>Advantages</a:t>
                      </a:r>
                      <a:endParaRPr lang="zh-TW" altLang="en-US" sz="1600" b="1" dirty="0"/>
                    </a:p>
                  </a:txBody>
                  <a:tcPr/>
                </a:tc>
                <a:tc>
                  <a:txBody>
                    <a:bodyPr/>
                    <a:lstStyle/>
                    <a:p>
                      <a:pPr marL="342900" indent="-342900">
                        <a:buAutoNum type="arabicPeriod"/>
                      </a:pPr>
                      <a:r>
                        <a:rPr lang="en-US" altLang="zh-TW" sz="1800" b="0" i="0" kern="1200" dirty="0">
                          <a:solidFill>
                            <a:schemeClr val="dk1"/>
                          </a:solidFill>
                          <a:effectLst/>
                          <a:latin typeface="+mn-lt"/>
                          <a:ea typeface="+mn-ea"/>
                          <a:cs typeface="+mn-cs"/>
                        </a:rPr>
                        <a:t>Nested case–control study</a:t>
                      </a:r>
                    </a:p>
                    <a:p>
                      <a:pPr marL="342900" indent="-342900">
                        <a:buAutoNum type="arabicPeriod"/>
                      </a:pPr>
                      <a:r>
                        <a:rPr lang="en-US" altLang="zh-TW" sz="1800" b="0" i="0" kern="1200" dirty="0">
                          <a:solidFill>
                            <a:schemeClr val="dk1"/>
                          </a:solidFill>
                          <a:effectLst/>
                          <a:latin typeface="+mn-lt"/>
                          <a:ea typeface="+mn-ea"/>
                          <a:cs typeface="+mn-cs"/>
                        </a:rPr>
                        <a:t>Large size number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b="0" dirty="0">
                          <a:solidFill>
                            <a:schemeClr val="tx1"/>
                          </a:solidFill>
                        </a:rPr>
                        <a:t>Large sample size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altLang="zh-TW" sz="1800" dirty="0"/>
                        <a:t>Nationwide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altLang="zh-TW" sz="1800" b="0" dirty="0">
                          <a:solidFill>
                            <a:schemeClr val="tx1"/>
                          </a:solidFill>
                        </a:rPr>
                        <a:t>Use DDD for antibiotic use</a:t>
                      </a:r>
                      <a:endParaRPr lang="en-US" altLang="zh-TW" sz="1800" b="0" dirty="0">
                        <a:solidFill>
                          <a:schemeClr val="tx1"/>
                        </a:solidFill>
                      </a:endParaRPr>
                    </a:p>
                  </a:txBody>
                  <a:tcPr/>
                </a:tc>
                <a:extLst>
                  <a:ext uri="{0D108BD9-81ED-4DB2-BD59-A6C34878D82A}">
                    <a16:rowId xmlns:a16="http://schemas.microsoft.com/office/drawing/2014/main" val="10002"/>
                  </a:ext>
                </a:extLst>
              </a:tr>
              <a:tr h="1066800">
                <a:tc>
                  <a:txBody>
                    <a:bodyPr/>
                    <a:lstStyle/>
                    <a:p>
                      <a:r>
                        <a:rPr lang="en-US" altLang="zh-TW" sz="1600" b="1" dirty="0"/>
                        <a:t>Disadvantages</a:t>
                      </a:r>
                      <a:endParaRPr lang="zh-TW" altLang="en-US" sz="1600" b="1" dirty="0"/>
                    </a:p>
                  </a:txBody>
                  <a:tcPr/>
                </a:tc>
                <a:tc>
                  <a:txBody>
                    <a:bodyPr/>
                    <a:lstStyle/>
                    <a:p>
                      <a:pPr marL="342900" indent="-342900">
                        <a:buAutoNum type="arabicPeriod"/>
                      </a:pPr>
                      <a:r>
                        <a:rPr lang="en-US" altLang="zh-TW" sz="1800" dirty="0"/>
                        <a:t>Lack known risk factors</a:t>
                      </a:r>
                    </a:p>
                    <a:p>
                      <a:pPr marL="342900" indent="-342900">
                        <a:buAutoNum type="arabicPeriod"/>
                      </a:pPr>
                      <a:r>
                        <a:rPr lang="en-US" altLang="zh-TW" sz="1800" dirty="0"/>
                        <a:t>Only number of antibiotic prescription</a:t>
                      </a:r>
                    </a:p>
                  </a:txBody>
                  <a:tcPr/>
                </a:tc>
                <a:tc>
                  <a:txBody>
                    <a:bodyPr/>
                    <a:lstStyle/>
                    <a:p>
                      <a:pPr marL="342900" indent="-342900">
                        <a:buAutoNum type="arabicPeriod"/>
                      </a:pPr>
                      <a:r>
                        <a:rPr lang="en-US" altLang="zh-TW" sz="1800" dirty="0"/>
                        <a:t>Lack known risk factors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national CRC screening in Sweden</a:t>
                      </a:r>
                      <a:endParaRPr lang="en-US" altLang="zh-TW" sz="1800" b="0" dirty="0"/>
                    </a:p>
                    <a:p>
                      <a:pPr marL="0" indent="0">
                        <a:buNone/>
                      </a:pPr>
                      <a:endParaRPr lang="zh-TW" altLang="en-US" sz="1800" b="1" dirty="0"/>
                    </a:p>
                  </a:txBody>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A7FBA3B0-14DF-5144-F811-0B60633DC28B}"/>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投影片編號版面配置區 1">
            <a:extLst>
              <a:ext uri="{FF2B5EF4-FFF2-40B4-BE49-F238E27FC236}">
                <a16:creationId xmlns:a16="http://schemas.microsoft.com/office/drawing/2014/main" id="{26F9B9AA-05C1-FEAF-0296-C3E9CED63F80}"/>
              </a:ext>
            </a:extLst>
          </p:cNvPr>
          <p:cNvSpPr>
            <a:spLocks noGrp="1"/>
          </p:cNvSpPr>
          <p:nvPr>
            <p:ph type="sldNum" sz="quarter" idx="12"/>
          </p:nvPr>
        </p:nvSpPr>
        <p:spPr/>
        <p:txBody>
          <a:bodyPr/>
          <a:lstStyle/>
          <a:p>
            <a:fld id="{A3EBA37E-74A6-4D79-88A5-49CDC2D2C04B}" type="slidenum">
              <a:rPr lang="zh-TW" altLang="en-US" smtClean="0"/>
              <a:t>69</a:t>
            </a:fld>
            <a:endParaRPr lang="zh-TW" altLang="en-US"/>
          </a:p>
        </p:txBody>
      </p:sp>
    </p:spTree>
    <p:extLst>
      <p:ext uri="{BB962C8B-B14F-4D97-AF65-F5344CB8AC3E}">
        <p14:creationId xmlns:p14="http://schemas.microsoft.com/office/powerpoint/2010/main" val="3204615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500A-B626-235E-EC61-3F61ECD58227}"/>
            </a:ext>
          </a:extLst>
        </p:cNvPr>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EDFD315A-9C74-8EE9-2A76-2D05C8198487}"/>
              </a:ext>
            </a:extLst>
          </p:cNvPr>
          <p:cNvGraphicFramePr>
            <a:graphicFrameLocks noGrp="1"/>
          </p:cNvGraphicFramePr>
          <p:nvPr>
            <p:ph idx="1"/>
          </p:nvPr>
        </p:nvGraphicFramePr>
        <p:xfrm>
          <a:off x="71501" y="771550"/>
          <a:ext cx="9000999" cy="3937000"/>
        </p:xfrm>
        <a:graphic>
          <a:graphicData uri="http://schemas.openxmlformats.org/drawingml/2006/table">
            <a:tbl>
              <a:tblPr firstRow="1" bandRow="1">
                <a:tableStyleId>{21E4AEA4-8DFA-4A89-87EB-49C32662AFE0}</a:tableStyleId>
              </a:tblPr>
              <a:tblGrid>
                <a:gridCol w="1620179">
                  <a:extLst>
                    <a:ext uri="{9D8B030D-6E8A-4147-A177-3AD203B41FA5}">
                      <a16:colId xmlns:a16="http://schemas.microsoft.com/office/drawing/2014/main" val="20000"/>
                    </a:ext>
                  </a:extLst>
                </a:gridCol>
                <a:gridCol w="3690410">
                  <a:extLst>
                    <a:ext uri="{9D8B030D-6E8A-4147-A177-3AD203B41FA5}">
                      <a16:colId xmlns:a16="http://schemas.microsoft.com/office/drawing/2014/main" val="20001"/>
                    </a:ext>
                  </a:extLst>
                </a:gridCol>
                <a:gridCol w="3690410">
                  <a:extLst>
                    <a:ext uri="{9D8B030D-6E8A-4147-A177-3AD203B41FA5}">
                      <a16:colId xmlns:a16="http://schemas.microsoft.com/office/drawing/2014/main" val="20002"/>
                    </a:ext>
                  </a:extLst>
                </a:gridCol>
              </a:tblGrid>
              <a:tr h="370840">
                <a:tc>
                  <a:txBody>
                    <a:bodyPr/>
                    <a:lstStyle/>
                    <a:p>
                      <a:endParaRPr lang="zh-TW" altLang="en-US" sz="1800" dirty="0"/>
                    </a:p>
                  </a:txBody>
                  <a:tcPr/>
                </a:tc>
                <a:tc>
                  <a:txBody>
                    <a:bodyPr/>
                    <a:lstStyle/>
                    <a:p>
                      <a:r>
                        <a:rPr lang="en-US" altLang="zh-TW" sz="1800" dirty="0"/>
                        <a:t>Paper 1</a:t>
                      </a:r>
                      <a:endParaRPr lang="zh-TW" altLang="en-US" sz="1800" dirty="0"/>
                    </a:p>
                  </a:txBody>
                  <a:tcPr/>
                </a:tc>
                <a:tc>
                  <a:txBody>
                    <a:bodyPr/>
                    <a:lstStyle/>
                    <a:p>
                      <a:r>
                        <a:rPr lang="en-US" altLang="zh-TW" sz="1800" dirty="0"/>
                        <a:t>Paper 2</a:t>
                      </a:r>
                      <a:endParaRPr lang="zh-TW" altLang="en-US" sz="1800" dirty="0"/>
                    </a:p>
                  </a:txBody>
                  <a:tcPr/>
                </a:tc>
                <a:extLst>
                  <a:ext uri="{0D108BD9-81ED-4DB2-BD59-A6C34878D82A}">
                    <a16:rowId xmlns:a16="http://schemas.microsoft.com/office/drawing/2014/main" val="10000"/>
                  </a:ext>
                </a:extLst>
              </a:tr>
              <a:tr h="774491">
                <a:tc>
                  <a:txBody>
                    <a:bodyPr/>
                    <a:lstStyle/>
                    <a:p>
                      <a:r>
                        <a:rPr lang="en-US" altLang="zh-TW" sz="1600" b="1" dirty="0"/>
                        <a:t>Results</a:t>
                      </a:r>
                      <a:endParaRPr lang="zh-TW" altLang="en-US" sz="1600" b="1" dirty="0"/>
                    </a:p>
                  </a:txBody>
                  <a:tcPr/>
                </a:tc>
                <a:tc>
                  <a:txBody>
                    <a:bodyPr/>
                    <a:lstStyle/>
                    <a:p>
                      <a:pPr marL="0" indent="0">
                        <a:buNone/>
                      </a:pPr>
                      <a:r>
                        <a:rPr lang="en-US" altLang="zh-TW" sz="1800" dirty="0"/>
                        <a:t>Oral antibiotics predicted an increased risk of CRC without a clear dosage-response relationship</a:t>
                      </a:r>
                      <a:endParaRPr lang="en-US" altLang="zh-TW" sz="1800" b="0" dirty="0"/>
                    </a:p>
                  </a:txBody>
                  <a:tcPr/>
                </a:tc>
                <a:tc>
                  <a:txBody>
                    <a:bodyPr/>
                    <a:lstStyle/>
                    <a:p>
                      <a:pPr marL="0" indent="0">
                        <a:buFont typeface="Arial" panose="020B0604020202020204" pitchFamily="34" charset="0"/>
                        <a:buNone/>
                      </a:pPr>
                      <a:r>
                        <a:rPr lang="en-US" altLang="zh-TW" sz="1800" dirty="0"/>
                        <a:t>Robust association between antibiotics use and higher risk of proximal colon cancer and an inverse association with rectal cancer in women</a:t>
                      </a:r>
                      <a:endParaRPr lang="en-US" altLang="zh-TW"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793901">
                <a:tc>
                  <a:txBody>
                    <a:bodyPr/>
                    <a:lstStyle/>
                    <a:p>
                      <a:r>
                        <a:rPr lang="en-US" altLang="zh-TW" sz="1600" b="1" dirty="0"/>
                        <a:t>Advantages</a:t>
                      </a:r>
                      <a:endParaRPr lang="zh-TW" altLang="en-US" sz="1600" b="1" dirty="0"/>
                    </a:p>
                  </a:txBody>
                  <a:tcPr/>
                </a:tc>
                <a:tc>
                  <a:txBody>
                    <a:bodyPr/>
                    <a:lstStyle/>
                    <a:p>
                      <a:pPr marL="342900" indent="-342900">
                        <a:buAutoNum type="arabicPeriod"/>
                      </a:pPr>
                      <a:r>
                        <a:rPr lang="en-US" altLang="zh-TW" sz="1800" b="0" i="0" kern="1200" dirty="0">
                          <a:solidFill>
                            <a:schemeClr val="dk1"/>
                          </a:solidFill>
                          <a:effectLst/>
                          <a:latin typeface="+mn-lt"/>
                          <a:ea typeface="+mn-ea"/>
                          <a:cs typeface="+mn-cs"/>
                        </a:rPr>
                        <a:t>Nested case–control study</a:t>
                      </a:r>
                    </a:p>
                    <a:p>
                      <a:pPr marL="342900" indent="-342900">
                        <a:buAutoNum type="arabicPeriod"/>
                      </a:pPr>
                      <a:r>
                        <a:rPr lang="en-US" altLang="zh-TW" sz="1800" b="0" i="0" kern="1200" dirty="0">
                          <a:solidFill>
                            <a:schemeClr val="dk1"/>
                          </a:solidFill>
                          <a:effectLst/>
                          <a:latin typeface="+mn-lt"/>
                          <a:ea typeface="+mn-ea"/>
                          <a:cs typeface="+mn-cs"/>
                        </a:rPr>
                        <a:t>Large size number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b="0" dirty="0">
                          <a:solidFill>
                            <a:schemeClr val="tx1"/>
                          </a:solidFill>
                        </a:rPr>
                        <a:t>Large sample size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altLang="zh-TW" sz="1800" dirty="0"/>
                        <a:t>Nationwide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fr-FR" altLang="zh-TW" sz="1800" b="0" dirty="0">
                          <a:solidFill>
                            <a:schemeClr val="tx1"/>
                          </a:solidFill>
                        </a:rPr>
                        <a:t>Use DDD for antibiotic use</a:t>
                      </a:r>
                      <a:endParaRPr lang="en-US" altLang="zh-TW" sz="1800" b="0" dirty="0">
                        <a:solidFill>
                          <a:schemeClr val="tx1"/>
                        </a:solidFill>
                      </a:endParaRPr>
                    </a:p>
                  </a:txBody>
                  <a:tcPr/>
                </a:tc>
                <a:extLst>
                  <a:ext uri="{0D108BD9-81ED-4DB2-BD59-A6C34878D82A}">
                    <a16:rowId xmlns:a16="http://schemas.microsoft.com/office/drawing/2014/main" val="10002"/>
                  </a:ext>
                </a:extLst>
              </a:tr>
              <a:tr h="1066800">
                <a:tc>
                  <a:txBody>
                    <a:bodyPr/>
                    <a:lstStyle/>
                    <a:p>
                      <a:r>
                        <a:rPr lang="en-US" altLang="zh-TW" sz="1600" b="1" dirty="0"/>
                        <a:t>Disadvantages</a:t>
                      </a:r>
                      <a:endParaRPr lang="zh-TW" altLang="en-US" sz="1600" b="1" dirty="0"/>
                    </a:p>
                  </a:txBody>
                  <a:tcPr/>
                </a:tc>
                <a:tc>
                  <a:txBody>
                    <a:bodyPr/>
                    <a:lstStyle/>
                    <a:p>
                      <a:pPr marL="342900" indent="-342900">
                        <a:buAutoNum type="arabicPeriod"/>
                      </a:pPr>
                      <a:r>
                        <a:rPr lang="en-US" altLang="zh-TW" sz="1800" dirty="0"/>
                        <a:t>Lack known risk factors</a:t>
                      </a:r>
                    </a:p>
                    <a:p>
                      <a:pPr marL="342900" indent="-342900">
                        <a:buAutoNum type="arabicPeriod"/>
                      </a:pPr>
                      <a:r>
                        <a:rPr lang="en-US" altLang="zh-TW" sz="1800" dirty="0"/>
                        <a:t>Only number of antibiotic prescription</a:t>
                      </a:r>
                    </a:p>
                  </a:txBody>
                  <a:tcPr/>
                </a:tc>
                <a:tc>
                  <a:txBody>
                    <a:bodyPr/>
                    <a:lstStyle/>
                    <a:p>
                      <a:pPr marL="342900" indent="-342900">
                        <a:buAutoNum type="arabicPeriod"/>
                      </a:pPr>
                      <a:r>
                        <a:rPr lang="en-US" altLang="zh-TW" sz="1800" dirty="0"/>
                        <a:t>Lack known risk factors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altLang="zh-TW" sz="1800" dirty="0"/>
                        <a:t>No national CRC screening in Sweden</a:t>
                      </a:r>
                      <a:endParaRPr lang="en-US" altLang="zh-TW" sz="1800" b="0" dirty="0"/>
                    </a:p>
                    <a:p>
                      <a:pPr marL="0" indent="0">
                        <a:buNone/>
                      </a:pPr>
                      <a:endParaRPr lang="zh-TW" altLang="en-US" sz="1800" b="1" dirty="0"/>
                    </a:p>
                  </a:txBody>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E9BE1C9-B014-3F68-EC99-F7C65EBF89B0}"/>
              </a:ext>
            </a:extLst>
          </p:cNvPr>
          <p:cNvSpPr txBox="1"/>
          <p:nvPr/>
        </p:nvSpPr>
        <p:spPr>
          <a:xfrm>
            <a:off x="1257280" y="-99752"/>
            <a:ext cx="6629440" cy="707884"/>
          </a:xfrm>
          <a:prstGeom prst="rect">
            <a:avLst/>
          </a:prstGeom>
          <a:noFill/>
        </p:spPr>
        <p:txBody>
          <a:bodyPr wrap="none" lIns="91438" tIns="45719" rIns="91438" bIns="45719" rtlCol="0">
            <a:spAutoFit/>
          </a:bodyPr>
          <a:lstStyle/>
          <a:p>
            <a:r>
              <a:rPr lang="en-US" altLang="zh-TW" sz="4000" b="1" dirty="0">
                <a:solidFill>
                  <a:schemeClr val="accent2"/>
                </a:solidFill>
                <a:ea typeface="微軟正黑體" panose="020B0604030504040204" pitchFamily="34" charset="-120"/>
              </a:rPr>
              <a:t>Comparison of the two papers</a:t>
            </a:r>
          </a:p>
        </p:txBody>
      </p:sp>
      <p:sp>
        <p:nvSpPr>
          <p:cNvPr id="2" name="橢圓 1">
            <a:extLst>
              <a:ext uri="{FF2B5EF4-FFF2-40B4-BE49-F238E27FC236}">
                <a16:creationId xmlns:a16="http://schemas.microsoft.com/office/drawing/2014/main" id="{512BECB0-4D69-062B-0912-15371E3D0AE4}"/>
              </a:ext>
            </a:extLst>
          </p:cNvPr>
          <p:cNvSpPr/>
          <p:nvPr/>
        </p:nvSpPr>
        <p:spPr>
          <a:xfrm>
            <a:off x="8460432" y="2859782"/>
            <a:ext cx="340638" cy="3406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b="1" dirty="0"/>
              <a:t>V</a:t>
            </a:r>
            <a:endParaRPr lang="zh-TW" altLang="en-US" b="1" dirty="0"/>
          </a:p>
        </p:txBody>
      </p:sp>
      <p:sp>
        <p:nvSpPr>
          <p:cNvPr id="3" name="投影片編號版面配置區 2">
            <a:extLst>
              <a:ext uri="{FF2B5EF4-FFF2-40B4-BE49-F238E27FC236}">
                <a16:creationId xmlns:a16="http://schemas.microsoft.com/office/drawing/2014/main" id="{3BC85B9B-4F77-C572-998C-1E5884AE0F9F}"/>
              </a:ext>
            </a:extLst>
          </p:cNvPr>
          <p:cNvSpPr>
            <a:spLocks noGrp="1"/>
          </p:cNvSpPr>
          <p:nvPr>
            <p:ph type="sldNum" sz="quarter" idx="12"/>
          </p:nvPr>
        </p:nvSpPr>
        <p:spPr/>
        <p:txBody>
          <a:bodyPr/>
          <a:lstStyle/>
          <a:p>
            <a:fld id="{A3EBA37E-74A6-4D79-88A5-49CDC2D2C04B}" type="slidenum">
              <a:rPr lang="zh-TW" altLang="en-US" smtClean="0"/>
              <a:t>70</a:t>
            </a:fld>
            <a:endParaRPr lang="zh-TW" altLang="en-US"/>
          </a:p>
        </p:txBody>
      </p:sp>
    </p:spTree>
    <p:extLst>
      <p:ext uri="{BB962C8B-B14F-4D97-AF65-F5344CB8AC3E}">
        <p14:creationId xmlns:p14="http://schemas.microsoft.com/office/powerpoint/2010/main" val="2364197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C06A-47CB-6489-58A2-725D2C95E69A}"/>
              </a:ext>
            </a:extLst>
          </p:cNvPr>
          <p:cNvSpPr>
            <a:spLocks noGrp="1"/>
          </p:cNvSpPr>
          <p:nvPr>
            <p:ph type="ctrTitle"/>
          </p:nvPr>
        </p:nvSpPr>
        <p:spPr>
          <a:xfrm>
            <a:off x="628650" y="775025"/>
            <a:ext cx="7886700" cy="1074186"/>
          </a:xfrm>
        </p:spPr>
        <p:txBody>
          <a:bodyPr>
            <a:noAutofit/>
          </a:bodyPr>
          <a:lstStyle/>
          <a:p>
            <a:r>
              <a:rPr lang="en-US" b="1" dirty="0">
                <a:latin typeface="Calibri" panose="020F0502020204030204" pitchFamily="34" charset="0"/>
                <a:cs typeface="Calibri" panose="020F0502020204030204" pitchFamily="34" charset="0"/>
              </a:rPr>
              <a:t>Comment for Hung Jui’s Paper 1</a:t>
            </a:r>
          </a:p>
        </p:txBody>
      </p:sp>
      <p:sp>
        <p:nvSpPr>
          <p:cNvPr id="3" name="Subtitle 2">
            <a:extLst>
              <a:ext uri="{FF2B5EF4-FFF2-40B4-BE49-F238E27FC236}">
                <a16:creationId xmlns:a16="http://schemas.microsoft.com/office/drawing/2014/main" id="{AEF830DE-0BA4-F288-563F-164303ED2462}"/>
              </a:ext>
            </a:extLst>
          </p:cNvPr>
          <p:cNvSpPr>
            <a:spLocks noGrp="1"/>
          </p:cNvSpPr>
          <p:nvPr>
            <p:ph type="subTitle" idx="1"/>
          </p:nvPr>
        </p:nvSpPr>
        <p:spPr>
          <a:xfrm>
            <a:off x="1224643" y="2595222"/>
            <a:ext cx="6858000" cy="1650206"/>
          </a:xfrm>
        </p:spPr>
        <p:txBody>
          <a:bodyPr>
            <a:noAutofit/>
          </a:bodyPr>
          <a:lstStyle/>
          <a:p>
            <a:r>
              <a:rPr lang="en-US" sz="2400" dirty="0">
                <a:latin typeface="Calibri" panose="020F0502020204030204" pitchFamily="34" charset="0"/>
                <a:cs typeface="Calibri" panose="020F0502020204030204" pitchFamily="34" charset="0"/>
              </a:rPr>
              <a:t>Commentor: </a:t>
            </a:r>
          </a:p>
          <a:p>
            <a:pPr marL="342900" indent="-238125" defTabSz="685800">
              <a:spcBef>
                <a:spcPts val="0"/>
              </a:spcBef>
              <a:buClr>
                <a:srgbClr val="000000"/>
              </a:buClr>
              <a:buSzPts val="1400"/>
              <a:defRPr/>
            </a:pPr>
            <a:r>
              <a:rPr lang="en-US" altLang="zh-TW" sz="2400" kern="0" dirty="0">
                <a:solidFill>
                  <a:srgbClr val="000000"/>
                </a:solidFill>
                <a:latin typeface="Calibri" panose="020F0502020204030204" pitchFamily="34" charset="0"/>
                <a:cs typeface="Calibri" panose="020F0502020204030204" pitchFamily="34" charset="0"/>
                <a:sym typeface="Montserrat"/>
              </a:rPr>
              <a:t>2</a:t>
            </a:r>
            <a:r>
              <a:rPr lang="en-US" altLang="zh-TW" sz="2400" kern="0" baseline="30000" dirty="0">
                <a:solidFill>
                  <a:srgbClr val="000000"/>
                </a:solidFill>
                <a:latin typeface="Calibri" panose="020F0502020204030204" pitchFamily="34" charset="0"/>
                <a:cs typeface="Calibri" panose="020F0502020204030204" pitchFamily="34" charset="0"/>
                <a:sym typeface="Montserrat"/>
              </a:rPr>
              <a:t>nd</a:t>
            </a:r>
            <a:r>
              <a:rPr lang="en-US" altLang="zh-TW" sz="2400" kern="0" dirty="0">
                <a:solidFill>
                  <a:srgbClr val="000000"/>
                </a:solidFill>
                <a:latin typeface="Calibri" panose="020F0502020204030204" pitchFamily="34" charset="0"/>
                <a:cs typeface="Calibri" panose="020F0502020204030204" pitchFamily="34" charset="0"/>
                <a:sym typeface="Montserrat"/>
              </a:rPr>
              <a:t> Year PhD student </a:t>
            </a:r>
          </a:p>
          <a:p>
            <a:pPr marL="342900" indent="-238125" defTabSz="685800">
              <a:spcBef>
                <a:spcPts val="0"/>
              </a:spcBef>
              <a:buClr>
                <a:srgbClr val="000000"/>
              </a:buClr>
              <a:buSzPts val="1400"/>
              <a:defRPr/>
            </a:pPr>
            <a:r>
              <a:rPr lang="en-US" altLang="zh-TW" sz="2400" kern="0" dirty="0">
                <a:solidFill>
                  <a:srgbClr val="000000"/>
                </a:solidFill>
                <a:latin typeface="Calibri" panose="020F0502020204030204" pitchFamily="34" charset="0"/>
                <a:cs typeface="Calibri" panose="020F0502020204030204" pitchFamily="34" charset="0"/>
                <a:sym typeface="Montserrat"/>
              </a:rPr>
              <a:t>Chiu- Wen Chang (T88121015)</a:t>
            </a:r>
          </a:p>
          <a:p>
            <a:pPr marL="342900" indent="-238125" defTabSz="685800">
              <a:spcBef>
                <a:spcPts val="0"/>
              </a:spcBef>
              <a:buClr>
                <a:srgbClr val="000000"/>
              </a:buClr>
              <a:buSzPts val="1400"/>
              <a:defRPr/>
            </a:pPr>
            <a:r>
              <a:rPr lang="en-US" altLang="zh-TW" sz="2400" kern="0" dirty="0">
                <a:solidFill>
                  <a:srgbClr val="000000"/>
                </a:solidFill>
                <a:latin typeface="Calibri" panose="020F0502020204030204" pitchFamily="34" charset="0"/>
                <a:cs typeface="Calibri" panose="020F0502020204030204" pitchFamily="34" charset="0"/>
                <a:sym typeface="Montserrat"/>
              </a:rPr>
              <a:t>2025.04.16</a:t>
            </a:r>
          </a:p>
        </p:txBody>
      </p:sp>
    </p:spTree>
    <p:extLst>
      <p:ext uri="{BB962C8B-B14F-4D97-AF65-F5344CB8AC3E}">
        <p14:creationId xmlns:p14="http://schemas.microsoft.com/office/powerpoint/2010/main" val="882824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EE2F-52FE-9303-A59D-116AB555A097}"/>
              </a:ext>
            </a:extLst>
          </p:cNvPr>
          <p:cNvSpPr>
            <a:spLocks noGrp="1"/>
          </p:cNvSpPr>
          <p:nvPr>
            <p:ph type="title"/>
          </p:nvPr>
        </p:nvSpPr>
        <p:spPr>
          <a:xfrm>
            <a:off x="628650" y="273844"/>
            <a:ext cx="7886700" cy="736147"/>
          </a:xfrm>
        </p:spPr>
        <p:txBody>
          <a:bodyPr>
            <a:normAutofit fontScale="90000"/>
          </a:bodyPr>
          <a:lstStyle/>
          <a:p>
            <a:r>
              <a:rPr lang="en-US" dirty="0">
                <a:latin typeface="Calibri" panose="020F0502020204030204" pitchFamily="34" charset="0"/>
                <a:cs typeface="Calibri" panose="020F0502020204030204" pitchFamily="34" charset="0"/>
              </a:rPr>
              <a:t>Comment </a:t>
            </a:r>
            <a:r>
              <a:rPr lang="en-US" altLang="zh-TW" dirty="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p:txBody>
      </p:sp>
      <p:sp>
        <p:nvSpPr>
          <p:cNvPr id="4" name="內容版面配置區 3"/>
          <p:cNvSpPr>
            <a:spLocks noGrp="1"/>
          </p:cNvSpPr>
          <p:nvPr>
            <p:ph idx="1"/>
          </p:nvPr>
        </p:nvSpPr>
        <p:spPr>
          <a:xfrm>
            <a:off x="357683" y="1045802"/>
            <a:ext cx="8335736" cy="1340767"/>
          </a:xfrm>
        </p:spPr>
        <p:txBody>
          <a:bodyPr>
            <a:noAutofit/>
          </a:bodyPr>
          <a:lstStyle/>
          <a:p>
            <a:r>
              <a:rPr lang="en-US" altLang="zh-TW" sz="1800" dirty="0">
                <a:latin typeface="Calibri" panose="020F0502020204030204" pitchFamily="34" charset="0"/>
                <a:ea typeface="Arial Unicode MS" panose="020B0604020202020204" pitchFamily="34" charset="-120"/>
                <a:cs typeface="Calibri" panose="020F0502020204030204" pitchFamily="34" charset="0"/>
              </a:rPr>
              <a:t>It is known to be associated with the development of short-term gastrointestinal symptoms such as diarrhea. Little is known about long-term effects of oral antibiotic exposure in the relationship between antibiotic exposure and development of colorectal cancer (CRC). Most of these might slowly turn into cancer over the course of about 10-15 years.</a:t>
            </a:r>
          </a:p>
        </p:txBody>
      </p:sp>
      <p:sp>
        <p:nvSpPr>
          <p:cNvPr id="3" name="矩形 2">
            <a:extLst>
              <a:ext uri="{FF2B5EF4-FFF2-40B4-BE49-F238E27FC236}">
                <a16:creationId xmlns:a16="http://schemas.microsoft.com/office/drawing/2014/main" id="{6DAD4D6B-BD64-6354-EDD5-C14ED20AEB3C}"/>
              </a:ext>
            </a:extLst>
          </p:cNvPr>
          <p:cNvSpPr/>
          <p:nvPr/>
        </p:nvSpPr>
        <p:spPr>
          <a:xfrm>
            <a:off x="447621" y="2512988"/>
            <a:ext cx="8155858" cy="1200329"/>
          </a:xfrm>
          <a:prstGeom prst="rect">
            <a:avLst/>
          </a:prstGeom>
          <a:solidFill>
            <a:srgbClr val="FFFF99"/>
          </a:solidFill>
        </p:spPr>
        <p:txBody>
          <a:bodyPr wrap="square">
            <a:spAutoFit/>
          </a:bodyPr>
          <a:lstStyle/>
          <a:p>
            <a:r>
              <a:rPr lang="en-US" altLang="zh-TW" b="1" dirty="0">
                <a:latin typeface="Calibri" panose="020F0502020204030204" pitchFamily="34" charset="0"/>
                <a:cs typeface="Calibri" panose="020F0502020204030204" pitchFamily="34" charset="0"/>
              </a:rPr>
              <a:t>Q1. The pathogenesis of CRC,  if one sick man turns into caner need for 10-15 years.  However, this study analysis 5 years antibiotic used data, is it reasonable? Should we consider the </a:t>
            </a:r>
            <a:r>
              <a:rPr lang="en-US" altLang="zh-TW" b="1" dirty="0">
                <a:solidFill>
                  <a:srgbClr val="FF0000"/>
                </a:solidFill>
                <a:latin typeface="Calibri" panose="020F0502020204030204" pitchFamily="34" charset="0"/>
                <a:cs typeface="Calibri" panose="020F0502020204030204" pitchFamily="34" charset="0"/>
              </a:rPr>
              <a:t>long-term effects </a:t>
            </a:r>
            <a:r>
              <a:rPr lang="en-US" altLang="zh-TW" b="1" dirty="0">
                <a:latin typeface="Calibri" panose="020F0502020204030204" pitchFamily="34" charset="0"/>
                <a:cs typeface="Calibri" panose="020F0502020204030204" pitchFamily="34" charset="0"/>
              </a:rPr>
              <a:t>of relationship between antibiotic and CRC? How do you explain?</a:t>
            </a:r>
            <a:endParaRPr lang="zh-TW" altLang="en-US" b="1" dirty="0">
              <a:latin typeface="Calibri" panose="020F0502020204030204" pitchFamily="34" charset="0"/>
              <a:cs typeface="Calibri" panose="020F0502020204030204" pitchFamily="34" charset="0"/>
            </a:endParaRPr>
          </a:p>
        </p:txBody>
      </p:sp>
      <p:sp>
        <p:nvSpPr>
          <p:cNvPr id="5" name="投影片編號版面配置區 4">
            <a:extLst>
              <a:ext uri="{FF2B5EF4-FFF2-40B4-BE49-F238E27FC236}">
                <a16:creationId xmlns:a16="http://schemas.microsoft.com/office/drawing/2014/main" id="{1A795F41-B511-C1DE-D740-2AF111FFE7BA}"/>
              </a:ext>
            </a:extLst>
          </p:cNvPr>
          <p:cNvSpPr>
            <a:spLocks noGrp="1"/>
          </p:cNvSpPr>
          <p:nvPr>
            <p:ph type="sldNum" sz="quarter" idx="12"/>
          </p:nvPr>
        </p:nvSpPr>
        <p:spPr/>
        <p:txBody>
          <a:bodyPr/>
          <a:lstStyle/>
          <a:p>
            <a:fld id="{A3EBA37E-74A6-4D79-88A5-49CDC2D2C04B}" type="slidenum">
              <a:rPr lang="zh-TW" altLang="en-US" smtClean="0"/>
              <a:t>72</a:t>
            </a:fld>
            <a:endParaRPr lang="zh-TW" altLang="en-US"/>
          </a:p>
        </p:txBody>
      </p:sp>
    </p:spTree>
    <p:extLst>
      <p:ext uri="{BB962C8B-B14F-4D97-AF65-F5344CB8AC3E}">
        <p14:creationId xmlns:p14="http://schemas.microsoft.com/office/powerpoint/2010/main" val="51876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5418-FF2B-A740-7121-89A8C6DAD7FE}"/>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2099EDE9-F8DC-F53F-5310-F9CE546B9F3E}"/>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Response to comment 1</a:t>
            </a:r>
            <a:endParaRPr lang="zh-TW" altLang="en-US" sz="3200" b="1" dirty="0">
              <a:solidFill>
                <a:schemeClr val="accent2"/>
              </a:solidFill>
            </a:endParaRPr>
          </a:p>
        </p:txBody>
      </p:sp>
      <p:sp>
        <p:nvSpPr>
          <p:cNvPr id="5" name="文字方塊 4">
            <a:extLst>
              <a:ext uri="{FF2B5EF4-FFF2-40B4-BE49-F238E27FC236}">
                <a16:creationId xmlns:a16="http://schemas.microsoft.com/office/drawing/2014/main" id="{9B8A3EE2-4CF4-2475-8F26-0CD3E0CF7AED}"/>
              </a:ext>
            </a:extLst>
          </p:cNvPr>
          <p:cNvSpPr txBox="1"/>
          <p:nvPr/>
        </p:nvSpPr>
        <p:spPr>
          <a:xfrm>
            <a:off x="3143" y="1131590"/>
            <a:ext cx="8784841" cy="830997"/>
          </a:xfrm>
          <a:prstGeom prst="rect">
            <a:avLst/>
          </a:prstGeom>
          <a:noFill/>
        </p:spPr>
        <p:txBody>
          <a:bodyPr wrap="none" rtlCol="0">
            <a:spAutoFit/>
          </a:bodyPr>
          <a:lstStyle/>
          <a:p>
            <a:pPr marL="457200" indent="-457200">
              <a:buAutoNum type="arabicPeriod"/>
            </a:pPr>
            <a:r>
              <a:rPr lang="en-US" altLang="zh-TW" sz="2400" dirty="0"/>
              <a:t>I</a:t>
            </a:r>
            <a:r>
              <a:rPr lang="zh-TW" altLang="en-US" sz="2400" dirty="0"/>
              <a:t> </a:t>
            </a:r>
            <a:r>
              <a:rPr lang="en-US" altLang="zh-TW" sz="2400" dirty="0"/>
              <a:t>agree with longer study period to assess the earlier stage of CRC</a:t>
            </a:r>
          </a:p>
          <a:p>
            <a:pPr marL="457200" indent="-457200">
              <a:buAutoNum type="arabicPeriod"/>
            </a:pPr>
            <a:r>
              <a:rPr lang="en-US" altLang="zh-TW" sz="2400" dirty="0"/>
              <a:t>Antibiotic exposure may </a:t>
            </a:r>
            <a:r>
              <a:rPr lang="de-DE" altLang="zh-TW" sz="2400" dirty="0"/>
              <a:t>accelerate</a:t>
            </a:r>
            <a:r>
              <a:rPr lang="zh-TW" altLang="en-US" sz="2400" dirty="0"/>
              <a:t> </a:t>
            </a:r>
            <a:r>
              <a:rPr lang="en-US" altLang="zh-TW" sz="2400" dirty="0"/>
              <a:t>the CRC growth</a:t>
            </a:r>
          </a:p>
        </p:txBody>
      </p:sp>
      <p:sp>
        <p:nvSpPr>
          <p:cNvPr id="2" name="投影片編號版面配置區 1">
            <a:extLst>
              <a:ext uri="{FF2B5EF4-FFF2-40B4-BE49-F238E27FC236}">
                <a16:creationId xmlns:a16="http://schemas.microsoft.com/office/drawing/2014/main" id="{F6312389-3D29-90D5-3128-EB39072635A3}"/>
              </a:ext>
            </a:extLst>
          </p:cNvPr>
          <p:cNvSpPr>
            <a:spLocks noGrp="1"/>
          </p:cNvSpPr>
          <p:nvPr>
            <p:ph type="sldNum" sz="quarter" idx="12"/>
          </p:nvPr>
        </p:nvSpPr>
        <p:spPr/>
        <p:txBody>
          <a:bodyPr/>
          <a:lstStyle/>
          <a:p>
            <a:fld id="{A3EBA37E-74A6-4D79-88A5-49CDC2D2C04B}" type="slidenum">
              <a:rPr lang="zh-TW" altLang="en-US" smtClean="0"/>
              <a:t>73</a:t>
            </a:fld>
            <a:endParaRPr lang="zh-TW" altLang="en-US"/>
          </a:p>
        </p:txBody>
      </p:sp>
    </p:spTree>
    <p:extLst>
      <p:ext uri="{BB962C8B-B14F-4D97-AF65-F5344CB8AC3E}">
        <p14:creationId xmlns:p14="http://schemas.microsoft.com/office/powerpoint/2010/main" val="3010209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ABDBA4-35CE-1C3C-8258-DFF6F8165A40}"/>
              </a:ext>
            </a:extLst>
          </p:cNvPr>
          <p:cNvSpPr>
            <a:spLocks noGrp="1"/>
          </p:cNvSpPr>
          <p:nvPr>
            <p:ph type="title"/>
          </p:nvPr>
        </p:nvSpPr>
        <p:spPr>
          <a:xfrm>
            <a:off x="459044" y="158960"/>
            <a:ext cx="7886700" cy="718661"/>
          </a:xfrm>
        </p:spPr>
        <p:txBody>
          <a:bodyPr>
            <a:normAutofit fontScale="90000"/>
          </a:bodyPr>
          <a:lstStyle/>
          <a:p>
            <a:r>
              <a:rPr lang="en-US" altLang="zh-TW" dirty="0"/>
              <a:t>Comment 2</a:t>
            </a:r>
            <a:endParaRPr lang="zh-TW" altLang="en-US" dirty="0"/>
          </a:p>
        </p:txBody>
      </p:sp>
      <p:sp>
        <p:nvSpPr>
          <p:cNvPr id="3" name="內容版面配置區 2">
            <a:extLst>
              <a:ext uri="{FF2B5EF4-FFF2-40B4-BE49-F238E27FC236}">
                <a16:creationId xmlns:a16="http://schemas.microsoft.com/office/drawing/2014/main" id="{304F05C7-3B50-CFF6-8D06-4005EA7944D6}"/>
              </a:ext>
            </a:extLst>
          </p:cNvPr>
          <p:cNvSpPr>
            <a:spLocks noGrp="1"/>
          </p:cNvSpPr>
          <p:nvPr>
            <p:ph idx="1"/>
          </p:nvPr>
        </p:nvSpPr>
        <p:spPr>
          <a:xfrm>
            <a:off x="192378" y="814590"/>
            <a:ext cx="8568814" cy="864520"/>
          </a:xfrm>
        </p:spPr>
        <p:txBody>
          <a:bodyPr>
            <a:noAutofit/>
          </a:bodyPr>
          <a:lstStyle/>
          <a:p>
            <a:r>
              <a:rPr lang="en-US" altLang="zh-TW" sz="1800" dirty="0">
                <a:latin typeface="Calibri" panose="020F0502020204030204" pitchFamily="34" charset="0"/>
                <a:cs typeface="Calibri" panose="020F0502020204030204" pitchFamily="34" charset="0"/>
              </a:rPr>
              <a:t>Table 2 shows the association between antibiotics and risk of CRC. The OR of developing CRC for antibiotic users with one or more prescriptions compared with non-users. It seems there is no increase of ORs in relationship between antibiotic amount and CRC.</a:t>
            </a:r>
          </a:p>
        </p:txBody>
      </p:sp>
      <p:grpSp>
        <p:nvGrpSpPr>
          <p:cNvPr id="7" name="群組 6">
            <a:extLst>
              <a:ext uri="{FF2B5EF4-FFF2-40B4-BE49-F238E27FC236}">
                <a16:creationId xmlns:a16="http://schemas.microsoft.com/office/drawing/2014/main" id="{424EDD7B-7A8B-2394-7F52-7610C3537C10}"/>
              </a:ext>
            </a:extLst>
          </p:cNvPr>
          <p:cNvGrpSpPr/>
          <p:nvPr/>
        </p:nvGrpSpPr>
        <p:grpSpPr>
          <a:xfrm>
            <a:off x="3532240" y="1742141"/>
            <a:ext cx="5345642" cy="2876853"/>
            <a:chOff x="4100051" y="1825625"/>
            <a:chExt cx="7590503" cy="4084965"/>
          </a:xfrm>
        </p:grpSpPr>
        <p:pic>
          <p:nvPicPr>
            <p:cNvPr id="5" name="圖片 4">
              <a:extLst>
                <a:ext uri="{FF2B5EF4-FFF2-40B4-BE49-F238E27FC236}">
                  <a16:creationId xmlns:a16="http://schemas.microsoft.com/office/drawing/2014/main" id="{E3890E7A-A123-7EBD-4650-88E124E0A236}"/>
                </a:ext>
              </a:extLst>
            </p:cNvPr>
            <p:cNvPicPr>
              <a:picLocks noChangeAspect="1"/>
            </p:cNvPicPr>
            <p:nvPr/>
          </p:nvPicPr>
          <p:blipFill>
            <a:blip r:embed="rId2"/>
            <a:stretch>
              <a:fillRect/>
            </a:stretch>
          </p:blipFill>
          <p:spPr>
            <a:xfrm>
              <a:off x="4100051" y="1825625"/>
              <a:ext cx="7590503" cy="4084965"/>
            </a:xfrm>
            <a:prstGeom prst="rect">
              <a:avLst/>
            </a:prstGeom>
          </p:spPr>
        </p:pic>
        <p:sp>
          <p:nvSpPr>
            <p:cNvPr id="6" name="矩形 5">
              <a:extLst>
                <a:ext uri="{FF2B5EF4-FFF2-40B4-BE49-F238E27FC236}">
                  <a16:creationId xmlns:a16="http://schemas.microsoft.com/office/drawing/2014/main" id="{FC80874C-DF02-E9BA-2228-DA20D6893716}"/>
                </a:ext>
              </a:extLst>
            </p:cNvPr>
            <p:cNvSpPr/>
            <p:nvPr/>
          </p:nvSpPr>
          <p:spPr>
            <a:xfrm>
              <a:off x="4100051" y="2349910"/>
              <a:ext cx="3116826" cy="319548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
        <p:nvSpPr>
          <p:cNvPr id="9" name="文字方塊 8">
            <a:extLst>
              <a:ext uri="{FF2B5EF4-FFF2-40B4-BE49-F238E27FC236}">
                <a16:creationId xmlns:a16="http://schemas.microsoft.com/office/drawing/2014/main" id="{D846672E-9127-F166-C9F2-84C195D0D341}"/>
              </a:ext>
            </a:extLst>
          </p:cNvPr>
          <p:cNvSpPr txBox="1"/>
          <p:nvPr/>
        </p:nvSpPr>
        <p:spPr>
          <a:xfrm>
            <a:off x="266119" y="2010147"/>
            <a:ext cx="2912159" cy="1477328"/>
          </a:xfrm>
          <a:prstGeom prst="rect">
            <a:avLst/>
          </a:prstGeom>
          <a:solidFill>
            <a:srgbClr val="FFFF99"/>
          </a:solidFill>
        </p:spPr>
        <p:txBody>
          <a:bodyPr wrap="square">
            <a:spAutoFit/>
          </a:bodyPr>
          <a:lstStyle/>
          <a:p>
            <a:r>
              <a:rPr lang="en-US" altLang="zh-TW" b="1" dirty="0">
                <a:latin typeface="Calibri" panose="020F0502020204030204" pitchFamily="34" charset="0"/>
                <a:cs typeface="Calibri" panose="020F0502020204030204" pitchFamily="34" charset="0"/>
              </a:rPr>
              <a:t>Q2. In this study, it is not show an evident dose-response relationship. Do you think if it is necessary to do </a:t>
            </a:r>
            <a:r>
              <a:rPr lang="en-US" altLang="zh-TW" b="1" dirty="0">
                <a:solidFill>
                  <a:srgbClr val="FF0000"/>
                </a:solidFill>
                <a:latin typeface="Calibri" panose="020F0502020204030204" pitchFamily="34" charset="0"/>
                <a:cs typeface="Calibri" panose="020F0502020204030204" pitchFamily="34" charset="0"/>
              </a:rPr>
              <a:t>dose-response</a:t>
            </a:r>
            <a:r>
              <a:rPr lang="en-US" altLang="zh-TW" b="1" dirty="0">
                <a:latin typeface="Calibri" panose="020F0502020204030204" pitchFamily="34" charset="0"/>
                <a:cs typeface="Calibri" panose="020F0502020204030204" pitchFamily="34" charset="0"/>
              </a:rPr>
              <a:t>?</a:t>
            </a:r>
          </a:p>
        </p:txBody>
      </p:sp>
      <p:sp>
        <p:nvSpPr>
          <p:cNvPr id="4" name="投影片編號版面配置區 3">
            <a:extLst>
              <a:ext uri="{FF2B5EF4-FFF2-40B4-BE49-F238E27FC236}">
                <a16:creationId xmlns:a16="http://schemas.microsoft.com/office/drawing/2014/main" id="{020AE911-7975-84BF-7D46-B3FF378C85F8}"/>
              </a:ext>
            </a:extLst>
          </p:cNvPr>
          <p:cNvSpPr>
            <a:spLocks noGrp="1"/>
          </p:cNvSpPr>
          <p:nvPr>
            <p:ph type="sldNum" sz="quarter" idx="12"/>
          </p:nvPr>
        </p:nvSpPr>
        <p:spPr/>
        <p:txBody>
          <a:bodyPr/>
          <a:lstStyle/>
          <a:p>
            <a:fld id="{A3EBA37E-74A6-4D79-88A5-49CDC2D2C04B}" type="slidenum">
              <a:rPr lang="zh-TW" altLang="en-US" smtClean="0"/>
              <a:t>74</a:t>
            </a:fld>
            <a:endParaRPr lang="zh-TW" altLang="en-US"/>
          </a:p>
        </p:txBody>
      </p:sp>
    </p:spTree>
    <p:extLst>
      <p:ext uri="{BB962C8B-B14F-4D97-AF65-F5344CB8AC3E}">
        <p14:creationId xmlns:p14="http://schemas.microsoft.com/office/powerpoint/2010/main" val="81988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EED8-9D04-523A-760C-80A92F7C9187}"/>
            </a:ext>
          </a:extLst>
        </p:cNvPr>
        <p:cNvGrpSpPr/>
        <p:nvPr/>
      </p:nvGrpSpPr>
      <p:grpSpPr>
        <a:xfrm>
          <a:off x="0" y="0"/>
          <a:ext cx="0" cy="0"/>
          <a:chOff x="0" y="0"/>
          <a:chExt cx="0" cy="0"/>
        </a:xfrm>
      </p:grpSpPr>
      <p:sp>
        <p:nvSpPr>
          <p:cNvPr id="4" name="文字方塊 3">
            <a:extLst>
              <a:ext uri="{FF2B5EF4-FFF2-40B4-BE49-F238E27FC236}">
                <a16:creationId xmlns:a16="http://schemas.microsoft.com/office/drawing/2014/main" id="{16A41BFB-5A7C-D861-518A-928ACAA125D2}"/>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Response to comment 2</a:t>
            </a:r>
            <a:endParaRPr lang="zh-TW" altLang="en-US" sz="3200" b="1" dirty="0">
              <a:solidFill>
                <a:schemeClr val="accent2"/>
              </a:solidFill>
            </a:endParaRPr>
          </a:p>
        </p:txBody>
      </p:sp>
      <p:sp>
        <p:nvSpPr>
          <p:cNvPr id="5" name="文字方塊 4">
            <a:extLst>
              <a:ext uri="{FF2B5EF4-FFF2-40B4-BE49-F238E27FC236}">
                <a16:creationId xmlns:a16="http://schemas.microsoft.com/office/drawing/2014/main" id="{0404C317-A1DB-D785-5C4D-6C142526A80A}"/>
              </a:ext>
            </a:extLst>
          </p:cNvPr>
          <p:cNvSpPr txBox="1"/>
          <p:nvPr/>
        </p:nvSpPr>
        <p:spPr>
          <a:xfrm>
            <a:off x="3143" y="1131590"/>
            <a:ext cx="8889337" cy="3785652"/>
          </a:xfrm>
          <a:prstGeom prst="rect">
            <a:avLst/>
          </a:prstGeom>
          <a:noFill/>
        </p:spPr>
        <p:txBody>
          <a:bodyPr wrap="square" rtlCol="0">
            <a:spAutoFit/>
          </a:bodyPr>
          <a:lstStyle/>
          <a:p>
            <a:pPr marL="457200" indent="-457200">
              <a:buAutoNum type="arabicPeriod"/>
            </a:pPr>
            <a:r>
              <a:rPr lang="en-US" altLang="zh-TW" sz="2400" dirty="0"/>
              <a:t>The author did not do trend test. </a:t>
            </a:r>
          </a:p>
          <a:p>
            <a:pPr marL="457200" indent="-457200">
              <a:buAutoNum type="arabicPeriod"/>
            </a:pPr>
            <a:r>
              <a:rPr lang="en-US" altLang="zh-TW" sz="2400" dirty="0"/>
              <a:t>“Lack of a clear increase of ORs, the CIs of all categories were </a:t>
            </a:r>
            <a:r>
              <a:rPr lang="en-US" altLang="zh-TW" sz="2400" dirty="0">
                <a:solidFill>
                  <a:schemeClr val="accent2"/>
                </a:solidFill>
              </a:rPr>
              <a:t>overlapping</a:t>
            </a:r>
            <a:r>
              <a:rPr lang="en-US" altLang="zh-TW" sz="2400" dirty="0"/>
              <a:t> with their lesser- exposed category, an evident dose- response relationship could not be shown. “</a:t>
            </a:r>
          </a:p>
          <a:p>
            <a:pPr marL="457200" indent="-457200">
              <a:buAutoNum type="arabicPeriod"/>
            </a:pPr>
            <a:r>
              <a:rPr lang="en-US" altLang="zh-TW" sz="2400" dirty="0"/>
              <a:t>I think trend test is needed</a:t>
            </a:r>
          </a:p>
          <a:p>
            <a:pPr marL="457200" indent="-457200">
              <a:buFontTx/>
              <a:buAutoNum type="arabicPeriod"/>
            </a:pPr>
            <a:r>
              <a:rPr lang="en-US" altLang="zh-TW" sz="2400" dirty="0"/>
              <a:t>Patient A:</a:t>
            </a:r>
            <a:r>
              <a:rPr lang="zh-TW" altLang="en-US" sz="2400" dirty="0"/>
              <a:t> </a:t>
            </a:r>
            <a:r>
              <a:rPr lang="en-US" altLang="zh-TW" sz="2400" dirty="0"/>
              <a:t>amoxicillin</a:t>
            </a:r>
            <a:r>
              <a:rPr lang="zh-TW" altLang="en-US" sz="2400" dirty="0"/>
              <a:t> </a:t>
            </a:r>
            <a:r>
              <a:rPr lang="en-US" altLang="zh-TW" sz="2400" dirty="0"/>
              <a:t>1 GM</a:t>
            </a:r>
            <a:r>
              <a:rPr lang="zh-TW" altLang="en-US" sz="2400" dirty="0"/>
              <a:t> </a:t>
            </a:r>
            <a:r>
              <a:rPr lang="en-US" altLang="zh-TW" sz="2400" dirty="0"/>
              <a:t>BID x</a:t>
            </a:r>
            <a:r>
              <a:rPr lang="zh-TW" altLang="en-US" sz="2400" dirty="0"/>
              <a:t> </a:t>
            </a:r>
            <a:r>
              <a:rPr lang="en-US" altLang="zh-TW" sz="2400" dirty="0"/>
              <a:t>3</a:t>
            </a:r>
            <a:r>
              <a:rPr lang="zh-TW" altLang="en-US" sz="2400" dirty="0"/>
              <a:t> </a:t>
            </a:r>
            <a:r>
              <a:rPr lang="en-US" altLang="zh-TW" sz="2400" dirty="0"/>
              <a:t>days, x 2 times</a:t>
            </a:r>
            <a:br>
              <a:rPr lang="en-US" altLang="zh-TW" sz="2400" dirty="0"/>
            </a:br>
            <a:r>
              <a:rPr lang="en-US" altLang="zh-TW" sz="2400" dirty="0"/>
              <a:t>Patient B:</a:t>
            </a:r>
            <a:r>
              <a:rPr lang="zh-TW" altLang="en-US" sz="2400" dirty="0"/>
              <a:t> </a:t>
            </a:r>
            <a:r>
              <a:rPr lang="en-US" altLang="zh-TW" sz="2400" dirty="0"/>
              <a:t>amoxicillin</a:t>
            </a:r>
            <a:r>
              <a:rPr lang="zh-TW" altLang="en-US" sz="2400" dirty="0"/>
              <a:t> </a:t>
            </a:r>
            <a:r>
              <a:rPr lang="en-US" altLang="zh-TW" sz="2400" dirty="0"/>
              <a:t>1 GM</a:t>
            </a:r>
            <a:r>
              <a:rPr lang="zh-TW" altLang="en-US" sz="2400" dirty="0"/>
              <a:t> </a:t>
            </a:r>
            <a:r>
              <a:rPr lang="en-US" altLang="zh-TW" sz="2400" dirty="0"/>
              <a:t>BID x</a:t>
            </a:r>
            <a:r>
              <a:rPr lang="zh-TW" altLang="en-US" sz="2400" dirty="0"/>
              <a:t> </a:t>
            </a:r>
            <a:r>
              <a:rPr lang="en-US" altLang="zh-TW" sz="2400" dirty="0"/>
              <a:t>7</a:t>
            </a:r>
            <a:r>
              <a:rPr lang="zh-TW" altLang="en-US" sz="2400" dirty="0"/>
              <a:t> </a:t>
            </a:r>
            <a:r>
              <a:rPr lang="en-US" altLang="zh-TW" sz="2400" dirty="0"/>
              <a:t>days</a:t>
            </a:r>
            <a:br>
              <a:rPr lang="en-US" altLang="zh-TW" sz="2400" dirty="0"/>
            </a:br>
            <a:r>
              <a:rPr lang="en-US" altLang="zh-TW" sz="2400" dirty="0"/>
              <a:t>Number of prescription: A &gt; B; DDD:</a:t>
            </a:r>
            <a:r>
              <a:rPr lang="zh-TW" altLang="en-US" sz="2400" dirty="0"/>
              <a:t> </a:t>
            </a:r>
            <a:r>
              <a:rPr lang="en-US" altLang="zh-TW" sz="2400" dirty="0"/>
              <a:t>B</a:t>
            </a:r>
            <a:r>
              <a:rPr lang="zh-TW" altLang="en-US" sz="2400" dirty="0"/>
              <a:t> </a:t>
            </a:r>
            <a:r>
              <a:rPr lang="en-US" altLang="zh-TW" sz="2400" dirty="0"/>
              <a:t>&gt;</a:t>
            </a:r>
            <a:r>
              <a:rPr lang="zh-TW" altLang="en-US" sz="2400" dirty="0"/>
              <a:t> </a:t>
            </a:r>
            <a:r>
              <a:rPr lang="en-US" altLang="zh-TW" sz="2400" dirty="0"/>
              <a:t>A</a:t>
            </a:r>
          </a:p>
          <a:p>
            <a:pPr marL="457200" indent="-457200">
              <a:buAutoNum type="arabicPeriod"/>
            </a:pPr>
            <a:endParaRPr lang="en-US" altLang="zh-TW" sz="2400" dirty="0"/>
          </a:p>
          <a:p>
            <a:pPr marL="457200" indent="-457200">
              <a:buAutoNum type="arabicPeriod"/>
            </a:pPr>
            <a:endParaRPr lang="en-US" altLang="zh-TW" sz="2400" dirty="0"/>
          </a:p>
        </p:txBody>
      </p:sp>
      <p:sp>
        <p:nvSpPr>
          <p:cNvPr id="2" name="投影片編號版面配置區 1">
            <a:extLst>
              <a:ext uri="{FF2B5EF4-FFF2-40B4-BE49-F238E27FC236}">
                <a16:creationId xmlns:a16="http://schemas.microsoft.com/office/drawing/2014/main" id="{37598AF0-BD52-3424-D0EE-7F028CA3FA91}"/>
              </a:ext>
            </a:extLst>
          </p:cNvPr>
          <p:cNvSpPr>
            <a:spLocks noGrp="1"/>
          </p:cNvSpPr>
          <p:nvPr>
            <p:ph type="sldNum" sz="quarter" idx="12"/>
          </p:nvPr>
        </p:nvSpPr>
        <p:spPr/>
        <p:txBody>
          <a:bodyPr/>
          <a:lstStyle/>
          <a:p>
            <a:fld id="{A3EBA37E-74A6-4D79-88A5-49CDC2D2C04B}" type="slidenum">
              <a:rPr lang="zh-TW" altLang="en-US" smtClean="0"/>
              <a:t>75</a:t>
            </a:fld>
            <a:endParaRPr lang="zh-TW" altLang="en-US"/>
          </a:p>
        </p:txBody>
      </p:sp>
    </p:spTree>
    <p:extLst>
      <p:ext uri="{BB962C8B-B14F-4D97-AF65-F5344CB8AC3E}">
        <p14:creationId xmlns:p14="http://schemas.microsoft.com/office/powerpoint/2010/main" val="1644333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AF0EF4-2C7E-D468-B90F-8774EB82206B}"/>
              </a:ext>
            </a:extLst>
          </p:cNvPr>
          <p:cNvSpPr>
            <a:spLocks noGrp="1"/>
          </p:cNvSpPr>
          <p:nvPr>
            <p:ph type="ctrTitle"/>
          </p:nvPr>
        </p:nvSpPr>
        <p:spPr>
          <a:xfrm>
            <a:off x="126609" y="1572064"/>
            <a:ext cx="8915400" cy="1060408"/>
          </a:xfrm>
        </p:spPr>
        <p:txBody>
          <a:bodyPr/>
          <a:lstStyle/>
          <a:p>
            <a:r>
              <a:rPr lang="en-US" altLang="zh-TW" dirty="0"/>
              <a:t>Comments on Hung Jui's paper</a:t>
            </a:r>
            <a:endParaRPr lang="zh-TW" altLang="en-US" dirty="0"/>
          </a:p>
        </p:txBody>
      </p:sp>
      <p:sp>
        <p:nvSpPr>
          <p:cNvPr id="3" name="副標題 2">
            <a:extLst>
              <a:ext uri="{FF2B5EF4-FFF2-40B4-BE49-F238E27FC236}">
                <a16:creationId xmlns:a16="http://schemas.microsoft.com/office/drawing/2014/main" id="{67101C73-2FE5-BD40-E6C1-4ACD8B795985}"/>
              </a:ext>
            </a:extLst>
          </p:cNvPr>
          <p:cNvSpPr>
            <a:spLocks noGrp="1"/>
          </p:cNvSpPr>
          <p:nvPr>
            <p:ph type="subTitle" idx="1"/>
          </p:nvPr>
        </p:nvSpPr>
        <p:spPr>
          <a:xfrm>
            <a:off x="1143000" y="3141025"/>
            <a:ext cx="6858000" cy="1241822"/>
          </a:xfrm>
        </p:spPr>
        <p:txBody>
          <a:bodyPr/>
          <a:lstStyle/>
          <a:p>
            <a:r>
              <a:rPr lang="en-US" altLang="zh-TW" sz="3000" dirty="0">
                <a:solidFill>
                  <a:schemeClr val="bg2">
                    <a:lumMod val="50000"/>
                  </a:schemeClr>
                </a:solidFill>
              </a:rPr>
              <a:t>T88134018 Yen-Chun, Wang</a:t>
            </a:r>
          </a:p>
          <a:p>
            <a:r>
              <a:rPr lang="en-US" altLang="zh-TW" sz="3000" dirty="0">
                <a:solidFill>
                  <a:schemeClr val="bg2">
                    <a:lumMod val="50000"/>
                  </a:schemeClr>
                </a:solidFill>
              </a:rPr>
              <a:t>PhD 1</a:t>
            </a:r>
            <a:r>
              <a:rPr lang="en-US" altLang="zh-TW" sz="3000" baseline="30000" dirty="0">
                <a:solidFill>
                  <a:schemeClr val="bg2">
                    <a:lumMod val="50000"/>
                  </a:schemeClr>
                </a:solidFill>
              </a:rPr>
              <a:t>st</a:t>
            </a:r>
            <a:r>
              <a:rPr lang="en-US" altLang="zh-TW" sz="3000" dirty="0">
                <a:solidFill>
                  <a:schemeClr val="bg2">
                    <a:lumMod val="50000"/>
                  </a:schemeClr>
                </a:solidFill>
              </a:rPr>
              <a:t>  Year Student </a:t>
            </a:r>
          </a:p>
          <a:p>
            <a:endParaRPr lang="zh-TW" altLang="en-US" dirty="0">
              <a:solidFill>
                <a:schemeClr val="bg2">
                  <a:lumMod val="50000"/>
                </a:schemeClr>
              </a:solidFill>
            </a:endParaRPr>
          </a:p>
        </p:txBody>
      </p:sp>
    </p:spTree>
    <p:extLst>
      <p:ext uri="{BB962C8B-B14F-4D97-AF65-F5344CB8AC3E}">
        <p14:creationId xmlns:p14="http://schemas.microsoft.com/office/powerpoint/2010/main" val="253506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3CB2CB-03D8-0058-1857-E6A3760A5887}"/>
              </a:ext>
            </a:extLst>
          </p:cNvPr>
          <p:cNvSpPr>
            <a:spLocks noGrp="1"/>
          </p:cNvSpPr>
          <p:nvPr>
            <p:ph type="title"/>
          </p:nvPr>
        </p:nvSpPr>
        <p:spPr>
          <a:xfrm>
            <a:off x="903410" y="117873"/>
            <a:ext cx="7337181" cy="994172"/>
          </a:xfrm>
        </p:spPr>
        <p:txBody>
          <a:bodyPr/>
          <a:lstStyle/>
          <a:p>
            <a:r>
              <a:rPr lang="en-US" altLang="zh-TW" sz="2700" b="1" dirty="0">
                <a:latin typeface="Times New Roman" panose="02020603050405020304" pitchFamily="18" charset="0"/>
                <a:ea typeface="+mn-ea"/>
                <a:cs typeface="Times New Roman" panose="02020603050405020304" pitchFamily="18" charset="0"/>
              </a:rPr>
              <a:t>Comment 1</a:t>
            </a:r>
            <a:endParaRPr lang="zh-TW" altLang="en-US" sz="2700" b="1" dirty="0">
              <a:latin typeface="Times New Roman" panose="02020603050405020304" pitchFamily="18" charset="0"/>
              <a:ea typeface="+mn-ea"/>
              <a:cs typeface="Times New Roman" panose="02020603050405020304" pitchFamily="18" charset="0"/>
            </a:endParaRPr>
          </a:p>
        </p:txBody>
      </p:sp>
      <p:sp>
        <p:nvSpPr>
          <p:cNvPr id="8" name="內容版面配置區 7">
            <a:extLst>
              <a:ext uri="{FF2B5EF4-FFF2-40B4-BE49-F238E27FC236}">
                <a16:creationId xmlns:a16="http://schemas.microsoft.com/office/drawing/2014/main" id="{14800092-3051-3627-38B7-6651A8469EBA}"/>
              </a:ext>
            </a:extLst>
          </p:cNvPr>
          <p:cNvSpPr>
            <a:spLocks noGrp="1"/>
          </p:cNvSpPr>
          <p:nvPr>
            <p:ph idx="1"/>
          </p:nvPr>
        </p:nvSpPr>
        <p:spPr>
          <a:xfrm>
            <a:off x="737663" y="960719"/>
            <a:ext cx="7886700" cy="2630513"/>
          </a:xfrm>
        </p:spPr>
        <p:txBody>
          <a:bodyPr>
            <a:normAutofit fontScale="85000" lnSpcReduction="10000"/>
          </a:bodyPr>
          <a:lstStyle/>
          <a:p>
            <a:pPr>
              <a:lnSpc>
                <a:spcPct val="150000"/>
              </a:lnSpc>
            </a:pPr>
            <a:r>
              <a:rPr lang="en-US" altLang="zh-TW" sz="2400" dirty="0"/>
              <a:t>As I understand, antibiotics should be used under medical prescription. There is strong association between health-care utilizations (number of specialist visits and hospitalizations) and antibiotics use. In the analysis of this study, they adjust for the health-care utilizations prior the 2 years preceding CRC diagnosis. Does the adjustment block the partial effect of antibiotics use?</a:t>
            </a:r>
            <a:endParaRPr lang="zh-TW" altLang="en-US" sz="1500" dirty="0"/>
          </a:p>
        </p:txBody>
      </p:sp>
      <p:sp>
        <p:nvSpPr>
          <p:cNvPr id="35" name="矩形 34">
            <a:extLst>
              <a:ext uri="{FF2B5EF4-FFF2-40B4-BE49-F238E27FC236}">
                <a16:creationId xmlns:a16="http://schemas.microsoft.com/office/drawing/2014/main" id="{BE44036F-8887-7406-DC53-F56B6D8F399A}"/>
              </a:ext>
            </a:extLst>
          </p:cNvPr>
          <p:cNvSpPr/>
          <p:nvPr/>
        </p:nvSpPr>
        <p:spPr>
          <a:xfrm>
            <a:off x="737663" y="3871451"/>
            <a:ext cx="2101645" cy="87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Health-care utilizations</a:t>
            </a:r>
            <a:endParaRPr lang="zh-TW" altLang="en-US" sz="1350" dirty="0"/>
          </a:p>
        </p:txBody>
      </p:sp>
      <p:sp>
        <p:nvSpPr>
          <p:cNvPr id="37" name="矩形 36">
            <a:extLst>
              <a:ext uri="{FF2B5EF4-FFF2-40B4-BE49-F238E27FC236}">
                <a16:creationId xmlns:a16="http://schemas.microsoft.com/office/drawing/2014/main" id="{C9EC45CF-CF1C-5095-A1A1-6D8C63EA878E}"/>
              </a:ext>
            </a:extLst>
          </p:cNvPr>
          <p:cNvSpPr/>
          <p:nvPr/>
        </p:nvSpPr>
        <p:spPr>
          <a:xfrm>
            <a:off x="3661530" y="3871451"/>
            <a:ext cx="2101645" cy="87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Antibiotics use</a:t>
            </a:r>
            <a:endParaRPr lang="zh-TW" altLang="en-US" sz="1350" dirty="0"/>
          </a:p>
        </p:txBody>
      </p:sp>
      <p:cxnSp>
        <p:nvCxnSpPr>
          <p:cNvPr id="39" name="直線單箭頭接點 38">
            <a:extLst>
              <a:ext uri="{FF2B5EF4-FFF2-40B4-BE49-F238E27FC236}">
                <a16:creationId xmlns:a16="http://schemas.microsoft.com/office/drawing/2014/main" id="{AE9DA8EF-EC25-BEB3-B588-0E8DE61DC3FA}"/>
              </a:ext>
            </a:extLst>
          </p:cNvPr>
          <p:cNvCxnSpPr>
            <a:stCxn id="35" idx="3"/>
            <a:endCxn id="37" idx="1"/>
          </p:cNvCxnSpPr>
          <p:nvPr/>
        </p:nvCxnSpPr>
        <p:spPr>
          <a:xfrm>
            <a:off x="2839308" y="4310216"/>
            <a:ext cx="82222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55FCD42C-C02B-42A0-A1C8-0D900AC53367}"/>
              </a:ext>
            </a:extLst>
          </p:cNvPr>
          <p:cNvSpPr/>
          <p:nvPr/>
        </p:nvSpPr>
        <p:spPr>
          <a:xfrm>
            <a:off x="6585398" y="3871451"/>
            <a:ext cx="2101645" cy="877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350" dirty="0"/>
              <a:t>CRC diagnosis</a:t>
            </a:r>
            <a:endParaRPr lang="zh-TW" altLang="en-US" sz="1350" dirty="0"/>
          </a:p>
        </p:txBody>
      </p:sp>
      <p:cxnSp>
        <p:nvCxnSpPr>
          <p:cNvPr id="41" name="直線單箭頭接點 40">
            <a:extLst>
              <a:ext uri="{FF2B5EF4-FFF2-40B4-BE49-F238E27FC236}">
                <a16:creationId xmlns:a16="http://schemas.microsoft.com/office/drawing/2014/main" id="{3CED16F0-21A4-27C2-39DD-0EA9F10F94EC}"/>
              </a:ext>
            </a:extLst>
          </p:cNvPr>
          <p:cNvCxnSpPr>
            <a:endCxn id="40" idx="1"/>
          </p:cNvCxnSpPr>
          <p:nvPr/>
        </p:nvCxnSpPr>
        <p:spPr>
          <a:xfrm>
            <a:off x="5763175" y="4310216"/>
            <a:ext cx="82222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接點: 弧形 3">
            <a:extLst>
              <a:ext uri="{FF2B5EF4-FFF2-40B4-BE49-F238E27FC236}">
                <a16:creationId xmlns:a16="http://schemas.microsoft.com/office/drawing/2014/main" id="{80ED26F2-AE08-AF6D-079C-9D7700E438FC}"/>
              </a:ext>
            </a:extLst>
          </p:cNvPr>
          <p:cNvCxnSpPr>
            <a:stCxn id="35" idx="0"/>
            <a:endCxn id="40" idx="0"/>
          </p:cNvCxnSpPr>
          <p:nvPr/>
        </p:nvCxnSpPr>
        <p:spPr>
          <a:xfrm rot="5400000" flipH="1" flipV="1">
            <a:off x="4712353" y="947584"/>
            <a:ext cx="9525" cy="5847735"/>
          </a:xfrm>
          <a:prstGeom prst="curvedConnector3">
            <a:avLst>
              <a:gd name="adj1" fmla="val 347272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9A14B208-B7C0-294B-C447-0FA5E96154B3}"/>
              </a:ext>
            </a:extLst>
          </p:cNvPr>
          <p:cNvSpPr>
            <a:spLocks noGrp="1"/>
          </p:cNvSpPr>
          <p:nvPr>
            <p:ph type="sldNum" sz="quarter" idx="12"/>
          </p:nvPr>
        </p:nvSpPr>
        <p:spPr/>
        <p:txBody>
          <a:bodyPr/>
          <a:lstStyle/>
          <a:p>
            <a:fld id="{A3EBA37E-74A6-4D79-88A5-49CDC2D2C04B}" type="slidenum">
              <a:rPr lang="zh-TW" altLang="en-US" smtClean="0"/>
              <a:t>77</a:t>
            </a:fld>
            <a:endParaRPr lang="zh-TW" altLang="en-US"/>
          </a:p>
        </p:txBody>
      </p:sp>
    </p:spTree>
    <p:extLst>
      <p:ext uri="{BB962C8B-B14F-4D97-AF65-F5344CB8AC3E}">
        <p14:creationId xmlns:p14="http://schemas.microsoft.com/office/powerpoint/2010/main" val="393518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E03AFF8E-DD41-6A77-49AC-E5E868EA51B9}"/>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Response to comment 1</a:t>
            </a:r>
            <a:endParaRPr lang="zh-TW" altLang="en-US" sz="3200" b="1" dirty="0">
              <a:solidFill>
                <a:schemeClr val="accent2"/>
              </a:solidFill>
            </a:endParaRPr>
          </a:p>
        </p:txBody>
      </p:sp>
      <p:sp>
        <p:nvSpPr>
          <p:cNvPr id="5" name="文字方塊 4">
            <a:extLst>
              <a:ext uri="{FF2B5EF4-FFF2-40B4-BE49-F238E27FC236}">
                <a16:creationId xmlns:a16="http://schemas.microsoft.com/office/drawing/2014/main" id="{C13B05E1-F225-3086-2E87-5100607294F8}"/>
              </a:ext>
            </a:extLst>
          </p:cNvPr>
          <p:cNvSpPr txBox="1"/>
          <p:nvPr/>
        </p:nvSpPr>
        <p:spPr>
          <a:xfrm>
            <a:off x="3143" y="1131590"/>
            <a:ext cx="8362802" cy="1569660"/>
          </a:xfrm>
          <a:prstGeom prst="rect">
            <a:avLst/>
          </a:prstGeom>
          <a:noFill/>
        </p:spPr>
        <p:txBody>
          <a:bodyPr wrap="none" rtlCol="0">
            <a:spAutoFit/>
          </a:bodyPr>
          <a:lstStyle/>
          <a:p>
            <a:pPr marL="457200" indent="-457200">
              <a:buAutoNum type="arabicPeriod"/>
            </a:pPr>
            <a:r>
              <a:rPr lang="en-US" altLang="zh-TW" sz="2400" dirty="0"/>
              <a:t>Reverse causation bias </a:t>
            </a:r>
          </a:p>
          <a:p>
            <a:pPr marL="457200" indent="-457200">
              <a:buAutoNum type="arabicPeriod"/>
            </a:pPr>
            <a:r>
              <a:rPr lang="en-US" altLang="zh-TW" sz="2400" dirty="0"/>
              <a:t>CRC typically develops over a period of 10–15 years, so </a:t>
            </a:r>
            <a:br>
              <a:rPr lang="en-US" altLang="zh-TW" sz="2400" dirty="0"/>
            </a:br>
            <a:r>
              <a:rPr lang="en-US" altLang="zh-TW" sz="2400" dirty="0"/>
              <a:t>late exposure to antibiotic is less associated to tumor growth. </a:t>
            </a:r>
            <a:br>
              <a:rPr lang="en-US" altLang="zh-TW" sz="2400" dirty="0"/>
            </a:br>
            <a:endParaRPr lang="en-US" altLang="zh-TW" sz="2400" dirty="0"/>
          </a:p>
        </p:txBody>
      </p:sp>
      <p:sp>
        <p:nvSpPr>
          <p:cNvPr id="2" name="投影片編號版面配置區 1">
            <a:extLst>
              <a:ext uri="{FF2B5EF4-FFF2-40B4-BE49-F238E27FC236}">
                <a16:creationId xmlns:a16="http://schemas.microsoft.com/office/drawing/2014/main" id="{8C659FC6-96D4-08BC-FF4C-0B2537F78AFB}"/>
              </a:ext>
            </a:extLst>
          </p:cNvPr>
          <p:cNvSpPr>
            <a:spLocks noGrp="1"/>
          </p:cNvSpPr>
          <p:nvPr>
            <p:ph type="sldNum" sz="quarter" idx="12"/>
          </p:nvPr>
        </p:nvSpPr>
        <p:spPr/>
        <p:txBody>
          <a:bodyPr/>
          <a:lstStyle/>
          <a:p>
            <a:fld id="{A3EBA37E-74A6-4D79-88A5-49CDC2D2C04B}" type="slidenum">
              <a:rPr lang="zh-TW" altLang="en-US" smtClean="0"/>
              <a:t>78</a:t>
            </a:fld>
            <a:endParaRPr lang="zh-TW" altLang="en-US"/>
          </a:p>
        </p:txBody>
      </p:sp>
    </p:spTree>
    <p:extLst>
      <p:ext uri="{BB962C8B-B14F-4D97-AF65-F5344CB8AC3E}">
        <p14:creationId xmlns:p14="http://schemas.microsoft.com/office/powerpoint/2010/main" val="27406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F30252C-31B0-3639-F287-238D2AEF80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787" y="430318"/>
            <a:ext cx="6486426" cy="4282865"/>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id="{AFD32F73-F52E-4573-6ACA-5EC5CD86CE3C}"/>
              </a:ext>
            </a:extLst>
          </p:cNvPr>
          <p:cNvSpPr txBox="1"/>
          <p:nvPr/>
        </p:nvSpPr>
        <p:spPr>
          <a:xfrm>
            <a:off x="0" y="4852610"/>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Front </a:t>
            </a:r>
            <a:r>
              <a:rPr lang="en-US" altLang="zh-TW" sz="1400" dirty="0" err="1">
                <a:solidFill>
                  <a:schemeClr val="tx1">
                    <a:lumMod val="65000"/>
                    <a:lumOff val="35000"/>
                  </a:schemeClr>
                </a:solidFill>
              </a:rPr>
              <a:t>Microbiol</a:t>
            </a:r>
            <a:r>
              <a:rPr lang="en-US" altLang="zh-TW" sz="1400" dirty="0">
                <a:solidFill>
                  <a:schemeClr val="tx1">
                    <a:lumMod val="65000"/>
                    <a:lumOff val="35000"/>
                  </a:schemeClr>
                </a:solidFill>
              </a:rPr>
              <a:t>. 2022 Sep 26:13:999001.</a:t>
            </a:r>
            <a:endParaRPr lang="zh-TW" altLang="en-US" sz="1400" dirty="0">
              <a:solidFill>
                <a:schemeClr val="tx1">
                  <a:lumMod val="65000"/>
                  <a:lumOff val="35000"/>
                </a:schemeClr>
              </a:solidFill>
            </a:endParaRPr>
          </a:p>
        </p:txBody>
      </p:sp>
      <p:sp>
        <p:nvSpPr>
          <p:cNvPr id="3" name="文字方塊 2">
            <a:extLst>
              <a:ext uri="{FF2B5EF4-FFF2-40B4-BE49-F238E27FC236}">
                <a16:creationId xmlns:a16="http://schemas.microsoft.com/office/drawing/2014/main" id="{3D0F3F9C-BF79-6575-7211-8A24D4298DF0}"/>
              </a:ext>
            </a:extLst>
          </p:cNvPr>
          <p:cNvSpPr txBox="1"/>
          <p:nvPr/>
        </p:nvSpPr>
        <p:spPr>
          <a:xfrm>
            <a:off x="17378" y="10820"/>
            <a:ext cx="2751651" cy="584775"/>
          </a:xfrm>
          <a:prstGeom prst="rect">
            <a:avLst/>
          </a:prstGeom>
          <a:noFill/>
        </p:spPr>
        <p:txBody>
          <a:bodyPr wrap="none" rtlCol="0">
            <a:spAutoFit/>
          </a:bodyPr>
          <a:lstStyle/>
          <a:p>
            <a:r>
              <a:rPr lang="en-US" altLang="zh-TW" sz="3200" b="1" dirty="0">
                <a:solidFill>
                  <a:schemeClr val="accent2"/>
                </a:solidFill>
              </a:rPr>
              <a:t>Gut microbiota</a:t>
            </a:r>
            <a:endParaRPr lang="zh-TW" altLang="en-US" sz="3200" b="1" dirty="0">
              <a:solidFill>
                <a:schemeClr val="accent2"/>
              </a:solidFill>
            </a:endParaRPr>
          </a:p>
        </p:txBody>
      </p:sp>
      <p:sp>
        <p:nvSpPr>
          <p:cNvPr id="4" name="投影片編號版面配置區 3">
            <a:extLst>
              <a:ext uri="{FF2B5EF4-FFF2-40B4-BE49-F238E27FC236}">
                <a16:creationId xmlns:a16="http://schemas.microsoft.com/office/drawing/2014/main" id="{295939E5-1251-8B1D-EC2C-0474301D4699}"/>
              </a:ext>
            </a:extLst>
          </p:cNvPr>
          <p:cNvSpPr>
            <a:spLocks noGrp="1"/>
          </p:cNvSpPr>
          <p:nvPr>
            <p:ph type="sldNum" sz="quarter" idx="12"/>
          </p:nvPr>
        </p:nvSpPr>
        <p:spPr/>
        <p:txBody>
          <a:bodyPr/>
          <a:lstStyle/>
          <a:p>
            <a:fld id="{A3EBA37E-74A6-4D79-88A5-49CDC2D2C04B}" type="slidenum">
              <a:rPr lang="zh-TW" altLang="en-US" sz="1400" smtClean="0"/>
              <a:t>7</a:t>
            </a:fld>
            <a:endParaRPr lang="zh-TW" altLang="en-US" sz="1400" dirty="0"/>
          </a:p>
        </p:txBody>
      </p:sp>
    </p:spTree>
    <p:extLst>
      <p:ext uri="{BB962C8B-B14F-4D97-AF65-F5344CB8AC3E}">
        <p14:creationId xmlns:p14="http://schemas.microsoft.com/office/powerpoint/2010/main" val="2337136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7375B0-D534-39A9-EFDC-17C2DF661BF0}"/>
              </a:ext>
            </a:extLst>
          </p:cNvPr>
          <p:cNvSpPr>
            <a:spLocks noGrp="1"/>
          </p:cNvSpPr>
          <p:nvPr>
            <p:ph type="title"/>
          </p:nvPr>
        </p:nvSpPr>
        <p:spPr/>
        <p:txBody>
          <a:bodyPr/>
          <a:lstStyle/>
          <a:p>
            <a:r>
              <a:rPr lang="en-US" altLang="zh-TW" sz="3300" b="1" dirty="0">
                <a:latin typeface="Times New Roman" panose="02020603050405020304" pitchFamily="18" charset="0"/>
                <a:ea typeface="+mn-ea"/>
                <a:cs typeface="Times New Roman" panose="02020603050405020304" pitchFamily="18" charset="0"/>
              </a:rPr>
              <a:t>Comment 2</a:t>
            </a:r>
            <a:endParaRPr lang="zh-TW" altLang="en-US" dirty="0"/>
          </a:p>
        </p:txBody>
      </p:sp>
      <p:sp>
        <p:nvSpPr>
          <p:cNvPr id="3" name="內容版面配置區 2">
            <a:extLst>
              <a:ext uri="{FF2B5EF4-FFF2-40B4-BE49-F238E27FC236}">
                <a16:creationId xmlns:a16="http://schemas.microsoft.com/office/drawing/2014/main" id="{24089CAE-A1D9-FBA0-65E0-8F35B572C391}"/>
              </a:ext>
            </a:extLst>
          </p:cNvPr>
          <p:cNvSpPr>
            <a:spLocks noGrp="1"/>
          </p:cNvSpPr>
          <p:nvPr>
            <p:ph idx="1"/>
          </p:nvPr>
        </p:nvSpPr>
        <p:spPr>
          <a:xfrm>
            <a:off x="628650" y="1268016"/>
            <a:ext cx="7886700" cy="3724943"/>
          </a:xfrm>
        </p:spPr>
        <p:txBody>
          <a:bodyPr>
            <a:normAutofit fontScale="92500" lnSpcReduction="10000"/>
          </a:bodyPr>
          <a:lstStyle/>
          <a:p>
            <a:r>
              <a:rPr lang="en-US" altLang="zh-TW" sz="2400" dirty="0"/>
              <a:t>Some results are hard to convince me that only low use (&lt;10 days) will be associated with the CRC diagnosis two years or more later. I think that using continuous days not only allows for direct testing of the dose effect (the significance of coefficient in regression model), but also for further identification of the optimal cut-off point for predicting CRC diagnosis. Why don’t the authors directly use the number of days of antibiotic use as a continuous variable instead of categorizing as no use (no reported use of antibiotics during the study period), low (1-10 days), moderate (11-60 days), high (61-180 days), and very high (&gt;180 days) use? </a:t>
            </a:r>
            <a:endParaRPr lang="zh-TW" altLang="en-US" sz="2400" dirty="0"/>
          </a:p>
        </p:txBody>
      </p:sp>
      <p:sp>
        <p:nvSpPr>
          <p:cNvPr id="4" name="投影片編號版面配置區 3">
            <a:extLst>
              <a:ext uri="{FF2B5EF4-FFF2-40B4-BE49-F238E27FC236}">
                <a16:creationId xmlns:a16="http://schemas.microsoft.com/office/drawing/2014/main" id="{5CA5DA2B-3D18-496E-381F-55D028E73D0E}"/>
              </a:ext>
            </a:extLst>
          </p:cNvPr>
          <p:cNvSpPr>
            <a:spLocks noGrp="1"/>
          </p:cNvSpPr>
          <p:nvPr>
            <p:ph type="sldNum" sz="quarter" idx="12"/>
          </p:nvPr>
        </p:nvSpPr>
        <p:spPr/>
        <p:txBody>
          <a:bodyPr/>
          <a:lstStyle/>
          <a:p>
            <a:fld id="{A3EBA37E-74A6-4D79-88A5-49CDC2D2C04B}" type="slidenum">
              <a:rPr lang="zh-TW" altLang="en-US" smtClean="0"/>
              <a:t>79</a:t>
            </a:fld>
            <a:endParaRPr lang="zh-TW" altLang="en-US"/>
          </a:p>
        </p:txBody>
      </p:sp>
    </p:spTree>
    <p:extLst>
      <p:ext uri="{BB962C8B-B14F-4D97-AF65-F5344CB8AC3E}">
        <p14:creationId xmlns:p14="http://schemas.microsoft.com/office/powerpoint/2010/main" val="3695261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CD54907C-747C-E62B-0C66-EF4E565C3B62}"/>
              </a:ext>
            </a:extLst>
          </p:cNvPr>
          <p:cNvGrpSpPr/>
          <p:nvPr/>
        </p:nvGrpSpPr>
        <p:grpSpPr>
          <a:xfrm>
            <a:off x="1565905" y="595595"/>
            <a:ext cx="6012190" cy="4515965"/>
            <a:chOff x="1148180" y="0"/>
            <a:chExt cx="6847640" cy="5143500"/>
          </a:xfrm>
        </p:grpSpPr>
        <p:pic>
          <p:nvPicPr>
            <p:cNvPr id="5" name="圖片 4">
              <a:extLst>
                <a:ext uri="{FF2B5EF4-FFF2-40B4-BE49-F238E27FC236}">
                  <a16:creationId xmlns:a16="http://schemas.microsoft.com/office/drawing/2014/main" id="{415E9F11-3104-11E9-BDF9-8751499C825A}"/>
                </a:ext>
              </a:extLst>
            </p:cNvPr>
            <p:cNvPicPr>
              <a:picLocks noChangeAspect="1"/>
            </p:cNvPicPr>
            <p:nvPr/>
          </p:nvPicPr>
          <p:blipFill>
            <a:blip r:embed="rId2"/>
            <a:stretch>
              <a:fillRect/>
            </a:stretch>
          </p:blipFill>
          <p:spPr>
            <a:xfrm>
              <a:off x="1148180" y="0"/>
              <a:ext cx="6847640" cy="5143500"/>
            </a:xfrm>
            <a:prstGeom prst="rect">
              <a:avLst/>
            </a:prstGeom>
          </p:spPr>
        </p:pic>
        <p:sp>
          <p:nvSpPr>
            <p:cNvPr id="6" name="矩形 5">
              <a:extLst>
                <a:ext uri="{FF2B5EF4-FFF2-40B4-BE49-F238E27FC236}">
                  <a16:creationId xmlns:a16="http://schemas.microsoft.com/office/drawing/2014/main" id="{12FE2B05-5DBA-00AF-258E-B6BA8B21042D}"/>
                </a:ext>
              </a:extLst>
            </p:cNvPr>
            <p:cNvSpPr/>
            <p:nvPr/>
          </p:nvSpPr>
          <p:spPr>
            <a:xfrm>
              <a:off x="3051668" y="3594722"/>
              <a:ext cx="3600400" cy="216024"/>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文字方塊 7">
            <a:extLst>
              <a:ext uri="{FF2B5EF4-FFF2-40B4-BE49-F238E27FC236}">
                <a16:creationId xmlns:a16="http://schemas.microsoft.com/office/drawing/2014/main" id="{8CD3346A-2D23-CA5B-C1B4-3E8F44EC6C72}"/>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Effect of short term antibiotic use on microbiota</a:t>
            </a:r>
            <a:endParaRPr lang="zh-TW" altLang="en-US" sz="3200" b="1" dirty="0">
              <a:solidFill>
                <a:schemeClr val="accent2"/>
              </a:solidFill>
            </a:endParaRPr>
          </a:p>
        </p:txBody>
      </p:sp>
      <p:sp>
        <p:nvSpPr>
          <p:cNvPr id="2" name="投影片編號版面配置區 1">
            <a:extLst>
              <a:ext uri="{FF2B5EF4-FFF2-40B4-BE49-F238E27FC236}">
                <a16:creationId xmlns:a16="http://schemas.microsoft.com/office/drawing/2014/main" id="{3DB75A66-16FA-77A9-FCBE-A5AF599D6739}"/>
              </a:ext>
            </a:extLst>
          </p:cNvPr>
          <p:cNvSpPr>
            <a:spLocks noGrp="1"/>
          </p:cNvSpPr>
          <p:nvPr>
            <p:ph type="sldNum" sz="quarter" idx="12"/>
          </p:nvPr>
        </p:nvSpPr>
        <p:spPr/>
        <p:txBody>
          <a:bodyPr/>
          <a:lstStyle/>
          <a:p>
            <a:fld id="{A3EBA37E-74A6-4D79-88A5-49CDC2D2C04B}" type="slidenum">
              <a:rPr lang="zh-TW" altLang="en-US" smtClean="0"/>
              <a:t>80</a:t>
            </a:fld>
            <a:endParaRPr lang="zh-TW" altLang="en-US"/>
          </a:p>
        </p:txBody>
      </p:sp>
    </p:spTree>
    <p:extLst>
      <p:ext uri="{BB962C8B-B14F-4D97-AF65-F5344CB8AC3E}">
        <p14:creationId xmlns:p14="http://schemas.microsoft.com/office/powerpoint/2010/main" val="1042100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7E743C8-FCE1-64E9-E6F2-1BDC2B665578}"/>
              </a:ext>
            </a:extLst>
          </p:cNvPr>
          <p:cNvPicPr>
            <a:picLocks noChangeAspect="1"/>
          </p:cNvPicPr>
          <p:nvPr/>
        </p:nvPicPr>
        <p:blipFill>
          <a:blip r:embed="rId2"/>
          <a:stretch>
            <a:fillRect/>
          </a:stretch>
        </p:blipFill>
        <p:spPr>
          <a:xfrm>
            <a:off x="384932" y="410401"/>
            <a:ext cx="8374136" cy="4322699"/>
          </a:xfrm>
          <a:prstGeom prst="rect">
            <a:avLst/>
          </a:prstGeom>
        </p:spPr>
      </p:pic>
      <p:sp>
        <p:nvSpPr>
          <p:cNvPr id="2" name="投影片編號版面配置區 1">
            <a:extLst>
              <a:ext uri="{FF2B5EF4-FFF2-40B4-BE49-F238E27FC236}">
                <a16:creationId xmlns:a16="http://schemas.microsoft.com/office/drawing/2014/main" id="{C9D7B1FA-3ADD-A05B-E68F-953C83C458A0}"/>
              </a:ext>
            </a:extLst>
          </p:cNvPr>
          <p:cNvSpPr>
            <a:spLocks noGrp="1"/>
          </p:cNvSpPr>
          <p:nvPr>
            <p:ph type="sldNum" sz="quarter" idx="12"/>
          </p:nvPr>
        </p:nvSpPr>
        <p:spPr/>
        <p:txBody>
          <a:bodyPr/>
          <a:lstStyle/>
          <a:p>
            <a:fld id="{A3EBA37E-74A6-4D79-88A5-49CDC2D2C04B}" type="slidenum">
              <a:rPr lang="zh-TW" altLang="en-US" smtClean="0"/>
              <a:t>81</a:t>
            </a:fld>
            <a:endParaRPr lang="zh-TW" altLang="en-US"/>
          </a:p>
        </p:txBody>
      </p:sp>
    </p:spTree>
    <p:extLst>
      <p:ext uri="{BB962C8B-B14F-4D97-AF65-F5344CB8AC3E}">
        <p14:creationId xmlns:p14="http://schemas.microsoft.com/office/powerpoint/2010/main" val="4199336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A523CC6-337F-02E4-F5FA-FC4C509AEBBF}"/>
              </a:ext>
            </a:extLst>
          </p:cNvPr>
          <p:cNvPicPr>
            <a:picLocks noChangeAspect="1"/>
          </p:cNvPicPr>
          <p:nvPr/>
        </p:nvPicPr>
        <p:blipFill>
          <a:blip r:embed="rId2"/>
          <a:stretch>
            <a:fillRect/>
          </a:stretch>
        </p:blipFill>
        <p:spPr>
          <a:xfrm>
            <a:off x="1661937" y="0"/>
            <a:ext cx="5820125" cy="5143500"/>
          </a:xfrm>
          <a:prstGeom prst="rect">
            <a:avLst/>
          </a:prstGeom>
        </p:spPr>
      </p:pic>
      <p:sp>
        <p:nvSpPr>
          <p:cNvPr id="4" name="矩形 3">
            <a:extLst>
              <a:ext uri="{FF2B5EF4-FFF2-40B4-BE49-F238E27FC236}">
                <a16:creationId xmlns:a16="http://schemas.microsoft.com/office/drawing/2014/main" id="{02164109-A191-BCC0-A684-1DB130A9091D}"/>
              </a:ext>
            </a:extLst>
          </p:cNvPr>
          <p:cNvSpPr/>
          <p:nvPr/>
        </p:nvSpPr>
        <p:spPr>
          <a:xfrm>
            <a:off x="1661937" y="5020022"/>
            <a:ext cx="749823"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0D14322B-4ABF-27AF-BF72-26EC68F0FA84}"/>
              </a:ext>
            </a:extLst>
          </p:cNvPr>
          <p:cNvSpPr txBox="1"/>
          <p:nvPr/>
        </p:nvSpPr>
        <p:spPr>
          <a:xfrm>
            <a:off x="3635896" y="1203598"/>
            <a:ext cx="786562" cy="369332"/>
          </a:xfrm>
          <a:prstGeom prst="rect">
            <a:avLst/>
          </a:prstGeom>
          <a:noFill/>
        </p:spPr>
        <p:txBody>
          <a:bodyPr wrap="none" rtlCol="0">
            <a:spAutoFit/>
          </a:bodyPr>
          <a:lstStyle/>
          <a:p>
            <a:r>
              <a:rPr lang="en-US" altLang="zh-TW" b="1" dirty="0">
                <a:solidFill>
                  <a:schemeClr val="accent2"/>
                </a:solidFill>
              </a:rPr>
              <a:t>5</a:t>
            </a:r>
            <a:r>
              <a:rPr lang="zh-TW" altLang="en-US" b="1" dirty="0">
                <a:solidFill>
                  <a:schemeClr val="accent2"/>
                </a:solidFill>
              </a:rPr>
              <a:t> </a:t>
            </a:r>
            <a:r>
              <a:rPr lang="en-US" altLang="zh-TW" b="1" dirty="0">
                <a:solidFill>
                  <a:schemeClr val="accent2"/>
                </a:solidFill>
              </a:rPr>
              <a:t>days</a:t>
            </a:r>
            <a:endParaRPr lang="zh-TW" altLang="en-US" b="1" dirty="0">
              <a:solidFill>
                <a:schemeClr val="accent2"/>
              </a:solidFill>
            </a:endParaRPr>
          </a:p>
        </p:txBody>
      </p:sp>
      <p:cxnSp>
        <p:nvCxnSpPr>
          <p:cNvPr id="7" name="直線單箭頭接點 6">
            <a:extLst>
              <a:ext uri="{FF2B5EF4-FFF2-40B4-BE49-F238E27FC236}">
                <a16:creationId xmlns:a16="http://schemas.microsoft.com/office/drawing/2014/main" id="{4F02121C-8AF6-6668-56DF-D42C661D39A4}"/>
              </a:ext>
            </a:extLst>
          </p:cNvPr>
          <p:cNvCxnSpPr/>
          <p:nvPr/>
        </p:nvCxnSpPr>
        <p:spPr>
          <a:xfrm flipV="1">
            <a:off x="3131840" y="1428914"/>
            <a:ext cx="504056" cy="2880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投影片編號版面配置區 1">
            <a:extLst>
              <a:ext uri="{FF2B5EF4-FFF2-40B4-BE49-F238E27FC236}">
                <a16:creationId xmlns:a16="http://schemas.microsoft.com/office/drawing/2014/main" id="{3FD5834B-DF04-2920-1FBE-78C14C0C775B}"/>
              </a:ext>
            </a:extLst>
          </p:cNvPr>
          <p:cNvSpPr>
            <a:spLocks noGrp="1"/>
          </p:cNvSpPr>
          <p:nvPr>
            <p:ph type="sldNum" sz="quarter" idx="12"/>
          </p:nvPr>
        </p:nvSpPr>
        <p:spPr/>
        <p:txBody>
          <a:bodyPr/>
          <a:lstStyle/>
          <a:p>
            <a:fld id="{A3EBA37E-74A6-4D79-88A5-49CDC2D2C04B}" type="slidenum">
              <a:rPr lang="zh-TW" altLang="en-US" smtClean="0"/>
              <a:t>82</a:t>
            </a:fld>
            <a:endParaRPr lang="zh-TW" altLang="en-US"/>
          </a:p>
        </p:txBody>
      </p:sp>
    </p:spTree>
    <p:extLst>
      <p:ext uri="{BB962C8B-B14F-4D97-AF65-F5344CB8AC3E}">
        <p14:creationId xmlns:p14="http://schemas.microsoft.com/office/powerpoint/2010/main" val="3601945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CE8A8CA-EDAD-6597-FFE4-24D67C770491}"/>
              </a:ext>
            </a:extLst>
          </p:cNvPr>
          <p:cNvPicPr>
            <a:picLocks noChangeAspect="1"/>
          </p:cNvPicPr>
          <p:nvPr/>
        </p:nvPicPr>
        <p:blipFill>
          <a:blip r:embed="rId2"/>
          <a:stretch>
            <a:fillRect/>
          </a:stretch>
        </p:blipFill>
        <p:spPr>
          <a:xfrm>
            <a:off x="0" y="1031337"/>
            <a:ext cx="9144000" cy="3080825"/>
          </a:xfrm>
          <a:prstGeom prst="rect">
            <a:avLst/>
          </a:prstGeom>
        </p:spPr>
      </p:pic>
      <p:sp>
        <p:nvSpPr>
          <p:cNvPr id="4" name="矩形 3">
            <a:extLst>
              <a:ext uri="{FF2B5EF4-FFF2-40B4-BE49-F238E27FC236}">
                <a16:creationId xmlns:a16="http://schemas.microsoft.com/office/drawing/2014/main" id="{1EC555C1-9A06-5C70-36E9-77B675D2D5C3}"/>
              </a:ext>
            </a:extLst>
          </p:cNvPr>
          <p:cNvSpPr/>
          <p:nvPr/>
        </p:nvSpPr>
        <p:spPr>
          <a:xfrm>
            <a:off x="-108520" y="3968146"/>
            <a:ext cx="749823"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87541778-78F6-E9B3-A053-CAC259A7B6BE}"/>
              </a:ext>
            </a:extLst>
          </p:cNvPr>
          <p:cNvSpPr>
            <a:spLocks noGrp="1"/>
          </p:cNvSpPr>
          <p:nvPr>
            <p:ph type="sldNum" sz="quarter" idx="12"/>
          </p:nvPr>
        </p:nvSpPr>
        <p:spPr/>
        <p:txBody>
          <a:bodyPr/>
          <a:lstStyle/>
          <a:p>
            <a:fld id="{A3EBA37E-74A6-4D79-88A5-49CDC2D2C04B}" type="slidenum">
              <a:rPr lang="zh-TW" altLang="en-US" smtClean="0"/>
              <a:t>83</a:t>
            </a:fld>
            <a:endParaRPr lang="zh-TW" altLang="en-US"/>
          </a:p>
        </p:txBody>
      </p:sp>
    </p:spTree>
    <p:extLst>
      <p:ext uri="{BB962C8B-B14F-4D97-AF65-F5344CB8AC3E}">
        <p14:creationId xmlns:p14="http://schemas.microsoft.com/office/powerpoint/2010/main" val="2664806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49B869B-D9C0-C4F4-1D6D-C2A6FF0AD58B}"/>
              </a:ext>
            </a:extLst>
          </p:cNvPr>
          <p:cNvSpPr txBox="1"/>
          <p:nvPr/>
        </p:nvSpPr>
        <p:spPr>
          <a:xfrm>
            <a:off x="17378" y="10820"/>
            <a:ext cx="8733657" cy="1077218"/>
          </a:xfrm>
          <a:prstGeom prst="rect">
            <a:avLst/>
          </a:prstGeom>
          <a:noFill/>
        </p:spPr>
        <p:txBody>
          <a:bodyPr wrap="square" rtlCol="0">
            <a:spAutoFit/>
          </a:bodyPr>
          <a:lstStyle/>
          <a:p>
            <a:r>
              <a:rPr lang="en-US" altLang="zh-TW" sz="3200" b="1" dirty="0">
                <a:solidFill>
                  <a:schemeClr val="accent2"/>
                </a:solidFill>
              </a:rPr>
              <a:t>Why not use the number of days of antibiotic use as a continuous variable? </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AA947DD4-EE09-7FF2-8337-C7CD0730A2C6}"/>
              </a:ext>
            </a:extLst>
          </p:cNvPr>
          <p:cNvSpPr txBox="1"/>
          <p:nvPr/>
        </p:nvSpPr>
        <p:spPr>
          <a:xfrm>
            <a:off x="43651" y="1419622"/>
            <a:ext cx="8707384" cy="400110"/>
          </a:xfrm>
          <a:prstGeom prst="rect">
            <a:avLst/>
          </a:prstGeom>
          <a:noFill/>
        </p:spPr>
        <p:txBody>
          <a:bodyPr wrap="none" rtlCol="0">
            <a:spAutoFit/>
          </a:bodyPr>
          <a:lstStyle/>
          <a:p>
            <a:r>
              <a:rPr lang="en-US" altLang="zh-TW" sz="2000" dirty="0"/>
              <a:t>The result will be “every 1-unit increase in DDD-day, the OR of CRC increases by x”</a:t>
            </a:r>
            <a:endParaRPr lang="zh-TW" altLang="en-US" sz="2000" dirty="0"/>
          </a:p>
        </p:txBody>
      </p:sp>
      <p:sp>
        <p:nvSpPr>
          <p:cNvPr id="4" name="投影片編號版面配置區 3">
            <a:extLst>
              <a:ext uri="{FF2B5EF4-FFF2-40B4-BE49-F238E27FC236}">
                <a16:creationId xmlns:a16="http://schemas.microsoft.com/office/drawing/2014/main" id="{BA3E55E5-1631-33A2-B43F-641D1B03B8AF}"/>
              </a:ext>
            </a:extLst>
          </p:cNvPr>
          <p:cNvSpPr>
            <a:spLocks noGrp="1"/>
          </p:cNvSpPr>
          <p:nvPr>
            <p:ph type="sldNum" sz="quarter" idx="12"/>
          </p:nvPr>
        </p:nvSpPr>
        <p:spPr/>
        <p:txBody>
          <a:bodyPr/>
          <a:lstStyle/>
          <a:p>
            <a:fld id="{A3EBA37E-74A6-4D79-88A5-49CDC2D2C04B}" type="slidenum">
              <a:rPr lang="zh-TW" altLang="en-US" smtClean="0"/>
              <a:t>84</a:t>
            </a:fld>
            <a:endParaRPr lang="zh-TW" altLang="en-US"/>
          </a:p>
        </p:txBody>
      </p:sp>
    </p:spTree>
    <p:extLst>
      <p:ext uri="{BB962C8B-B14F-4D97-AF65-F5344CB8AC3E}">
        <p14:creationId xmlns:p14="http://schemas.microsoft.com/office/powerpoint/2010/main" val="15784943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55D8-3D57-7C72-8250-0C415A1C27C2}"/>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3C49D7FB-6E2D-44E6-37D3-1D801690031F}"/>
              </a:ext>
            </a:extLst>
          </p:cNvPr>
          <p:cNvSpPr txBox="1"/>
          <p:nvPr/>
        </p:nvSpPr>
        <p:spPr>
          <a:xfrm>
            <a:off x="17378" y="10820"/>
            <a:ext cx="8733657" cy="1077218"/>
          </a:xfrm>
          <a:prstGeom prst="rect">
            <a:avLst/>
          </a:prstGeom>
          <a:noFill/>
        </p:spPr>
        <p:txBody>
          <a:bodyPr wrap="square" rtlCol="0">
            <a:spAutoFit/>
          </a:bodyPr>
          <a:lstStyle/>
          <a:p>
            <a:r>
              <a:rPr lang="en-US" altLang="zh-TW" sz="3200" b="1" dirty="0">
                <a:solidFill>
                  <a:schemeClr val="accent2"/>
                </a:solidFill>
              </a:rPr>
              <a:t>Why not use the number of days of antibiotic use as a continuous variable? </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59F97452-5D6E-4550-2721-DB7BD7295CEA}"/>
              </a:ext>
            </a:extLst>
          </p:cNvPr>
          <p:cNvSpPr txBox="1"/>
          <p:nvPr/>
        </p:nvSpPr>
        <p:spPr>
          <a:xfrm>
            <a:off x="43651" y="1419622"/>
            <a:ext cx="8707384" cy="400110"/>
          </a:xfrm>
          <a:prstGeom prst="rect">
            <a:avLst/>
          </a:prstGeom>
          <a:noFill/>
        </p:spPr>
        <p:txBody>
          <a:bodyPr wrap="none" rtlCol="0">
            <a:spAutoFit/>
          </a:bodyPr>
          <a:lstStyle/>
          <a:p>
            <a:r>
              <a:rPr lang="en-US" altLang="zh-TW" sz="2000" dirty="0"/>
              <a:t>The result will be “every 1-unit increase in DDD-day, the OR of CRC increases by x”</a:t>
            </a:r>
            <a:endParaRPr lang="zh-TW" altLang="en-US" sz="2000" dirty="0"/>
          </a:p>
        </p:txBody>
      </p:sp>
      <p:sp>
        <p:nvSpPr>
          <p:cNvPr id="4" name="文字方塊 3">
            <a:extLst>
              <a:ext uri="{FF2B5EF4-FFF2-40B4-BE49-F238E27FC236}">
                <a16:creationId xmlns:a16="http://schemas.microsoft.com/office/drawing/2014/main" id="{DB6B3D9C-EF9C-A625-D497-5368B1BE329B}"/>
              </a:ext>
            </a:extLst>
          </p:cNvPr>
          <p:cNvSpPr txBox="1"/>
          <p:nvPr/>
        </p:nvSpPr>
        <p:spPr>
          <a:xfrm>
            <a:off x="58711" y="2248584"/>
            <a:ext cx="5336269" cy="707886"/>
          </a:xfrm>
          <a:prstGeom prst="rect">
            <a:avLst/>
          </a:prstGeom>
          <a:noFill/>
        </p:spPr>
        <p:txBody>
          <a:bodyPr wrap="none" rtlCol="0">
            <a:spAutoFit/>
          </a:bodyPr>
          <a:lstStyle/>
          <a:p>
            <a:pPr marL="342900" indent="-342900">
              <a:buAutoNum type="arabicPeriod"/>
            </a:pPr>
            <a:r>
              <a:rPr lang="en-US" altLang="zh-TW" sz="2000" dirty="0"/>
              <a:t>X may very small due to small OR in this paper</a:t>
            </a:r>
          </a:p>
          <a:p>
            <a:pPr marL="342900" indent="-342900">
              <a:buAutoNum type="arabicPeriod"/>
            </a:pPr>
            <a:endParaRPr lang="zh-TW" altLang="en-US" sz="2000" dirty="0"/>
          </a:p>
        </p:txBody>
      </p:sp>
      <p:sp>
        <p:nvSpPr>
          <p:cNvPr id="5" name="投影片編號版面配置區 4">
            <a:extLst>
              <a:ext uri="{FF2B5EF4-FFF2-40B4-BE49-F238E27FC236}">
                <a16:creationId xmlns:a16="http://schemas.microsoft.com/office/drawing/2014/main" id="{94490261-34A0-82A6-0739-9324D2E13993}"/>
              </a:ext>
            </a:extLst>
          </p:cNvPr>
          <p:cNvSpPr>
            <a:spLocks noGrp="1"/>
          </p:cNvSpPr>
          <p:nvPr>
            <p:ph type="sldNum" sz="quarter" idx="12"/>
          </p:nvPr>
        </p:nvSpPr>
        <p:spPr/>
        <p:txBody>
          <a:bodyPr/>
          <a:lstStyle/>
          <a:p>
            <a:fld id="{A3EBA37E-74A6-4D79-88A5-49CDC2D2C04B}" type="slidenum">
              <a:rPr lang="zh-TW" altLang="en-US" smtClean="0"/>
              <a:t>85</a:t>
            </a:fld>
            <a:endParaRPr lang="zh-TW" altLang="en-US"/>
          </a:p>
        </p:txBody>
      </p:sp>
    </p:spTree>
    <p:extLst>
      <p:ext uri="{BB962C8B-B14F-4D97-AF65-F5344CB8AC3E}">
        <p14:creationId xmlns:p14="http://schemas.microsoft.com/office/powerpoint/2010/main" val="4247153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BE63-BABA-4316-E2AF-63D9290B706F}"/>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51A0A01E-CC1E-050C-E98A-E641F20C55AB}"/>
              </a:ext>
            </a:extLst>
          </p:cNvPr>
          <p:cNvSpPr txBox="1"/>
          <p:nvPr/>
        </p:nvSpPr>
        <p:spPr>
          <a:xfrm>
            <a:off x="17378" y="10820"/>
            <a:ext cx="8733657" cy="1077218"/>
          </a:xfrm>
          <a:prstGeom prst="rect">
            <a:avLst/>
          </a:prstGeom>
          <a:noFill/>
        </p:spPr>
        <p:txBody>
          <a:bodyPr wrap="square" rtlCol="0">
            <a:spAutoFit/>
          </a:bodyPr>
          <a:lstStyle/>
          <a:p>
            <a:r>
              <a:rPr lang="en-US" altLang="zh-TW" sz="3200" b="1" dirty="0">
                <a:solidFill>
                  <a:schemeClr val="accent2"/>
                </a:solidFill>
              </a:rPr>
              <a:t>Why not use the number of days of antibiotic use as a continuous variable? </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88769D6C-8391-908A-C09C-228128992815}"/>
              </a:ext>
            </a:extLst>
          </p:cNvPr>
          <p:cNvSpPr txBox="1"/>
          <p:nvPr/>
        </p:nvSpPr>
        <p:spPr>
          <a:xfrm>
            <a:off x="43651" y="1419622"/>
            <a:ext cx="8707384" cy="400110"/>
          </a:xfrm>
          <a:prstGeom prst="rect">
            <a:avLst/>
          </a:prstGeom>
          <a:noFill/>
        </p:spPr>
        <p:txBody>
          <a:bodyPr wrap="none" rtlCol="0">
            <a:spAutoFit/>
          </a:bodyPr>
          <a:lstStyle/>
          <a:p>
            <a:r>
              <a:rPr lang="en-US" altLang="zh-TW" sz="2000" dirty="0"/>
              <a:t>The result will be “every 1-unit increase in DDD-day, the OR of CRC increases by x”</a:t>
            </a:r>
            <a:endParaRPr lang="zh-TW" altLang="en-US" sz="2000" dirty="0"/>
          </a:p>
        </p:txBody>
      </p:sp>
      <p:sp>
        <p:nvSpPr>
          <p:cNvPr id="4" name="文字方塊 3">
            <a:extLst>
              <a:ext uri="{FF2B5EF4-FFF2-40B4-BE49-F238E27FC236}">
                <a16:creationId xmlns:a16="http://schemas.microsoft.com/office/drawing/2014/main" id="{2309F898-9829-049E-B07C-E2090FC82256}"/>
              </a:ext>
            </a:extLst>
          </p:cNvPr>
          <p:cNvSpPr txBox="1"/>
          <p:nvPr/>
        </p:nvSpPr>
        <p:spPr>
          <a:xfrm>
            <a:off x="58711" y="2248584"/>
            <a:ext cx="5336269" cy="1015663"/>
          </a:xfrm>
          <a:prstGeom prst="rect">
            <a:avLst/>
          </a:prstGeom>
          <a:noFill/>
        </p:spPr>
        <p:txBody>
          <a:bodyPr wrap="none" rtlCol="0">
            <a:spAutoFit/>
          </a:bodyPr>
          <a:lstStyle/>
          <a:p>
            <a:pPr marL="342900" indent="-342900">
              <a:buAutoNum type="arabicPeriod"/>
            </a:pPr>
            <a:r>
              <a:rPr lang="en-US" altLang="zh-TW" sz="2000" dirty="0"/>
              <a:t>X may very small due to small OR in this paper</a:t>
            </a:r>
          </a:p>
          <a:p>
            <a:pPr marL="342900" indent="-342900">
              <a:buAutoNum type="arabicPeriod"/>
            </a:pPr>
            <a:r>
              <a:rPr lang="en-US" altLang="zh-TW" sz="2000" dirty="0"/>
              <a:t>Not useful in the clinical practice</a:t>
            </a:r>
          </a:p>
          <a:p>
            <a:pPr marL="342900" indent="-342900">
              <a:buAutoNum type="arabicPeriod"/>
            </a:pPr>
            <a:endParaRPr lang="zh-TW" altLang="en-US" sz="2000" dirty="0"/>
          </a:p>
        </p:txBody>
      </p:sp>
      <p:sp>
        <p:nvSpPr>
          <p:cNvPr id="5" name="投影片編號版面配置區 4">
            <a:extLst>
              <a:ext uri="{FF2B5EF4-FFF2-40B4-BE49-F238E27FC236}">
                <a16:creationId xmlns:a16="http://schemas.microsoft.com/office/drawing/2014/main" id="{DBCD540B-27C7-E86E-0065-6577C58E778F}"/>
              </a:ext>
            </a:extLst>
          </p:cNvPr>
          <p:cNvSpPr>
            <a:spLocks noGrp="1"/>
          </p:cNvSpPr>
          <p:nvPr>
            <p:ph type="sldNum" sz="quarter" idx="12"/>
          </p:nvPr>
        </p:nvSpPr>
        <p:spPr/>
        <p:txBody>
          <a:bodyPr/>
          <a:lstStyle/>
          <a:p>
            <a:fld id="{A3EBA37E-74A6-4D79-88A5-49CDC2D2C04B}" type="slidenum">
              <a:rPr lang="zh-TW" altLang="en-US" smtClean="0"/>
              <a:t>86</a:t>
            </a:fld>
            <a:endParaRPr lang="zh-TW" altLang="en-US"/>
          </a:p>
        </p:txBody>
      </p:sp>
    </p:spTree>
    <p:extLst>
      <p:ext uri="{BB962C8B-B14F-4D97-AF65-F5344CB8AC3E}">
        <p14:creationId xmlns:p14="http://schemas.microsoft.com/office/powerpoint/2010/main" val="15017364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B131E-0745-2192-DB35-047A080D2B5C}"/>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968B4A9D-119A-47A0-5AE1-BAC03C334DA7}"/>
              </a:ext>
            </a:extLst>
          </p:cNvPr>
          <p:cNvSpPr txBox="1"/>
          <p:nvPr/>
        </p:nvSpPr>
        <p:spPr>
          <a:xfrm>
            <a:off x="17378" y="10820"/>
            <a:ext cx="8733657" cy="1077218"/>
          </a:xfrm>
          <a:prstGeom prst="rect">
            <a:avLst/>
          </a:prstGeom>
          <a:noFill/>
        </p:spPr>
        <p:txBody>
          <a:bodyPr wrap="square" rtlCol="0">
            <a:spAutoFit/>
          </a:bodyPr>
          <a:lstStyle/>
          <a:p>
            <a:r>
              <a:rPr lang="en-US" altLang="zh-TW" sz="3200" b="1" dirty="0">
                <a:solidFill>
                  <a:schemeClr val="accent2"/>
                </a:solidFill>
              </a:rPr>
              <a:t>Why not use the number of days of antibiotic use as a continuous variable? </a:t>
            </a:r>
            <a:endParaRPr lang="zh-TW" altLang="en-US" sz="3200" b="1" dirty="0">
              <a:solidFill>
                <a:schemeClr val="accent2"/>
              </a:solidFill>
            </a:endParaRPr>
          </a:p>
        </p:txBody>
      </p:sp>
      <p:sp>
        <p:nvSpPr>
          <p:cNvPr id="3" name="文字方塊 2">
            <a:extLst>
              <a:ext uri="{FF2B5EF4-FFF2-40B4-BE49-F238E27FC236}">
                <a16:creationId xmlns:a16="http://schemas.microsoft.com/office/drawing/2014/main" id="{FC0BFBEF-A05C-7944-FA02-EA7985482527}"/>
              </a:ext>
            </a:extLst>
          </p:cNvPr>
          <p:cNvSpPr txBox="1"/>
          <p:nvPr/>
        </p:nvSpPr>
        <p:spPr>
          <a:xfrm>
            <a:off x="43651" y="1419622"/>
            <a:ext cx="8707384" cy="400110"/>
          </a:xfrm>
          <a:prstGeom prst="rect">
            <a:avLst/>
          </a:prstGeom>
          <a:noFill/>
        </p:spPr>
        <p:txBody>
          <a:bodyPr wrap="none" rtlCol="0">
            <a:spAutoFit/>
          </a:bodyPr>
          <a:lstStyle/>
          <a:p>
            <a:r>
              <a:rPr lang="en-US" altLang="zh-TW" sz="2000" dirty="0"/>
              <a:t>The result will be “every 1-unit increase in DDD-day, the OR of CRC increases by x”</a:t>
            </a:r>
            <a:endParaRPr lang="zh-TW" altLang="en-US" sz="2000" dirty="0"/>
          </a:p>
        </p:txBody>
      </p:sp>
      <p:sp>
        <p:nvSpPr>
          <p:cNvPr id="4" name="文字方塊 3">
            <a:extLst>
              <a:ext uri="{FF2B5EF4-FFF2-40B4-BE49-F238E27FC236}">
                <a16:creationId xmlns:a16="http://schemas.microsoft.com/office/drawing/2014/main" id="{AED85CB1-3CAB-02B4-D486-B8913DC238EB}"/>
              </a:ext>
            </a:extLst>
          </p:cNvPr>
          <p:cNvSpPr txBox="1"/>
          <p:nvPr/>
        </p:nvSpPr>
        <p:spPr>
          <a:xfrm>
            <a:off x="58711" y="2248584"/>
            <a:ext cx="6871176" cy="1323439"/>
          </a:xfrm>
          <a:prstGeom prst="rect">
            <a:avLst/>
          </a:prstGeom>
          <a:noFill/>
        </p:spPr>
        <p:txBody>
          <a:bodyPr wrap="none" rtlCol="0">
            <a:spAutoFit/>
          </a:bodyPr>
          <a:lstStyle/>
          <a:p>
            <a:pPr marL="342900" indent="-342900">
              <a:buAutoNum type="arabicPeriod"/>
            </a:pPr>
            <a:r>
              <a:rPr lang="en-US" altLang="zh-TW" sz="2000" dirty="0"/>
              <a:t>X may very small due to small OR in this paper</a:t>
            </a:r>
          </a:p>
          <a:p>
            <a:pPr marL="342900" indent="-342900">
              <a:buAutoNum type="arabicPeriod"/>
            </a:pPr>
            <a:r>
              <a:rPr lang="en-US" altLang="zh-TW" sz="2000" dirty="0"/>
              <a:t>Not useful in the clinical practice</a:t>
            </a:r>
          </a:p>
          <a:p>
            <a:pPr marL="342900" indent="-342900">
              <a:buAutoNum type="arabicPeriod"/>
            </a:pPr>
            <a:r>
              <a:rPr lang="en-US" altLang="zh-TW" sz="2000" dirty="0"/>
              <a:t>The relationship between DDD-day and OR may not be linear</a:t>
            </a:r>
          </a:p>
          <a:p>
            <a:pPr marL="342900" indent="-342900">
              <a:buAutoNum type="arabicPeriod"/>
            </a:pPr>
            <a:endParaRPr lang="zh-TW" altLang="en-US" sz="2000" dirty="0"/>
          </a:p>
        </p:txBody>
      </p:sp>
      <p:sp>
        <p:nvSpPr>
          <p:cNvPr id="5" name="投影片編號版面配置區 4">
            <a:extLst>
              <a:ext uri="{FF2B5EF4-FFF2-40B4-BE49-F238E27FC236}">
                <a16:creationId xmlns:a16="http://schemas.microsoft.com/office/drawing/2014/main" id="{E203840D-F596-6E0C-C59E-0D21AE811B85}"/>
              </a:ext>
            </a:extLst>
          </p:cNvPr>
          <p:cNvSpPr>
            <a:spLocks noGrp="1"/>
          </p:cNvSpPr>
          <p:nvPr>
            <p:ph type="sldNum" sz="quarter" idx="12"/>
          </p:nvPr>
        </p:nvSpPr>
        <p:spPr/>
        <p:txBody>
          <a:bodyPr/>
          <a:lstStyle/>
          <a:p>
            <a:fld id="{A3EBA37E-74A6-4D79-88A5-49CDC2D2C04B}" type="slidenum">
              <a:rPr lang="zh-TW" altLang="en-US" smtClean="0"/>
              <a:t>87</a:t>
            </a:fld>
            <a:endParaRPr lang="zh-TW" altLang="en-US"/>
          </a:p>
        </p:txBody>
      </p:sp>
    </p:spTree>
    <p:extLst>
      <p:ext uri="{BB962C8B-B14F-4D97-AF65-F5344CB8AC3E}">
        <p14:creationId xmlns:p14="http://schemas.microsoft.com/office/powerpoint/2010/main" val="1708076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8D39D-3F6D-F8F3-6371-516C0B26A7F3}"/>
            </a:ext>
          </a:extLst>
        </p:cNvPr>
        <p:cNvGrpSpPr/>
        <p:nvPr/>
      </p:nvGrpSpPr>
      <p:grpSpPr>
        <a:xfrm>
          <a:off x="0" y="0"/>
          <a:ext cx="0" cy="0"/>
          <a:chOff x="0" y="0"/>
          <a:chExt cx="0" cy="0"/>
        </a:xfrm>
      </p:grpSpPr>
      <p:pic>
        <p:nvPicPr>
          <p:cNvPr id="6" name="圖片 5">
            <a:extLst>
              <a:ext uri="{FF2B5EF4-FFF2-40B4-BE49-F238E27FC236}">
                <a16:creationId xmlns:a16="http://schemas.microsoft.com/office/drawing/2014/main" id="{EA3B029C-F900-4D73-184B-3206D9B175C9}"/>
              </a:ext>
            </a:extLst>
          </p:cNvPr>
          <p:cNvPicPr>
            <a:picLocks noChangeAspect="1"/>
          </p:cNvPicPr>
          <p:nvPr/>
        </p:nvPicPr>
        <p:blipFill>
          <a:blip r:embed="rId2"/>
          <a:stretch>
            <a:fillRect/>
          </a:stretch>
        </p:blipFill>
        <p:spPr>
          <a:xfrm>
            <a:off x="3491880" y="1793036"/>
            <a:ext cx="4624328" cy="3298993"/>
          </a:xfrm>
          <a:prstGeom prst="rect">
            <a:avLst/>
          </a:prstGeom>
        </p:spPr>
      </p:pic>
      <p:sp>
        <p:nvSpPr>
          <p:cNvPr id="2" name="文字方塊 1">
            <a:extLst>
              <a:ext uri="{FF2B5EF4-FFF2-40B4-BE49-F238E27FC236}">
                <a16:creationId xmlns:a16="http://schemas.microsoft.com/office/drawing/2014/main" id="{DC4DAFDA-A3DA-17EE-71C8-C29B5A9078B5}"/>
              </a:ext>
            </a:extLst>
          </p:cNvPr>
          <p:cNvSpPr txBox="1"/>
          <p:nvPr/>
        </p:nvSpPr>
        <p:spPr>
          <a:xfrm>
            <a:off x="0" y="4844446"/>
            <a:ext cx="4788024" cy="307777"/>
          </a:xfrm>
          <a:prstGeom prst="rect">
            <a:avLst/>
          </a:prstGeom>
          <a:noFill/>
        </p:spPr>
        <p:txBody>
          <a:bodyPr wrap="square" rtlCol="0">
            <a:spAutoFit/>
          </a:bodyPr>
          <a:lstStyle/>
          <a:p>
            <a:r>
              <a:rPr lang="en-US" altLang="zh-TW" sz="1400" dirty="0">
                <a:solidFill>
                  <a:schemeClr val="tx1">
                    <a:lumMod val="65000"/>
                    <a:lumOff val="35000"/>
                  </a:schemeClr>
                </a:solidFill>
              </a:rPr>
              <a:t>Br J Cancer. 2020 Dec;123(12):1825-1832.</a:t>
            </a:r>
            <a:endParaRPr lang="zh-TW" altLang="en-US" sz="1400" dirty="0">
              <a:solidFill>
                <a:schemeClr val="tx1">
                  <a:lumMod val="65000"/>
                  <a:lumOff val="35000"/>
                </a:schemeClr>
              </a:solidFill>
            </a:endParaRPr>
          </a:p>
        </p:txBody>
      </p:sp>
      <p:pic>
        <p:nvPicPr>
          <p:cNvPr id="5" name="圖片 4">
            <a:extLst>
              <a:ext uri="{FF2B5EF4-FFF2-40B4-BE49-F238E27FC236}">
                <a16:creationId xmlns:a16="http://schemas.microsoft.com/office/drawing/2014/main" id="{B79C66BD-3A79-123C-25FF-88EC0C5CA7A3}"/>
              </a:ext>
            </a:extLst>
          </p:cNvPr>
          <p:cNvPicPr>
            <a:picLocks noChangeAspect="1"/>
          </p:cNvPicPr>
          <p:nvPr/>
        </p:nvPicPr>
        <p:blipFill>
          <a:blip r:embed="rId3"/>
          <a:stretch>
            <a:fillRect/>
          </a:stretch>
        </p:blipFill>
        <p:spPr>
          <a:xfrm>
            <a:off x="2339752" y="3093"/>
            <a:ext cx="6372200" cy="1789944"/>
          </a:xfrm>
          <a:prstGeom prst="rect">
            <a:avLst/>
          </a:prstGeom>
        </p:spPr>
      </p:pic>
      <p:sp>
        <p:nvSpPr>
          <p:cNvPr id="3" name="投影片編號版面配置區 2">
            <a:extLst>
              <a:ext uri="{FF2B5EF4-FFF2-40B4-BE49-F238E27FC236}">
                <a16:creationId xmlns:a16="http://schemas.microsoft.com/office/drawing/2014/main" id="{C653A8E7-5E70-6136-06FF-44213277E82E}"/>
              </a:ext>
            </a:extLst>
          </p:cNvPr>
          <p:cNvSpPr>
            <a:spLocks noGrp="1"/>
          </p:cNvSpPr>
          <p:nvPr>
            <p:ph type="sldNum" sz="quarter" idx="12"/>
          </p:nvPr>
        </p:nvSpPr>
        <p:spPr/>
        <p:txBody>
          <a:bodyPr/>
          <a:lstStyle/>
          <a:p>
            <a:fld id="{A3EBA37E-74A6-4D79-88A5-49CDC2D2C04B}" type="slidenum">
              <a:rPr lang="zh-TW" altLang="en-US" smtClean="0"/>
              <a:t>88</a:t>
            </a:fld>
            <a:endParaRPr lang="zh-TW" altLang="en-US"/>
          </a:p>
        </p:txBody>
      </p:sp>
    </p:spTree>
    <p:extLst>
      <p:ext uri="{BB962C8B-B14F-4D97-AF65-F5344CB8AC3E}">
        <p14:creationId xmlns:p14="http://schemas.microsoft.com/office/powerpoint/2010/main" val="323251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 of antibiotics on gut microbiota. Antibiotics disrupt the gut microbiota; reduce diversity, composition, and function; reduce colonization resistance against potential pathogens such as Clostridioides difficile; and select for antimicrobial resistant organisms and genes.">
            <a:extLst>
              <a:ext uri="{FF2B5EF4-FFF2-40B4-BE49-F238E27FC236}">
                <a16:creationId xmlns:a16="http://schemas.microsoft.com/office/drawing/2014/main" id="{0F81D88B-540B-8379-E1B9-46B6FFE98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656" y="595595"/>
            <a:ext cx="6498689" cy="4220435"/>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E6DE493C-A1EE-F345-B403-27B3A4DC159E}"/>
              </a:ext>
            </a:extLst>
          </p:cNvPr>
          <p:cNvSpPr txBox="1"/>
          <p:nvPr/>
        </p:nvSpPr>
        <p:spPr>
          <a:xfrm>
            <a:off x="-6167" y="4818161"/>
            <a:ext cx="4878288" cy="307777"/>
          </a:xfrm>
          <a:prstGeom prst="rect">
            <a:avLst/>
          </a:prstGeom>
          <a:noFill/>
        </p:spPr>
        <p:txBody>
          <a:bodyPr wrap="square">
            <a:spAutoFit/>
          </a:bodyPr>
          <a:lstStyle/>
          <a:p>
            <a:r>
              <a:rPr lang="de-DE" altLang="zh-TW" sz="1400" dirty="0"/>
              <a:t>Therap Adv Gastroenterol 2022 Nov 18:15:17562848221134396.</a:t>
            </a:r>
            <a:endParaRPr lang="zh-TW" altLang="en-US" sz="1400" dirty="0"/>
          </a:p>
        </p:txBody>
      </p:sp>
      <p:sp>
        <p:nvSpPr>
          <p:cNvPr id="4" name="文字方塊 3">
            <a:extLst>
              <a:ext uri="{FF2B5EF4-FFF2-40B4-BE49-F238E27FC236}">
                <a16:creationId xmlns:a16="http://schemas.microsoft.com/office/drawing/2014/main" id="{DF1412C9-E8EB-B458-117F-D1FF4E079600}"/>
              </a:ext>
            </a:extLst>
          </p:cNvPr>
          <p:cNvSpPr txBox="1"/>
          <p:nvPr/>
        </p:nvSpPr>
        <p:spPr>
          <a:xfrm>
            <a:off x="17378" y="10820"/>
            <a:ext cx="4804072" cy="584775"/>
          </a:xfrm>
          <a:prstGeom prst="rect">
            <a:avLst/>
          </a:prstGeom>
          <a:noFill/>
        </p:spPr>
        <p:txBody>
          <a:bodyPr wrap="none" rtlCol="0">
            <a:spAutoFit/>
          </a:bodyPr>
          <a:lstStyle/>
          <a:p>
            <a:r>
              <a:rPr lang="en-US" altLang="zh-TW" sz="3200" b="1" dirty="0">
                <a:solidFill>
                  <a:schemeClr val="accent2"/>
                </a:solidFill>
              </a:rPr>
              <a:t>Dysbiosis of gut microbiota</a:t>
            </a:r>
            <a:endParaRPr lang="zh-TW" altLang="en-US" sz="3200" b="1" dirty="0">
              <a:solidFill>
                <a:schemeClr val="accent2"/>
              </a:solidFill>
            </a:endParaRPr>
          </a:p>
        </p:txBody>
      </p:sp>
      <p:sp>
        <p:nvSpPr>
          <p:cNvPr id="5" name="投影片編號版面配置區 4">
            <a:extLst>
              <a:ext uri="{FF2B5EF4-FFF2-40B4-BE49-F238E27FC236}">
                <a16:creationId xmlns:a16="http://schemas.microsoft.com/office/drawing/2014/main" id="{43395E43-1C6A-F634-D417-5F633C3C284B}"/>
              </a:ext>
            </a:extLst>
          </p:cNvPr>
          <p:cNvSpPr>
            <a:spLocks noGrp="1"/>
          </p:cNvSpPr>
          <p:nvPr>
            <p:ph type="sldNum" sz="quarter" idx="12"/>
          </p:nvPr>
        </p:nvSpPr>
        <p:spPr/>
        <p:txBody>
          <a:bodyPr/>
          <a:lstStyle/>
          <a:p>
            <a:fld id="{A3EBA37E-74A6-4D79-88A5-49CDC2D2C04B}" type="slidenum">
              <a:rPr lang="zh-TW" altLang="en-US" smtClean="0"/>
              <a:t>8</a:t>
            </a:fld>
            <a:endParaRPr lang="zh-TW" altLang="en-US"/>
          </a:p>
        </p:txBody>
      </p:sp>
    </p:spTree>
    <p:extLst>
      <p:ext uri="{BB962C8B-B14F-4D97-AF65-F5344CB8AC3E}">
        <p14:creationId xmlns:p14="http://schemas.microsoft.com/office/powerpoint/2010/main" val="4912642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B96A-82DD-4777-FF23-AC050403EBE2}"/>
            </a:ext>
          </a:extLst>
        </p:cNvPr>
        <p:cNvGrpSpPr/>
        <p:nvPr/>
      </p:nvGrpSpPr>
      <p:grpSpPr>
        <a:xfrm>
          <a:off x="0" y="0"/>
          <a:ext cx="0" cy="0"/>
          <a:chOff x="0" y="0"/>
          <a:chExt cx="0" cy="0"/>
        </a:xfrm>
      </p:grpSpPr>
      <p:pic>
        <p:nvPicPr>
          <p:cNvPr id="3" name="圖片 2" descr="一張含有 文字, 收據, 字型, 白色 的圖片&#10;&#10;AI 產生的內容可能不正確。">
            <a:extLst>
              <a:ext uri="{FF2B5EF4-FFF2-40B4-BE49-F238E27FC236}">
                <a16:creationId xmlns:a16="http://schemas.microsoft.com/office/drawing/2014/main" id="{E5CC3106-E09F-2FCD-45C7-C457047B4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03598"/>
            <a:ext cx="7626742" cy="1181161"/>
          </a:xfrm>
          <a:prstGeom prst="rect">
            <a:avLst/>
          </a:prstGeom>
        </p:spPr>
      </p:pic>
      <p:pic>
        <p:nvPicPr>
          <p:cNvPr id="5" name="圖片 4" descr="一張含有 文字, 螢幕擷取畫面, 字型, 數字 的圖片&#10;&#10;AI 產生的內容可能不正確。">
            <a:extLst>
              <a:ext uri="{FF2B5EF4-FFF2-40B4-BE49-F238E27FC236}">
                <a16:creationId xmlns:a16="http://schemas.microsoft.com/office/drawing/2014/main" id="{2E9965B3-0547-31DD-3816-A2FFC6029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56105"/>
            <a:ext cx="5416828" cy="2114659"/>
          </a:xfrm>
          <a:prstGeom prst="rect">
            <a:avLst/>
          </a:prstGeom>
        </p:spPr>
      </p:pic>
      <p:sp>
        <p:nvSpPr>
          <p:cNvPr id="6" name="文字方塊 5">
            <a:extLst>
              <a:ext uri="{FF2B5EF4-FFF2-40B4-BE49-F238E27FC236}">
                <a16:creationId xmlns:a16="http://schemas.microsoft.com/office/drawing/2014/main" id="{79161832-7565-93A5-907D-64EF317E5752}"/>
              </a:ext>
            </a:extLst>
          </p:cNvPr>
          <p:cNvSpPr txBox="1"/>
          <p:nvPr/>
        </p:nvSpPr>
        <p:spPr>
          <a:xfrm>
            <a:off x="17378" y="10820"/>
            <a:ext cx="8733657" cy="584775"/>
          </a:xfrm>
          <a:prstGeom prst="rect">
            <a:avLst/>
          </a:prstGeom>
          <a:noFill/>
        </p:spPr>
        <p:txBody>
          <a:bodyPr wrap="square" rtlCol="0">
            <a:spAutoFit/>
          </a:bodyPr>
          <a:lstStyle/>
          <a:p>
            <a:r>
              <a:rPr lang="en-US" altLang="zh-TW" sz="3200" b="1" dirty="0">
                <a:solidFill>
                  <a:schemeClr val="accent2"/>
                </a:solidFill>
              </a:rPr>
              <a:t>Additional comment</a:t>
            </a:r>
            <a:endParaRPr lang="zh-TW" altLang="en-US" sz="3200" b="1" dirty="0">
              <a:solidFill>
                <a:schemeClr val="accent2"/>
              </a:solidFill>
            </a:endParaRPr>
          </a:p>
        </p:txBody>
      </p:sp>
      <p:sp>
        <p:nvSpPr>
          <p:cNvPr id="7" name="文字方塊 6">
            <a:extLst>
              <a:ext uri="{FF2B5EF4-FFF2-40B4-BE49-F238E27FC236}">
                <a16:creationId xmlns:a16="http://schemas.microsoft.com/office/drawing/2014/main" id="{D404EBC1-48FA-D44C-D2C2-3C038DD4832A}"/>
              </a:ext>
            </a:extLst>
          </p:cNvPr>
          <p:cNvSpPr txBox="1"/>
          <p:nvPr/>
        </p:nvSpPr>
        <p:spPr>
          <a:xfrm>
            <a:off x="395536" y="858454"/>
            <a:ext cx="859723" cy="369332"/>
          </a:xfrm>
          <a:prstGeom prst="rect">
            <a:avLst/>
          </a:prstGeom>
          <a:noFill/>
        </p:spPr>
        <p:txBody>
          <a:bodyPr wrap="none" rtlCol="0">
            <a:spAutoFit/>
          </a:bodyPr>
          <a:lstStyle/>
          <a:p>
            <a:r>
              <a:rPr lang="en-US" altLang="zh-TW" b="1" dirty="0">
                <a:solidFill>
                  <a:schemeClr val="accent2"/>
                </a:solidFill>
              </a:rPr>
              <a:t>Table 1</a:t>
            </a:r>
            <a:endParaRPr lang="zh-TW" altLang="en-US" b="1" dirty="0">
              <a:solidFill>
                <a:schemeClr val="accent2"/>
              </a:solidFill>
            </a:endParaRPr>
          </a:p>
        </p:txBody>
      </p:sp>
      <p:sp>
        <p:nvSpPr>
          <p:cNvPr id="8" name="文字方塊 7">
            <a:extLst>
              <a:ext uri="{FF2B5EF4-FFF2-40B4-BE49-F238E27FC236}">
                <a16:creationId xmlns:a16="http://schemas.microsoft.com/office/drawing/2014/main" id="{8F718835-E2BD-AAA1-6E35-D4243D7B392B}"/>
              </a:ext>
            </a:extLst>
          </p:cNvPr>
          <p:cNvSpPr txBox="1"/>
          <p:nvPr/>
        </p:nvSpPr>
        <p:spPr>
          <a:xfrm>
            <a:off x="395536" y="2550705"/>
            <a:ext cx="859723" cy="369332"/>
          </a:xfrm>
          <a:prstGeom prst="rect">
            <a:avLst/>
          </a:prstGeom>
          <a:noFill/>
        </p:spPr>
        <p:txBody>
          <a:bodyPr wrap="none" rtlCol="0">
            <a:spAutoFit/>
          </a:bodyPr>
          <a:lstStyle/>
          <a:p>
            <a:r>
              <a:rPr lang="en-US" altLang="zh-TW" b="1" dirty="0">
                <a:solidFill>
                  <a:schemeClr val="accent2"/>
                </a:solidFill>
              </a:rPr>
              <a:t>Table 2</a:t>
            </a:r>
            <a:endParaRPr lang="zh-TW" altLang="en-US" b="1" dirty="0">
              <a:solidFill>
                <a:schemeClr val="accent2"/>
              </a:solidFill>
            </a:endParaRPr>
          </a:p>
        </p:txBody>
      </p:sp>
      <p:sp>
        <p:nvSpPr>
          <p:cNvPr id="9" name="文字方塊 8">
            <a:extLst>
              <a:ext uri="{FF2B5EF4-FFF2-40B4-BE49-F238E27FC236}">
                <a16:creationId xmlns:a16="http://schemas.microsoft.com/office/drawing/2014/main" id="{EAC83C28-8BA7-C4B5-193A-836DD3199B8A}"/>
              </a:ext>
            </a:extLst>
          </p:cNvPr>
          <p:cNvSpPr txBox="1"/>
          <p:nvPr/>
        </p:nvSpPr>
        <p:spPr>
          <a:xfrm>
            <a:off x="4644008" y="858454"/>
            <a:ext cx="627095" cy="369332"/>
          </a:xfrm>
          <a:prstGeom prst="rect">
            <a:avLst/>
          </a:prstGeom>
          <a:noFill/>
        </p:spPr>
        <p:txBody>
          <a:bodyPr wrap="none" rtlCol="0">
            <a:spAutoFit/>
          </a:bodyPr>
          <a:lstStyle/>
          <a:p>
            <a:r>
              <a:rPr lang="en-US" altLang="zh-TW" dirty="0"/>
              <a:t>Case</a:t>
            </a:r>
            <a:endParaRPr lang="zh-TW" altLang="en-US" dirty="0"/>
          </a:p>
        </p:txBody>
      </p:sp>
      <p:sp>
        <p:nvSpPr>
          <p:cNvPr id="10" name="文字方塊 9">
            <a:extLst>
              <a:ext uri="{FF2B5EF4-FFF2-40B4-BE49-F238E27FC236}">
                <a16:creationId xmlns:a16="http://schemas.microsoft.com/office/drawing/2014/main" id="{A2DDFCBC-A3D3-02DF-A34F-9634A906CF79}"/>
              </a:ext>
            </a:extLst>
          </p:cNvPr>
          <p:cNvSpPr txBox="1"/>
          <p:nvPr/>
        </p:nvSpPr>
        <p:spPr>
          <a:xfrm>
            <a:off x="7046821" y="858454"/>
            <a:ext cx="889859" cy="369332"/>
          </a:xfrm>
          <a:prstGeom prst="rect">
            <a:avLst/>
          </a:prstGeom>
          <a:noFill/>
        </p:spPr>
        <p:txBody>
          <a:bodyPr wrap="none" rtlCol="0">
            <a:spAutoFit/>
          </a:bodyPr>
          <a:lstStyle/>
          <a:p>
            <a:r>
              <a:rPr lang="en-US" altLang="zh-TW" dirty="0"/>
              <a:t>Control</a:t>
            </a:r>
            <a:endParaRPr lang="zh-TW" altLang="en-US" dirty="0"/>
          </a:p>
        </p:txBody>
      </p:sp>
      <p:sp>
        <p:nvSpPr>
          <p:cNvPr id="2" name="投影片編號版面配置區 1">
            <a:extLst>
              <a:ext uri="{FF2B5EF4-FFF2-40B4-BE49-F238E27FC236}">
                <a16:creationId xmlns:a16="http://schemas.microsoft.com/office/drawing/2014/main" id="{51022CF8-ABDA-665D-060F-B1BD48620C5B}"/>
              </a:ext>
            </a:extLst>
          </p:cNvPr>
          <p:cNvSpPr>
            <a:spLocks noGrp="1"/>
          </p:cNvSpPr>
          <p:nvPr>
            <p:ph type="sldNum" sz="quarter" idx="12"/>
          </p:nvPr>
        </p:nvSpPr>
        <p:spPr/>
        <p:txBody>
          <a:bodyPr/>
          <a:lstStyle/>
          <a:p>
            <a:fld id="{A3EBA37E-74A6-4D79-88A5-49CDC2D2C04B}" type="slidenum">
              <a:rPr lang="zh-TW" altLang="en-US" smtClean="0"/>
              <a:t>89</a:t>
            </a:fld>
            <a:endParaRPr lang="zh-TW" altLang="en-US"/>
          </a:p>
        </p:txBody>
      </p:sp>
    </p:spTree>
    <p:extLst>
      <p:ext uri="{BB962C8B-B14F-4D97-AF65-F5344CB8AC3E}">
        <p14:creationId xmlns:p14="http://schemas.microsoft.com/office/powerpoint/2010/main" val="1218367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EBB40B17-3582-3B12-8287-9679544D4D77}"/>
              </a:ext>
            </a:extLst>
          </p:cNvPr>
          <p:cNvPicPr>
            <a:picLocks noChangeAspect="1"/>
          </p:cNvPicPr>
          <p:nvPr/>
        </p:nvPicPr>
        <p:blipFill>
          <a:blip r:embed="rId2"/>
          <a:stretch>
            <a:fillRect/>
          </a:stretch>
        </p:blipFill>
        <p:spPr>
          <a:xfrm>
            <a:off x="0" y="10599"/>
            <a:ext cx="9144000" cy="5122301"/>
          </a:xfrm>
          <a:prstGeom prst="rect">
            <a:avLst/>
          </a:prstGeom>
        </p:spPr>
      </p:pic>
      <p:sp>
        <p:nvSpPr>
          <p:cNvPr id="2" name="投影片編號版面配置區 1">
            <a:extLst>
              <a:ext uri="{FF2B5EF4-FFF2-40B4-BE49-F238E27FC236}">
                <a16:creationId xmlns:a16="http://schemas.microsoft.com/office/drawing/2014/main" id="{FCB99BA3-608B-0D6F-9E47-8B5EDE122B9C}"/>
              </a:ext>
            </a:extLst>
          </p:cNvPr>
          <p:cNvSpPr>
            <a:spLocks noGrp="1"/>
          </p:cNvSpPr>
          <p:nvPr>
            <p:ph type="sldNum" sz="quarter" idx="12"/>
          </p:nvPr>
        </p:nvSpPr>
        <p:spPr/>
        <p:txBody>
          <a:bodyPr/>
          <a:lstStyle/>
          <a:p>
            <a:fld id="{A3EBA37E-74A6-4D79-88A5-49CDC2D2C04B}" type="slidenum">
              <a:rPr lang="zh-TW" altLang="en-US" smtClean="0"/>
              <a:t>90</a:t>
            </a:fld>
            <a:endParaRPr lang="zh-TW" altLang="en-US"/>
          </a:p>
        </p:txBody>
      </p:sp>
    </p:spTree>
    <p:extLst>
      <p:ext uri="{BB962C8B-B14F-4D97-AF65-F5344CB8AC3E}">
        <p14:creationId xmlns:p14="http://schemas.microsoft.com/office/powerpoint/2010/main" val="188798440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19950</TotalTime>
  <Words>3448</Words>
  <Application>Microsoft Office PowerPoint</Application>
  <PresentationFormat>如螢幕大小 (16:9)</PresentationFormat>
  <Paragraphs>558</Paragraphs>
  <Slides>91</Slides>
  <Notes>13</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91</vt:i4>
      </vt:variant>
    </vt:vector>
  </HeadingPairs>
  <TitlesOfParts>
    <vt:vector size="96" baseType="lpstr">
      <vt:lpstr>微軟正黑體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Comment for Hung Jui’s Paper 1</vt:lpstr>
      <vt:lpstr>Comment 1</vt:lpstr>
      <vt:lpstr>PowerPoint 簡報</vt:lpstr>
      <vt:lpstr>Comment 2</vt:lpstr>
      <vt:lpstr>PowerPoint 簡報</vt:lpstr>
      <vt:lpstr>Comments on Hung Jui's paper</vt:lpstr>
      <vt:lpstr>Comment 1</vt:lpstr>
      <vt:lpstr>PowerPoint 簡報</vt:lpstr>
      <vt:lpstr>Comment 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Flumarin(Flomoxef)</dc:title>
  <dc:creator>user</dc:creator>
  <cp:lastModifiedBy>陳宏睿</cp:lastModifiedBy>
  <cp:revision>663</cp:revision>
  <dcterms:created xsi:type="dcterms:W3CDTF">2018-09-08T13:43:09Z</dcterms:created>
  <dcterms:modified xsi:type="dcterms:W3CDTF">2025-04-16T06:47:36Z</dcterms:modified>
</cp:coreProperties>
</file>