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56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C0FD99-D65A-4F02-91CC-BDDFD0028E9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73F014E-F971-4AFA-9DD4-B10BADF6F06E}">
      <dgm:prSet phldrT="[文字]"/>
      <dgm:spPr/>
      <dgm:t>
        <a:bodyPr/>
        <a:lstStyle/>
        <a:p>
          <a:r>
            <a:rPr kumimoji="0" lang="zh-TW" altLang="zh-TW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00FFFF"/>
              </a:highlight>
              <a:latin typeface="Arial" panose="020B0604020202020204" pitchFamily="34" charset="0"/>
            </a:rPr>
            <a:t>Main Point</a:t>
          </a:r>
          <a:endParaRPr lang="zh-TW" altLang="en-US" dirty="0">
            <a:highlight>
              <a:srgbClr val="00FFFF"/>
            </a:highlight>
          </a:endParaRPr>
        </a:p>
      </dgm:t>
    </dgm:pt>
    <dgm:pt modelId="{05D5ED80-D213-432C-BD85-1844504A67A1}" type="parTrans" cxnId="{0217A9AC-4741-4845-B328-60084CCBD446}">
      <dgm:prSet/>
      <dgm:spPr/>
      <dgm:t>
        <a:bodyPr/>
        <a:lstStyle/>
        <a:p>
          <a:endParaRPr lang="zh-TW" altLang="en-US"/>
        </a:p>
      </dgm:t>
    </dgm:pt>
    <dgm:pt modelId="{E5002AB1-CED6-4370-91F0-A2C930B7FEC6}" type="sibTrans" cxnId="{0217A9AC-4741-4845-B328-60084CCBD446}">
      <dgm:prSet/>
      <dgm:spPr/>
      <dgm:t>
        <a:bodyPr/>
        <a:lstStyle/>
        <a:p>
          <a:endParaRPr lang="zh-TW" altLang="en-US"/>
        </a:p>
      </dgm:t>
    </dgm:pt>
    <dgm:pt modelId="{B35C3BB3-92F8-4F81-BFF7-817FB02BC056}">
      <dgm:prSet phldrT="[文字]" custT="1"/>
      <dgm:spPr/>
      <dgm:t>
        <a:bodyPr/>
        <a:lstStyle/>
        <a:p>
          <a:r>
            <a:rPr kumimoji="0" lang="en-US" altLang="zh-TW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The paper says it aims to explore </a:t>
          </a:r>
          <a:r>
            <a:rPr kumimoji="0" lang="en-US" altLang="zh-TW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potential barriers</a:t>
          </a:r>
          <a:r>
            <a:rPr kumimoji="0" lang="zh-TW" alt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altLang="zh-TW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affecting international students’ use of healthcare services</a:t>
          </a:r>
          <a:endParaRPr lang="zh-TW" altLang="en-US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26AB4E-76E0-4421-9F22-4D74D649A4BE}" type="parTrans" cxnId="{C344EFD3-9FED-47C3-A998-9C562D6D3B1B}">
      <dgm:prSet/>
      <dgm:spPr/>
      <dgm:t>
        <a:bodyPr/>
        <a:lstStyle/>
        <a:p>
          <a:endParaRPr lang="zh-TW" altLang="en-US"/>
        </a:p>
      </dgm:t>
    </dgm:pt>
    <dgm:pt modelId="{3B9C853A-E08B-4EF8-9E11-35BD7FA5560B}" type="sibTrans" cxnId="{C344EFD3-9FED-47C3-A998-9C562D6D3B1B}">
      <dgm:prSet/>
      <dgm:spPr/>
      <dgm:t>
        <a:bodyPr/>
        <a:lstStyle/>
        <a:p>
          <a:endParaRPr lang="zh-TW" altLang="en-US"/>
        </a:p>
      </dgm:t>
    </dgm:pt>
    <dgm:pt modelId="{1ADF727F-B92B-4003-B915-C5A15D850D51}">
      <dgm:prSet phldrT="[文字]"/>
      <dgm:spPr/>
      <dgm:t>
        <a:bodyPr/>
        <a:lstStyle/>
        <a:p>
          <a:pPr>
            <a:buClrTx/>
            <a:buSzTx/>
            <a:buFontTx/>
            <a:buNone/>
          </a:pPr>
          <a:r>
            <a:rPr kumimoji="0" lang="zh-TW" altLang="zh-TW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00FFFF"/>
              </a:highlight>
              <a:latin typeface="Arial" panose="020B0604020202020204" pitchFamily="34" charset="0"/>
            </a:rPr>
            <a:t>My Concern</a:t>
          </a:r>
          <a:endParaRPr lang="zh-TW" altLang="en-US" dirty="0">
            <a:highlight>
              <a:srgbClr val="00FFFF"/>
            </a:highlight>
          </a:endParaRPr>
        </a:p>
      </dgm:t>
    </dgm:pt>
    <dgm:pt modelId="{10BF87C0-0802-4F19-BA34-6D6022F018D1}" type="parTrans" cxnId="{C4E9D2DD-248D-4118-B8F3-7413393ABC14}">
      <dgm:prSet/>
      <dgm:spPr/>
      <dgm:t>
        <a:bodyPr/>
        <a:lstStyle/>
        <a:p>
          <a:endParaRPr lang="zh-TW" altLang="en-US"/>
        </a:p>
      </dgm:t>
    </dgm:pt>
    <dgm:pt modelId="{352C0F7B-CDAF-408C-A4C8-F6227BC9CD6E}" type="sibTrans" cxnId="{C4E9D2DD-248D-4118-B8F3-7413393ABC14}">
      <dgm:prSet/>
      <dgm:spPr/>
      <dgm:t>
        <a:bodyPr/>
        <a:lstStyle/>
        <a:p>
          <a:endParaRPr lang="zh-TW" altLang="en-US"/>
        </a:p>
      </dgm:t>
    </dgm:pt>
    <dgm:pt modelId="{C1085D73-CD3F-4E2B-8A47-98B9FEE08292}">
      <dgm:prSet phldrT="[文字]" custT="1"/>
      <dgm:spPr/>
      <dgm:t>
        <a:bodyPr/>
        <a:lstStyle/>
        <a:p>
          <a:pPr algn="l">
            <a:buClrTx/>
            <a:buSzTx/>
            <a:buFontTx/>
            <a:buNone/>
          </a:pPr>
          <a:r>
            <a:rPr kumimoji="0" lang="en-US" altLang="zh-TW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But when I looked at the questionnaire and analysis, it seems like the study mostly focuses on descriptive data</a:t>
          </a:r>
          <a:r>
            <a:rPr kumimoji="0" lang="zh-TW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altLang="zh-TW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and yes/no usage patterns</a:t>
          </a:r>
          <a:r>
            <a:rPr kumimoji="0" lang="zh-TW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altLang="zh-TW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— </a:t>
          </a:r>
          <a:r>
            <a:rPr kumimoji="0" lang="en-US" altLang="zh-TW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not really on the </a:t>
          </a:r>
          <a:r>
            <a:rPr kumimoji="0" lang="zh-TW" altLang="en-US" sz="28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kumimoji="0" lang="en-US" altLang="zh-TW" sz="2800" b="0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why”</a:t>
          </a:r>
          <a:r>
            <a:rPr kumimoji="0" lang="zh-TW" altLang="en-US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altLang="zh-TW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behind the behavior</a:t>
          </a:r>
          <a:r>
            <a:rPr kumimoji="0" lang="en-US" altLang="zh-TW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zh-TW" altLang="en-US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FEAD82-D15B-4B6F-BD05-F054D164B28D}" type="parTrans" cxnId="{FF3AA770-2A53-4582-9F85-0559C3E1A230}">
      <dgm:prSet/>
      <dgm:spPr/>
      <dgm:t>
        <a:bodyPr/>
        <a:lstStyle/>
        <a:p>
          <a:endParaRPr lang="zh-TW" altLang="en-US"/>
        </a:p>
      </dgm:t>
    </dgm:pt>
    <dgm:pt modelId="{8F5FE14A-C89A-41CB-A875-61C45B6A8841}" type="sibTrans" cxnId="{FF3AA770-2A53-4582-9F85-0559C3E1A230}">
      <dgm:prSet/>
      <dgm:spPr/>
      <dgm:t>
        <a:bodyPr/>
        <a:lstStyle/>
        <a:p>
          <a:endParaRPr lang="zh-TW" altLang="en-US"/>
        </a:p>
      </dgm:t>
    </dgm:pt>
    <dgm:pt modelId="{578FACDC-1BF5-4249-B722-0F584ABCD6B2}">
      <dgm:prSet phldrT="[文字]" custT="1"/>
      <dgm:spPr/>
      <dgm:t>
        <a:bodyPr/>
        <a:lstStyle/>
        <a:p>
          <a:pPr>
            <a:buClrTx/>
            <a:buSzTx/>
            <a:buFontTx/>
            <a:buNone/>
          </a:pPr>
          <a:r>
            <a:rPr kumimoji="0" lang="en-US" altLang="zh-TW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r>
            <a:rPr kumimoji="0" lang="zh-TW" altLang="zh-TW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Does this kind of design really answer the research question?</a:t>
          </a:r>
          <a:endParaRPr lang="zh-TW" altLang="en-US" sz="28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CEFE55-DE57-4EFF-AEFF-39B0823F3DD2}" type="parTrans" cxnId="{53548413-68D4-4D70-9C5F-65F563040EB4}">
      <dgm:prSet/>
      <dgm:spPr/>
      <dgm:t>
        <a:bodyPr/>
        <a:lstStyle/>
        <a:p>
          <a:endParaRPr lang="zh-TW" altLang="en-US"/>
        </a:p>
      </dgm:t>
    </dgm:pt>
    <dgm:pt modelId="{17963E26-38D5-435B-B8AB-E84D430088F2}" type="sibTrans" cxnId="{53548413-68D4-4D70-9C5F-65F563040EB4}">
      <dgm:prSet/>
      <dgm:spPr/>
      <dgm:t>
        <a:bodyPr/>
        <a:lstStyle/>
        <a:p>
          <a:endParaRPr lang="zh-TW" altLang="en-US"/>
        </a:p>
      </dgm:t>
    </dgm:pt>
    <dgm:pt modelId="{EB4F5390-BEB8-4A11-8274-B92A874C8E64}">
      <dgm:prSet/>
      <dgm:spPr/>
      <dgm:t>
        <a:bodyPr/>
        <a:lstStyle/>
        <a:p>
          <a:r>
            <a:rPr kumimoji="0" lang="zh-TW" altLang="zh-TW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00FFFF"/>
              </a:highlight>
              <a:latin typeface="Arial" panose="020B0604020202020204" pitchFamily="34" charset="0"/>
            </a:rPr>
            <a:t>My Question to Discuss</a:t>
          </a:r>
          <a:endParaRPr kumimoji="0" lang="zh-TW" altLang="zh-TW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highlight>
              <a:srgbClr val="00FFFF"/>
            </a:highlight>
            <a:latin typeface="Arial" panose="020B0604020202020204" pitchFamily="34" charset="0"/>
          </a:endParaRPr>
        </a:p>
      </dgm:t>
    </dgm:pt>
    <dgm:pt modelId="{5946C456-5F22-4F8E-A8AD-60C4A7C049B7}" type="parTrans" cxnId="{19377E2F-1574-45DA-A09F-47C4257D1053}">
      <dgm:prSet/>
      <dgm:spPr/>
      <dgm:t>
        <a:bodyPr/>
        <a:lstStyle/>
        <a:p>
          <a:endParaRPr lang="zh-TW" altLang="en-US"/>
        </a:p>
      </dgm:t>
    </dgm:pt>
    <dgm:pt modelId="{29BB0843-2B85-4FA6-94BB-57E502CDCB3B}" type="sibTrans" cxnId="{19377E2F-1574-45DA-A09F-47C4257D1053}">
      <dgm:prSet/>
      <dgm:spPr/>
      <dgm:t>
        <a:bodyPr/>
        <a:lstStyle/>
        <a:p>
          <a:endParaRPr lang="zh-TW" altLang="en-US"/>
        </a:p>
      </dgm:t>
    </dgm:pt>
    <dgm:pt modelId="{76D0738F-0DF7-4795-970C-C3DB6A649E52}">
      <dgm:prSet phldrT="[文字]" custT="1"/>
      <dgm:spPr/>
      <dgm:t>
        <a:bodyPr/>
        <a:lstStyle/>
        <a:p>
          <a:pPr>
            <a:buClrTx/>
            <a:buSzTx/>
            <a:buFontTx/>
            <a:buNone/>
          </a:pPr>
          <a:r>
            <a:rPr kumimoji="0" lang="en-US" altLang="zh-TW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2.</a:t>
          </a:r>
          <a:r>
            <a:rPr kumimoji="0" lang="zh-TW" altLang="zh-TW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If we want to go deeper into the “underlying reasons,” what other methods or theoretical models could we use?</a:t>
          </a:r>
          <a:endParaRPr lang="zh-TW" altLang="en-US" sz="280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72EBA1-7892-4AB5-8D3B-25AA33C21BCD}" type="parTrans" cxnId="{6DB46919-74D9-4242-929D-0C98BFD83848}">
      <dgm:prSet/>
      <dgm:spPr/>
      <dgm:t>
        <a:bodyPr/>
        <a:lstStyle/>
        <a:p>
          <a:endParaRPr lang="zh-TW" altLang="en-US"/>
        </a:p>
      </dgm:t>
    </dgm:pt>
    <dgm:pt modelId="{6DD60BBF-1344-4AAA-BA43-683301C5970F}" type="sibTrans" cxnId="{6DB46919-74D9-4242-929D-0C98BFD83848}">
      <dgm:prSet/>
      <dgm:spPr/>
      <dgm:t>
        <a:bodyPr/>
        <a:lstStyle/>
        <a:p>
          <a:endParaRPr lang="zh-TW" altLang="en-US"/>
        </a:p>
      </dgm:t>
    </dgm:pt>
    <dgm:pt modelId="{A029FF29-29D6-4FF3-BF9A-7EAFC3CF61B5}" type="pres">
      <dgm:prSet presAssocID="{3EC0FD99-D65A-4F02-91CC-BDDFD0028E94}" presName="linear" presStyleCnt="0">
        <dgm:presLayoutVars>
          <dgm:animLvl val="lvl"/>
          <dgm:resizeHandles val="exact"/>
        </dgm:presLayoutVars>
      </dgm:prSet>
      <dgm:spPr/>
    </dgm:pt>
    <dgm:pt modelId="{62814D32-F9AF-4C9E-A3AD-F6AF679243A1}" type="pres">
      <dgm:prSet presAssocID="{573F014E-F971-4AFA-9DD4-B10BADF6F06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695C898-DA18-43E2-B9D5-4755246CBBBF}" type="pres">
      <dgm:prSet presAssocID="{573F014E-F971-4AFA-9DD4-B10BADF6F06E}" presName="childText" presStyleLbl="revTx" presStyleIdx="0" presStyleCnt="3">
        <dgm:presLayoutVars>
          <dgm:bulletEnabled val="1"/>
        </dgm:presLayoutVars>
      </dgm:prSet>
      <dgm:spPr/>
    </dgm:pt>
    <dgm:pt modelId="{EB3E9882-4629-4DB9-BE0E-6FBE7BA55A4C}" type="pres">
      <dgm:prSet presAssocID="{1ADF727F-B92B-4003-B915-C5A15D850D5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7DD8C50-5959-488D-94FD-696FF03F48C2}" type="pres">
      <dgm:prSet presAssocID="{1ADF727F-B92B-4003-B915-C5A15D850D51}" presName="childText" presStyleLbl="revTx" presStyleIdx="1" presStyleCnt="3">
        <dgm:presLayoutVars>
          <dgm:bulletEnabled val="1"/>
        </dgm:presLayoutVars>
      </dgm:prSet>
      <dgm:spPr/>
    </dgm:pt>
    <dgm:pt modelId="{C9145464-8CE4-4644-95D3-6ED1353EE326}" type="pres">
      <dgm:prSet presAssocID="{EB4F5390-BEB8-4A11-8274-B92A874C8E6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1C072A0-09ED-4552-8F40-3D01CC1E1F2D}" type="pres">
      <dgm:prSet presAssocID="{EB4F5390-BEB8-4A11-8274-B92A874C8E64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53548413-68D4-4D70-9C5F-65F563040EB4}" srcId="{EB4F5390-BEB8-4A11-8274-B92A874C8E64}" destId="{578FACDC-1BF5-4249-B722-0F584ABCD6B2}" srcOrd="0" destOrd="0" parTransId="{DACEFE55-DE57-4EFF-AEFF-39B0823F3DD2}" sibTransId="{17963E26-38D5-435B-B8AB-E84D430088F2}"/>
    <dgm:cxn modelId="{F8BB8214-D207-4091-84E3-563A2BCBDCA8}" type="presOf" srcId="{B35C3BB3-92F8-4F81-BFF7-817FB02BC056}" destId="{3695C898-DA18-43E2-B9D5-4755246CBBBF}" srcOrd="0" destOrd="0" presId="urn:microsoft.com/office/officeart/2005/8/layout/vList2"/>
    <dgm:cxn modelId="{6DB46919-74D9-4242-929D-0C98BFD83848}" srcId="{EB4F5390-BEB8-4A11-8274-B92A874C8E64}" destId="{76D0738F-0DF7-4795-970C-C3DB6A649E52}" srcOrd="1" destOrd="0" parTransId="{8772EBA1-7892-4AB5-8D3B-25AA33C21BCD}" sibTransId="{6DD60BBF-1344-4AAA-BA43-683301C5970F}"/>
    <dgm:cxn modelId="{4922871A-5C90-43C5-8B1B-B65C399076DB}" type="presOf" srcId="{573F014E-F971-4AFA-9DD4-B10BADF6F06E}" destId="{62814D32-F9AF-4C9E-A3AD-F6AF679243A1}" srcOrd="0" destOrd="0" presId="urn:microsoft.com/office/officeart/2005/8/layout/vList2"/>
    <dgm:cxn modelId="{6F078E27-3B6E-4486-BE2A-630D79647B85}" type="presOf" srcId="{578FACDC-1BF5-4249-B722-0F584ABCD6B2}" destId="{11C072A0-09ED-4552-8F40-3D01CC1E1F2D}" srcOrd="0" destOrd="0" presId="urn:microsoft.com/office/officeart/2005/8/layout/vList2"/>
    <dgm:cxn modelId="{19377E2F-1574-45DA-A09F-47C4257D1053}" srcId="{3EC0FD99-D65A-4F02-91CC-BDDFD0028E94}" destId="{EB4F5390-BEB8-4A11-8274-B92A874C8E64}" srcOrd="2" destOrd="0" parTransId="{5946C456-5F22-4F8E-A8AD-60C4A7C049B7}" sibTransId="{29BB0843-2B85-4FA6-94BB-57E502CDCB3B}"/>
    <dgm:cxn modelId="{6A48565F-5F0B-40FE-BEC0-2248BB3ABC69}" type="presOf" srcId="{3EC0FD99-D65A-4F02-91CC-BDDFD0028E94}" destId="{A029FF29-29D6-4FF3-BF9A-7EAFC3CF61B5}" srcOrd="0" destOrd="0" presId="urn:microsoft.com/office/officeart/2005/8/layout/vList2"/>
    <dgm:cxn modelId="{104FE660-6D3F-4434-93DC-6DD4D48CFF2C}" type="presOf" srcId="{EB4F5390-BEB8-4A11-8274-B92A874C8E64}" destId="{C9145464-8CE4-4644-95D3-6ED1353EE326}" srcOrd="0" destOrd="0" presId="urn:microsoft.com/office/officeart/2005/8/layout/vList2"/>
    <dgm:cxn modelId="{FF3AA770-2A53-4582-9F85-0559C3E1A230}" srcId="{1ADF727F-B92B-4003-B915-C5A15D850D51}" destId="{C1085D73-CD3F-4E2B-8A47-98B9FEE08292}" srcOrd="0" destOrd="0" parTransId="{36FEAD82-D15B-4B6F-BD05-F054D164B28D}" sibTransId="{8F5FE14A-C89A-41CB-A875-61C45B6A8841}"/>
    <dgm:cxn modelId="{73238C51-9BF5-4AD1-B86F-0BB9A47465D0}" type="presOf" srcId="{C1085D73-CD3F-4E2B-8A47-98B9FEE08292}" destId="{07DD8C50-5959-488D-94FD-696FF03F48C2}" srcOrd="0" destOrd="0" presId="urn:microsoft.com/office/officeart/2005/8/layout/vList2"/>
    <dgm:cxn modelId="{9B9D6A73-AFE5-4F2A-8F41-A747AF2620D0}" type="presOf" srcId="{1ADF727F-B92B-4003-B915-C5A15D850D51}" destId="{EB3E9882-4629-4DB9-BE0E-6FBE7BA55A4C}" srcOrd="0" destOrd="0" presId="urn:microsoft.com/office/officeart/2005/8/layout/vList2"/>
    <dgm:cxn modelId="{0217A9AC-4741-4845-B328-60084CCBD446}" srcId="{3EC0FD99-D65A-4F02-91CC-BDDFD0028E94}" destId="{573F014E-F971-4AFA-9DD4-B10BADF6F06E}" srcOrd="0" destOrd="0" parTransId="{05D5ED80-D213-432C-BD85-1844504A67A1}" sibTransId="{E5002AB1-CED6-4370-91F0-A2C930B7FEC6}"/>
    <dgm:cxn modelId="{7C4177CF-14EC-4E27-8684-E1F66C40006E}" type="presOf" srcId="{76D0738F-0DF7-4795-970C-C3DB6A649E52}" destId="{11C072A0-09ED-4552-8F40-3D01CC1E1F2D}" srcOrd="0" destOrd="1" presId="urn:microsoft.com/office/officeart/2005/8/layout/vList2"/>
    <dgm:cxn modelId="{C344EFD3-9FED-47C3-A998-9C562D6D3B1B}" srcId="{573F014E-F971-4AFA-9DD4-B10BADF6F06E}" destId="{B35C3BB3-92F8-4F81-BFF7-817FB02BC056}" srcOrd="0" destOrd="0" parTransId="{9126AB4E-76E0-4421-9F22-4D74D649A4BE}" sibTransId="{3B9C853A-E08B-4EF8-9E11-35BD7FA5560B}"/>
    <dgm:cxn modelId="{C4E9D2DD-248D-4118-B8F3-7413393ABC14}" srcId="{3EC0FD99-D65A-4F02-91CC-BDDFD0028E94}" destId="{1ADF727F-B92B-4003-B915-C5A15D850D51}" srcOrd="1" destOrd="0" parTransId="{10BF87C0-0802-4F19-BA34-6D6022F018D1}" sibTransId="{352C0F7B-CDAF-408C-A4C8-F6227BC9CD6E}"/>
    <dgm:cxn modelId="{EAFDE2F9-E091-42D8-82DE-C1FD0B9E4D06}" type="presParOf" srcId="{A029FF29-29D6-4FF3-BF9A-7EAFC3CF61B5}" destId="{62814D32-F9AF-4C9E-A3AD-F6AF679243A1}" srcOrd="0" destOrd="0" presId="urn:microsoft.com/office/officeart/2005/8/layout/vList2"/>
    <dgm:cxn modelId="{58CB63C7-479D-4292-82D5-5DDB999ED118}" type="presParOf" srcId="{A029FF29-29D6-4FF3-BF9A-7EAFC3CF61B5}" destId="{3695C898-DA18-43E2-B9D5-4755246CBBBF}" srcOrd="1" destOrd="0" presId="urn:microsoft.com/office/officeart/2005/8/layout/vList2"/>
    <dgm:cxn modelId="{1540F89B-34D9-484A-A1F1-047416E53358}" type="presParOf" srcId="{A029FF29-29D6-4FF3-BF9A-7EAFC3CF61B5}" destId="{EB3E9882-4629-4DB9-BE0E-6FBE7BA55A4C}" srcOrd="2" destOrd="0" presId="urn:microsoft.com/office/officeart/2005/8/layout/vList2"/>
    <dgm:cxn modelId="{680F8C74-4813-4455-B60B-16D515C4E93F}" type="presParOf" srcId="{A029FF29-29D6-4FF3-BF9A-7EAFC3CF61B5}" destId="{07DD8C50-5959-488D-94FD-696FF03F48C2}" srcOrd="3" destOrd="0" presId="urn:microsoft.com/office/officeart/2005/8/layout/vList2"/>
    <dgm:cxn modelId="{FABB7CD0-74B6-4016-966F-95AE09D4479B}" type="presParOf" srcId="{A029FF29-29D6-4FF3-BF9A-7EAFC3CF61B5}" destId="{C9145464-8CE4-4644-95D3-6ED1353EE326}" srcOrd="4" destOrd="0" presId="urn:microsoft.com/office/officeart/2005/8/layout/vList2"/>
    <dgm:cxn modelId="{8DEA22E2-A740-4347-A9FB-76AB6FF61C92}" type="presParOf" srcId="{A029FF29-29D6-4FF3-BF9A-7EAFC3CF61B5}" destId="{11C072A0-09ED-4552-8F40-3D01CC1E1F2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814D32-F9AF-4C9E-A3AD-F6AF679243A1}">
      <dsp:nvSpPr>
        <dsp:cNvPr id="0" name=""/>
        <dsp:cNvSpPr/>
      </dsp:nvSpPr>
      <dsp:spPr>
        <a:xfrm>
          <a:off x="0" y="32587"/>
          <a:ext cx="10515600" cy="859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zh-TW" altLang="zh-TW" sz="35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00FFFF"/>
              </a:highlight>
              <a:latin typeface="Arial" panose="020B0604020202020204" pitchFamily="34" charset="0"/>
            </a:rPr>
            <a:t>Main Point</a:t>
          </a:r>
          <a:endParaRPr lang="zh-TW" altLang="en-US" sz="3500" kern="1200" dirty="0">
            <a:highlight>
              <a:srgbClr val="00FFFF"/>
            </a:highlight>
          </a:endParaRPr>
        </a:p>
      </dsp:txBody>
      <dsp:txXfrm>
        <a:off x="41979" y="74566"/>
        <a:ext cx="10431642" cy="775991"/>
      </dsp:txXfrm>
    </dsp:sp>
    <dsp:sp modelId="{3695C898-DA18-43E2-B9D5-4755246CBBBF}">
      <dsp:nvSpPr>
        <dsp:cNvPr id="0" name=""/>
        <dsp:cNvSpPr/>
      </dsp:nvSpPr>
      <dsp:spPr>
        <a:xfrm>
          <a:off x="0" y="892537"/>
          <a:ext cx="10515600" cy="923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kumimoji="0" lang="en-US" altLang="zh-TW" sz="3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The paper says it aims to explore </a:t>
          </a:r>
          <a:r>
            <a:rPr kumimoji="0" lang="en-US" altLang="zh-TW" sz="3200" b="0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potential barriers</a:t>
          </a:r>
          <a:r>
            <a:rPr kumimoji="0" lang="zh-TW" altLang="en-US" sz="3200" b="0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altLang="zh-TW" sz="3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affecting international students’ use of healthcare services</a:t>
          </a:r>
          <a:endParaRPr lang="zh-TW" altLang="en-US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892537"/>
        <a:ext cx="10515600" cy="923737"/>
      </dsp:txXfrm>
    </dsp:sp>
    <dsp:sp modelId="{EB3E9882-4629-4DB9-BE0E-6FBE7BA55A4C}">
      <dsp:nvSpPr>
        <dsp:cNvPr id="0" name=""/>
        <dsp:cNvSpPr/>
      </dsp:nvSpPr>
      <dsp:spPr>
        <a:xfrm>
          <a:off x="0" y="1816275"/>
          <a:ext cx="10515600" cy="859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zh-TW" altLang="zh-TW" sz="35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00FFFF"/>
              </a:highlight>
              <a:latin typeface="Arial" panose="020B0604020202020204" pitchFamily="34" charset="0"/>
            </a:rPr>
            <a:t>My Concern</a:t>
          </a:r>
          <a:endParaRPr lang="zh-TW" altLang="en-US" sz="3500" kern="1200" dirty="0">
            <a:highlight>
              <a:srgbClr val="00FFFF"/>
            </a:highlight>
          </a:endParaRPr>
        </a:p>
      </dsp:txBody>
      <dsp:txXfrm>
        <a:off x="41979" y="1858254"/>
        <a:ext cx="10431642" cy="775991"/>
      </dsp:txXfrm>
    </dsp:sp>
    <dsp:sp modelId="{07DD8C50-5959-488D-94FD-696FF03F48C2}">
      <dsp:nvSpPr>
        <dsp:cNvPr id="0" name=""/>
        <dsp:cNvSpPr/>
      </dsp:nvSpPr>
      <dsp:spPr>
        <a:xfrm>
          <a:off x="0" y="2676225"/>
          <a:ext cx="10515600" cy="1267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lrTx/>
            <a:buSzTx/>
            <a:buFontTx/>
            <a:buNone/>
          </a:pPr>
          <a:r>
            <a:rPr kumimoji="0" lang="en-US" altLang="zh-TW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But when I looked at the questionnaire and analysis, it seems like the study mostly focuses on descriptive data</a:t>
          </a:r>
          <a:r>
            <a:rPr kumimoji="0" lang="zh-TW" altLang="en-US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altLang="zh-TW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and yes/no usage patterns</a:t>
          </a:r>
          <a:r>
            <a:rPr kumimoji="0" lang="zh-TW" altLang="en-US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altLang="zh-TW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— </a:t>
          </a:r>
          <a:r>
            <a:rPr kumimoji="0" lang="en-US" altLang="zh-TW" sz="2800" b="0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not really on the </a:t>
          </a:r>
          <a:r>
            <a:rPr kumimoji="0" lang="zh-TW" altLang="en-US" sz="2800" b="0" i="1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“</a:t>
          </a:r>
          <a:r>
            <a:rPr kumimoji="0" lang="en-US" altLang="zh-TW" sz="2800" b="0" i="1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why”</a:t>
          </a:r>
          <a:r>
            <a:rPr kumimoji="0" lang="zh-TW" altLang="en-US" sz="2800" b="0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kumimoji="0" lang="en-US" altLang="zh-TW" sz="2800" b="0" i="0" u="none" strike="noStrike" kern="1200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behind the behavior</a:t>
          </a:r>
          <a:r>
            <a:rPr kumimoji="0" lang="en-US" altLang="zh-TW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zh-TW" altLang="en-US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676225"/>
        <a:ext cx="10515600" cy="1267875"/>
      </dsp:txXfrm>
    </dsp:sp>
    <dsp:sp modelId="{C9145464-8CE4-4644-95D3-6ED1353EE326}">
      <dsp:nvSpPr>
        <dsp:cNvPr id="0" name=""/>
        <dsp:cNvSpPr/>
      </dsp:nvSpPr>
      <dsp:spPr>
        <a:xfrm>
          <a:off x="0" y="3944100"/>
          <a:ext cx="10515600" cy="859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zh-TW" altLang="zh-TW" sz="35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00FFFF"/>
              </a:highlight>
              <a:latin typeface="Arial" panose="020B0604020202020204" pitchFamily="34" charset="0"/>
            </a:rPr>
            <a:t>My Question to Discuss</a:t>
          </a:r>
          <a:endParaRPr kumimoji="0" lang="zh-TW" altLang="zh-TW" sz="35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highlight>
              <a:srgbClr val="00FFFF"/>
            </a:highlight>
            <a:latin typeface="Arial" panose="020B0604020202020204" pitchFamily="34" charset="0"/>
          </a:endParaRPr>
        </a:p>
      </dsp:txBody>
      <dsp:txXfrm>
        <a:off x="41979" y="3986079"/>
        <a:ext cx="10431642" cy="775991"/>
      </dsp:txXfrm>
    </dsp:sp>
    <dsp:sp modelId="{11C072A0-09ED-4552-8F40-3D01CC1E1F2D}">
      <dsp:nvSpPr>
        <dsp:cNvPr id="0" name=""/>
        <dsp:cNvSpPr/>
      </dsp:nvSpPr>
      <dsp:spPr>
        <a:xfrm>
          <a:off x="0" y="4804050"/>
          <a:ext cx="10515600" cy="1340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lrTx/>
            <a:buSzTx/>
            <a:buFontTx/>
            <a:buNone/>
          </a:pPr>
          <a:r>
            <a:rPr kumimoji="0" lang="en-US" altLang="zh-TW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1.</a:t>
          </a:r>
          <a:r>
            <a:rPr kumimoji="0" lang="zh-TW" altLang="zh-TW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Does this kind of design really answer the research question?</a:t>
          </a:r>
          <a:endParaRPr lang="zh-TW" altLang="en-US" sz="280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lrTx/>
            <a:buSzTx/>
            <a:buFontTx/>
            <a:buNone/>
          </a:pPr>
          <a:r>
            <a:rPr kumimoji="0" lang="en-US" altLang="zh-TW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2.</a:t>
          </a:r>
          <a:r>
            <a:rPr kumimoji="0" lang="zh-TW" altLang="zh-TW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If we want to go deeper into the “underlying reasons,” what other methods or theoretical models could we use?</a:t>
          </a:r>
          <a:endParaRPr lang="zh-TW" altLang="en-US" sz="280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804050"/>
        <a:ext cx="10515600" cy="1340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64295A-91A2-2BA9-308C-910290102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FFBD9C6-017A-5F95-C3F9-99C15F72DF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61D3616-8E33-F78A-6228-0D81B5085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006-4637-458E-95CB-FD1F18F72646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B342195-E942-BD6F-354A-18AFDE536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B42A70D-CD7B-9C66-F71D-C187C94DD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4772-3E90-45BB-B8D1-FD218097F4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63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34ED52-3608-F539-693B-60D4C2FB2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AE0BBF3-3E03-0CA3-6F3A-2DE6770B6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6835BF-FD09-D887-BA6D-3F38B98E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006-4637-458E-95CB-FD1F18F72646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DBA3B6-4900-A19E-B583-E4B8519A8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EE2B01D-B73A-CDBF-06AB-AEADD4BB1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4772-3E90-45BB-B8D1-FD218097F4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3294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F3EA9D6-A55D-B699-3483-014B4C172E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5417CA1-15F8-DAA9-707D-8114887AF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14DD794-9DAA-F1DE-7DA5-4DC53CD48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006-4637-458E-95CB-FD1F18F72646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7024B01-F87D-4618-9D20-CD309B216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53C5146-4BE3-E8F6-7A1D-6BDC1287E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4772-3E90-45BB-B8D1-FD218097F4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747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4FBAE4-2B2C-5B85-24B5-92E14424E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474E8-EDEA-37B1-5166-AE1303E7B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1DAA6BF-E393-AEFE-1CE8-3A65F66B6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006-4637-458E-95CB-FD1F18F72646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2A0B826-1667-CA79-1CA0-230B79ADD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DF25E25-48CE-0940-F3C3-F5DF37BE7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4772-3E90-45BB-B8D1-FD218097F4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0777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8BCAFF-C4CF-91A2-C4FC-77398AE69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FBADE96-AD21-FAC3-AE4A-C36FCB06E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009DBA0-8158-4B33-5197-0884B03FB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006-4637-458E-95CB-FD1F18F72646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6F533C1-7288-3F26-6C48-414BF9F2D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61B3F3A-724D-A1AC-FD9A-0AB42A85A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4772-3E90-45BB-B8D1-FD218097F4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976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C3D881-CFF3-E9AF-6D41-5FCE66B27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E22A64-5E06-93CF-0EE5-FAAE679E76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AD0F851-CA12-4FCA-5857-7B4B1FCC0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4B6E344-9984-BC17-0A0F-CAF1FDFEE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006-4637-458E-95CB-FD1F18F72646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DF6FF8B-3B71-1A0D-C84F-D632AE76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8D95F28-C777-6FA9-4C42-C6948F43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4772-3E90-45BB-B8D1-FD218097F4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960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A8067A-3874-203E-12C1-67EFD5F9F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66307D6-FE57-73FA-4F75-B4A7EAD60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65C68A0-CDEF-51EC-991E-157E031900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C7DA99C-14F4-484D-1CC4-177DD4676D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AD329D9-2E40-DB65-7B8F-E7829F7A52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7B837D5-2DB9-11A0-5DB0-E38648131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006-4637-458E-95CB-FD1F18F72646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32BF285-0849-4014-D1C5-7C90891DB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F6B5C91-46D6-E42C-6BD6-382FB0F8E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4772-3E90-45BB-B8D1-FD218097F4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324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1E579F-87A6-09C2-FA04-7F77C1DCE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F8729AB-FA48-BC48-755A-2F6EDBF1B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006-4637-458E-95CB-FD1F18F72646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C3D7A1E-5FFE-ECD4-FF5F-4495793CD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6FFCE71-84BF-8129-551B-F6C53714D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4772-3E90-45BB-B8D1-FD218097F4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332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C9E0E43-92BE-D595-3715-DBF74F18F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006-4637-458E-95CB-FD1F18F72646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A6DBFDA9-5AD3-8B8B-1D5D-9ABD82196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7CDE71E-9E3D-B70E-C79A-14B42702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4772-3E90-45BB-B8D1-FD218097F4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428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53E462-B134-C671-BCAE-14D08D8BC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D30EC2-8882-9E9E-E796-76D779092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1880716-BD2D-89B1-357A-AE8B7988E5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8BC4D82-9280-BB2C-4A9E-92B936B18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006-4637-458E-95CB-FD1F18F72646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A73026B-9073-DFA9-1889-44A123DD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966BFB8-D4A9-0240-FF7B-59D79A888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4772-3E90-45BB-B8D1-FD218097F4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9895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27A02D-DBDB-04C9-D7E8-BECDA3851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6F2E740-FD17-B53D-2107-A3B4BC542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CF80AB2-BE45-245F-418B-4BCC0D9C4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9F30B2B-632F-F516-6876-F0FDEE08E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2D006-4637-458E-95CB-FD1F18F72646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1C180C5-085D-8119-5632-0961E76C2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AA76208-5690-1A5B-C8EC-0DEC470CD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34772-3E90-45BB-B8D1-FD218097F4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4190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F98A1EF-0E62-66AF-0E5B-5B68D0A2C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AB900B1-E89D-9DAB-5072-BC0D94503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828B5A8-44A2-FB09-2B8A-340C564281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C2D006-4637-458E-95CB-FD1F18F72646}" type="datetimeFigureOut">
              <a:rPr lang="zh-TW" altLang="en-US" smtClean="0"/>
              <a:t>2025/5/9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1317A16-BCD1-6480-924B-473D0CC57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126EB51-99B9-5E20-5585-21FC8D5890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134772-3E90-45BB-B8D1-FD218097F4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907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2FFA408-3472-B790-8708-5831E11B7E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20250528 Pi-Ling Wang </a:t>
            </a:r>
            <a:endParaRPr lang="zh-TW" altLang="en-US" dirty="0"/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63E9EAD2-3CA1-BEB6-B523-DE3664964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altLang="zh-TW" dirty="0"/>
              <a:t>Comment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9550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8B915423-5EBA-F2E3-6F6A-F271A763A7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294339"/>
              </p:ext>
            </p:extLst>
          </p:nvPr>
        </p:nvGraphicFramePr>
        <p:xfrm>
          <a:off x="838200" y="340518"/>
          <a:ext cx="10515600" cy="617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767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104</Words>
  <Application>Microsoft Office PowerPoint</Application>
  <PresentationFormat>寬螢幕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Times New Roman</vt:lpstr>
      <vt:lpstr>Office 佈景主題</vt:lpstr>
      <vt:lpstr>Comment 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王碧玲</dc:creator>
  <cp:lastModifiedBy>王碧玲</cp:lastModifiedBy>
  <cp:revision>1</cp:revision>
  <dcterms:created xsi:type="dcterms:W3CDTF">2025-05-09T07:23:37Z</dcterms:created>
  <dcterms:modified xsi:type="dcterms:W3CDTF">2025-05-09T07:35:59Z</dcterms:modified>
</cp:coreProperties>
</file>