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Lst>
  <p:sldIdLst>
    <p:sldId id="256" r:id="rId2"/>
    <p:sldId id="263" r:id="rId3"/>
    <p:sldId id="262"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p:restoredTop sz="96296"/>
  </p:normalViewPr>
  <p:slideViewPr>
    <p:cSldViewPr snapToGrid="0">
      <p:cViewPr varScale="1">
        <p:scale>
          <a:sx n="112" d="100"/>
          <a:sy n="112" d="100"/>
        </p:scale>
        <p:origin x="6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5/17/25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6156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5/17/25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52546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5/17/25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13524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5/17/25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67557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t>5/17/25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90071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BDDF98-C922-483F-97E9-3E76B0201B42}" type="datetimeFigureOut">
              <a:rPr lang="en-US" smtClean="0"/>
              <a:t>5/17/25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1728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DDF98-C922-483F-97E9-3E76B0201B42}" type="datetimeFigureOut">
              <a:rPr lang="en-US" smtClean="0"/>
              <a:t>5/17/25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0384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DDF98-C922-483F-97E9-3E76B0201B42}" type="datetimeFigureOut">
              <a:rPr lang="en-US" smtClean="0"/>
              <a:t>5/17/25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34564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DDF98-C922-483F-97E9-3E76B0201B42}" type="datetimeFigureOut">
              <a:rPr lang="en-US" smtClean="0"/>
              <a:t>5/17/25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41107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5/17/25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97937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5/17/25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8697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DDF98-C922-483F-97E9-3E76B0201B42}" type="datetimeFigureOut">
              <a:rPr lang="en-US" smtClean="0"/>
              <a:pPr/>
              <a:t>5/17/25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75263416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D1D537F-369E-E07D-B492-10372B93E17E}"/>
              </a:ext>
            </a:extLst>
          </p:cNvPr>
          <p:cNvSpPr>
            <a:spLocks noGrp="1"/>
          </p:cNvSpPr>
          <p:nvPr>
            <p:ph type="subTitle" idx="1"/>
          </p:nvPr>
        </p:nvSpPr>
        <p:spPr>
          <a:xfrm>
            <a:off x="732568" y="4091226"/>
            <a:ext cx="10530318" cy="1949813"/>
          </a:xfrm>
        </p:spPr>
        <p:txBody>
          <a:bodyPr anchor="t">
            <a:normAutofit/>
          </a:bodyPr>
          <a:lstStyle/>
          <a:p>
            <a:r>
              <a:rPr lang="en-US" altLang="zh-TW" dirty="0">
                <a:latin typeface="Calibri" panose="020F0502020204030204" pitchFamily="34" charset="0"/>
                <a:cs typeface="Calibri" panose="020F0502020204030204" pitchFamily="34" charset="0"/>
              </a:rPr>
              <a:t>Comments on Paper 1</a:t>
            </a:r>
          </a:p>
          <a:p>
            <a:r>
              <a:rPr lang="en-US" dirty="0">
                <a:latin typeface="Calibri" panose="020F0502020204030204" pitchFamily="34" charset="0"/>
                <a:cs typeface="Calibri" panose="020F0502020204030204" pitchFamily="34" charset="0"/>
              </a:rPr>
              <a:t>T88127011 </a:t>
            </a:r>
            <a:r>
              <a:rPr lang="en-US" dirty="0" err="1">
                <a:latin typeface="Calibri" panose="020F0502020204030204" pitchFamily="34" charset="0"/>
                <a:cs typeface="Calibri" panose="020F0502020204030204" pitchFamily="34" charset="0"/>
              </a:rPr>
              <a:t>Mita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Restinia</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2</a:t>
            </a:r>
            <a:r>
              <a:rPr lang="en-US" baseline="30000" dirty="0">
                <a:latin typeface="Calibri" panose="020F0502020204030204" pitchFamily="34" charset="0"/>
                <a:cs typeface="Calibri" panose="020F0502020204030204" pitchFamily="34" charset="0"/>
              </a:rPr>
              <a:t>nd</a:t>
            </a:r>
            <a:r>
              <a:rPr lang="en-US" dirty="0">
                <a:latin typeface="Calibri" panose="020F0502020204030204" pitchFamily="34" charset="0"/>
                <a:cs typeface="Calibri" panose="020F0502020204030204" pitchFamily="34" charset="0"/>
              </a:rPr>
              <a:t> Year PhD Student</a:t>
            </a:r>
          </a:p>
        </p:txBody>
      </p:sp>
      <p:sp>
        <p:nvSpPr>
          <p:cNvPr id="7" name="Title 6">
            <a:extLst>
              <a:ext uri="{FF2B5EF4-FFF2-40B4-BE49-F238E27FC236}">
                <a16:creationId xmlns:a16="http://schemas.microsoft.com/office/drawing/2014/main" id="{738BEB04-DE52-8A91-F238-C0A45E88828C}"/>
              </a:ext>
            </a:extLst>
          </p:cNvPr>
          <p:cNvSpPr>
            <a:spLocks noGrp="1"/>
          </p:cNvSpPr>
          <p:nvPr>
            <p:ph type="ctrTitle"/>
          </p:nvPr>
        </p:nvSpPr>
        <p:spPr/>
        <p:txBody>
          <a:bodyPr/>
          <a:lstStyle/>
          <a:p>
            <a:endParaRPr lang="en-US"/>
          </a:p>
        </p:txBody>
      </p:sp>
      <p:pic>
        <p:nvPicPr>
          <p:cNvPr id="3" name="Picture 2" descr="A close-up of a white background&#10;&#10;Description automatically generated">
            <a:extLst>
              <a:ext uri="{FF2B5EF4-FFF2-40B4-BE49-F238E27FC236}">
                <a16:creationId xmlns:a16="http://schemas.microsoft.com/office/drawing/2014/main" id="{7C23F0C7-CC03-F74B-1875-3E6ECCB37CB7}"/>
              </a:ext>
            </a:extLst>
          </p:cNvPr>
          <p:cNvPicPr>
            <a:picLocks noChangeAspect="1"/>
          </p:cNvPicPr>
          <p:nvPr/>
        </p:nvPicPr>
        <p:blipFill>
          <a:blip r:embed="rId2"/>
          <a:stretch>
            <a:fillRect/>
          </a:stretch>
        </p:blipFill>
        <p:spPr>
          <a:xfrm>
            <a:off x="1524000" y="670833"/>
            <a:ext cx="9144000" cy="2886333"/>
          </a:xfrm>
          <a:prstGeom prst="rect">
            <a:avLst/>
          </a:prstGeom>
        </p:spPr>
      </p:pic>
    </p:spTree>
    <p:extLst>
      <p:ext uri="{BB962C8B-B14F-4D97-AF65-F5344CB8AC3E}">
        <p14:creationId xmlns:p14="http://schemas.microsoft.com/office/powerpoint/2010/main" val="219282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516A-747A-2CD0-C940-265EDB4916FF}"/>
              </a:ext>
            </a:extLst>
          </p:cNvPr>
          <p:cNvSpPr>
            <a:spLocks noGrp="1"/>
          </p:cNvSpPr>
          <p:nvPr>
            <p:ph type="title"/>
          </p:nvPr>
        </p:nvSpPr>
        <p:spPr/>
        <p:txBody>
          <a:bodyPr/>
          <a:lstStyle/>
          <a:p>
            <a:r>
              <a:rPr lang="en-US" b="1" dirty="0"/>
              <a:t>Comment 1. The aim of study</a:t>
            </a:r>
          </a:p>
        </p:txBody>
      </p:sp>
      <p:sp>
        <p:nvSpPr>
          <p:cNvPr id="3" name="Content Placeholder 2">
            <a:extLst>
              <a:ext uri="{FF2B5EF4-FFF2-40B4-BE49-F238E27FC236}">
                <a16:creationId xmlns:a16="http://schemas.microsoft.com/office/drawing/2014/main" id="{D1250A56-FDF3-1A7A-5505-C1BA78FDE1D9}"/>
              </a:ext>
            </a:extLst>
          </p:cNvPr>
          <p:cNvSpPr>
            <a:spLocks noGrp="1"/>
          </p:cNvSpPr>
          <p:nvPr>
            <p:ph idx="1"/>
          </p:nvPr>
        </p:nvSpPr>
        <p:spPr>
          <a:xfrm>
            <a:off x="838200" y="1563787"/>
            <a:ext cx="10515600" cy="1820545"/>
          </a:xfrm>
        </p:spPr>
        <p:txBody>
          <a:bodyPr>
            <a:normAutofit/>
          </a:bodyPr>
          <a:lstStyle/>
          <a:p>
            <a:pPr marL="0" indent="0">
              <a:buNone/>
            </a:pPr>
            <a:r>
              <a:rPr lang="en-ID" sz="2400" dirty="0"/>
              <a:t>The study aims to assess whether the expansion of </a:t>
            </a:r>
            <a:r>
              <a:rPr lang="en-ID" sz="2400" dirty="0" err="1"/>
              <a:t>pediatric</a:t>
            </a:r>
            <a:r>
              <a:rPr lang="en-ID" sz="2400" dirty="0"/>
              <a:t> diabetes service, including access to technology (like insulin pumps), and more frequent clinic visits—led to : improved glycemic control and reduce acute complication. </a:t>
            </a:r>
            <a:endParaRPr lang="en-US" sz="2400" dirty="0"/>
          </a:p>
        </p:txBody>
      </p:sp>
      <p:sp>
        <p:nvSpPr>
          <p:cNvPr id="5" name="TextBox 4">
            <a:extLst>
              <a:ext uri="{FF2B5EF4-FFF2-40B4-BE49-F238E27FC236}">
                <a16:creationId xmlns:a16="http://schemas.microsoft.com/office/drawing/2014/main" id="{CA1B68E7-B086-A169-EE65-5E04FF049D3B}"/>
              </a:ext>
            </a:extLst>
          </p:cNvPr>
          <p:cNvSpPr txBox="1"/>
          <p:nvPr/>
        </p:nvSpPr>
        <p:spPr>
          <a:xfrm>
            <a:off x="838200" y="2889350"/>
            <a:ext cx="10191750" cy="3416320"/>
          </a:xfrm>
          <a:prstGeom prst="rect">
            <a:avLst/>
          </a:prstGeom>
          <a:noFill/>
        </p:spPr>
        <p:txBody>
          <a:bodyPr wrap="square">
            <a:spAutoFit/>
          </a:bodyPr>
          <a:lstStyle/>
          <a:p>
            <a:r>
              <a:rPr lang="en-ID" sz="2400" dirty="0"/>
              <a:t>However, </a:t>
            </a:r>
            <a:r>
              <a:rPr lang="en-ID" sz="2400" b="1" dirty="0"/>
              <a:t>the study does not fully address the aim of study</a:t>
            </a:r>
            <a:r>
              <a:rPr lang="en-ID" sz="2400" dirty="0"/>
              <a:t>, as it tends to be descriptive study. Although the authors observed an improvement in HbA1c over time, it remains difficult to determine whether this improvement can be attributed solely to the expansion of diabetes services, given the absence of a control group and causal analysis.</a:t>
            </a:r>
          </a:p>
          <a:p>
            <a:endParaRPr lang="en-ID" sz="2400" dirty="0"/>
          </a:p>
          <a:p>
            <a:r>
              <a:rPr lang="en-ID" sz="2400" dirty="0"/>
              <a:t>Therefore, including data from a comparable </a:t>
            </a:r>
            <a:r>
              <a:rPr lang="en-ID" sz="2400" dirty="0" err="1"/>
              <a:t>center</a:t>
            </a:r>
            <a:r>
              <a:rPr lang="en-ID" sz="2400" dirty="0"/>
              <a:t> without service expansion would have helped isolate the effect of the expanded services from glycemic control. </a:t>
            </a:r>
            <a:r>
              <a:rPr lang="en-ID" sz="2400" b="1" dirty="0"/>
              <a:t>What are your thoughts on this matter?</a:t>
            </a:r>
            <a:endParaRPr lang="en-US" sz="2400" b="1" dirty="0"/>
          </a:p>
        </p:txBody>
      </p:sp>
    </p:spTree>
    <p:extLst>
      <p:ext uri="{BB962C8B-B14F-4D97-AF65-F5344CB8AC3E}">
        <p14:creationId xmlns:p14="http://schemas.microsoft.com/office/powerpoint/2010/main" val="364870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2188468-AD15-0200-1284-8F8977C8BE70}"/>
              </a:ext>
            </a:extLst>
          </p:cNvPr>
          <p:cNvSpPr txBox="1"/>
          <p:nvPr/>
        </p:nvSpPr>
        <p:spPr>
          <a:xfrm>
            <a:off x="642423" y="390291"/>
            <a:ext cx="10335475" cy="584775"/>
          </a:xfrm>
          <a:prstGeom prst="rect">
            <a:avLst/>
          </a:prstGeom>
          <a:noFill/>
        </p:spPr>
        <p:txBody>
          <a:bodyPr wrap="square">
            <a:spAutoFit/>
          </a:bodyPr>
          <a:lstStyle/>
          <a:p>
            <a:r>
              <a:rPr lang="en-US" sz="3200" b="1" dirty="0">
                <a:cs typeface="Times New Roman" panose="02020603050405020304" pitchFamily="18" charset="0"/>
              </a:rPr>
              <a:t>Comment 2. </a:t>
            </a:r>
            <a:r>
              <a:rPr lang="en-ID" sz="3200" b="1" dirty="0"/>
              <a:t>ER Visit Trend Analysis</a:t>
            </a:r>
            <a:endParaRPr lang="en-US" sz="3200" b="1" dirty="0">
              <a:cs typeface="Times New Roman" panose="02020603050405020304" pitchFamily="18" charset="0"/>
            </a:endParaRPr>
          </a:p>
        </p:txBody>
      </p:sp>
      <p:pic>
        <p:nvPicPr>
          <p:cNvPr id="3" name="Picture 2" descr="A graph with lines and numbers&#10;&#10;Description automatically generated">
            <a:extLst>
              <a:ext uri="{FF2B5EF4-FFF2-40B4-BE49-F238E27FC236}">
                <a16:creationId xmlns:a16="http://schemas.microsoft.com/office/drawing/2014/main" id="{58A8F0C4-8944-051A-87D3-0B2D95B332B9}"/>
              </a:ext>
            </a:extLst>
          </p:cNvPr>
          <p:cNvPicPr>
            <a:picLocks noChangeAspect="1"/>
          </p:cNvPicPr>
          <p:nvPr/>
        </p:nvPicPr>
        <p:blipFill>
          <a:blip r:embed="rId2"/>
          <a:stretch>
            <a:fillRect/>
          </a:stretch>
        </p:blipFill>
        <p:spPr>
          <a:xfrm>
            <a:off x="816725" y="1092531"/>
            <a:ext cx="4506245" cy="3984861"/>
          </a:xfrm>
          <a:prstGeom prst="rect">
            <a:avLst/>
          </a:prstGeom>
        </p:spPr>
      </p:pic>
      <p:sp>
        <p:nvSpPr>
          <p:cNvPr id="5" name="TextBox 4">
            <a:extLst>
              <a:ext uri="{FF2B5EF4-FFF2-40B4-BE49-F238E27FC236}">
                <a16:creationId xmlns:a16="http://schemas.microsoft.com/office/drawing/2014/main" id="{C0D6D9A3-B329-6309-2BB6-91A6093DF9E0}"/>
              </a:ext>
            </a:extLst>
          </p:cNvPr>
          <p:cNvSpPr txBox="1"/>
          <p:nvPr/>
        </p:nvSpPr>
        <p:spPr>
          <a:xfrm>
            <a:off x="5322970" y="1265605"/>
            <a:ext cx="6097904" cy="646331"/>
          </a:xfrm>
          <a:prstGeom prst="rect">
            <a:avLst/>
          </a:prstGeom>
          <a:noFill/>
        </p:spPr>
        <p:txBody>
          <a:bodyPr wrap="square">
            <a:spAutoFit/>
          </a:bodyPr>
          <a:lstStyle/>
          <a:p>
            <a:r>
              <a:rPr lang="en-ID" dirty="0"/>
              <a:t>The authors appropriately stratified emergency room (ER) visits by insulin modality (CSII vs. MDI), as shown in Figure 4</a:t>
            </a:r>
            <a:endParaRPr lang="en-US" dirty="0"/>
          </a:p>
        </p:txBody>
      </p:sp>
      <p:sp>
        <p:nvSpPr>
          <p:cNvPr id="8" name="TextBox 7">
            <a:extLst>
              <a:ext uri="{FF2B5EF4-FFF2-40B4-BE49-F238E27FC236}">
                <a16:creationId xmlns:a16="http://schemas.microsoft.com/office/drawing/2014/main" id="{8E30D361-865F-0FBC-87D8-043F107B6DA4}"/>
              </a:ext>
            </a:extLst>
          </p:cNvPr>
          <p:cNvSpPr txBox="1"/>
          <p:nvPr/>
        </p:nvSpPr>
        <p:spPr>
          <a:xfrm>
            <a:off x="5322970" y="2142134"/>
            <a:ext cx="6097904" cy="1200329"/>
          </a:xfrm>
          <a:prstGeom prst="rect">
            <a:avLst/>
          </a:prstGeom>
          <a:noFill/>
        </p:spPr>
        <p:txBody>
          <a:bodyPr wrap="square">
            <a:spAutoFit/>
          </a:bodyPr>
          <a:lstStyle/>
          <a:p>
            <a:r>
              <a:rPr lang="en-ID" dirty="0"/>
              <a:t>However, the analysis remains limited because ER visits were reported in aggregate, without disaggregation by type of acute complication (e.g., DKA, severe </a:t>
            </a:r>
            <a:r>
              <a:rPr lang="en-ID" dirty="0" err="1"/>
              <a:t>hypoglycemia</a:t>
            </a:r>
            <a:r>
              <a:rPr lang="en-ID" dirty="0"/>
              <a:t>, or severe </a:t>
            </a:r>
            <a:r>
              <a:rPr lang="en-ID" dirty="0" err="1"/>
              <a:t>hyperglycemia</a:t>
            </a:r>
            <a:r>
              <a:rPr lang="en-ID" dirty="0"/>
              <a:t>),</a:t>
            </a:r>
            <a:endParaRPr lang="en-US" dirty="0"/>
          </a:p>
        </p:txBody>
      </p:sp>
      <p:sp>
        <p:nvSpPr>
          <p:cNvPr id="12" name="TextBox 11">
            <a:extLst>
              <a:ext uri="{FF2B5EF4-FFF2-40B4-BE49-F238E27FC236}">
                <a16:creationId xmlns:a16="http://schemas.microsoft.com/office/drawing/2014/main" id="{B8F4F0A1-EFAF-09C9-1AB7-28F3F3026645}"/>
              </a:ext>
            </a:extLst>
          </p:cNvPr>
          <p:cNvSpPr txBox="1"/>
          <p:nvPr/>
        </p:nvSpPr>
        <p:spPr>
          <a:xfrm>
            <a:off x="5322970" y="3572662"/>
            <a:ext cx="6097904" cy="1200329"/>
          </a:xfrm>
          <a:prstGeom prst="rect">
            <a:avLst/>
          </a:prstGeom>
          <a:noFill/>
        </p:spPr>
        <p:txBody>
          <a:bodyPr wrap="square">
            <a:spAutoFit/>
          </a:bodyPr>
          <a:lstStyle/>
          <a:p>
            <a:r>
              <a:rPr lang="en-ID" dirty="0"/>
              <a:t>To enhance the clinical relevance and interpretability of the results, </a:t>
            </a:r>
            <a:r>
              <a:rPr lang="en-ID" b="1" dirty="0"/>
              <a:t>ER visits should be reported separately by type of complication and further stratified by insulin regimen and year. What do you think about it?</a:t>
            </a:r>
            <a:endParaRPr lang="en-US" b="1" dirty="0"/>
          </a:p>
        </p:txBody>
      </p:sp>
    </p:spTree>
    <p:extLst>
      <p:ext uri="{BB962C8B-B14F-4D97-AF65-F5344CB8AC3E}">
        <p14:creationId xmlns:p14="http://schemas.microsoft.com/office/powerpoint/2010/main" val="312029752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1779</TotalTime>
  <Words>255</Words>
  <Application>Microsoft Macintosh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2013 - 2022 Theme</vt:lpstr>
      <vt:lpstr>PowerPoint Presentation</vt:lpstr>
      <vt:lpstr>Comment 1. The aim of study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Pregnancy-Related Acute Kidney Injury in Preeclampsia Risk Factors and Renal Outcomes   Frances I. Conti-Ramsden, Hannah L. Nathan, Annemarie De greeff, David R. Hall, Paul T. Seed, Lucy C. Chappell, Andrew H. Shennan, K. Bramham</dc:title>
  <dc:creator>fathan0906</dc:creator>
  <cp:lastModifiedBy>Microsoft Office User</cp:lastModifiedBy>
  <cp:revision>12</cp:revision>
  <dcterms:created xsi:type="dcterms:W3CDTF">2023-10-20T07:10:35Z</dcterms:created>
  <dcterms:modified xsi:type="dcterms:W3CDTF">2025-05-17T06:06:59Z</dcterms:modified>
</cp:coreProperties>
</file>