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9" r:id="rId3"/>
    <p:sldId id="271" r:id="rId4"/>
  </p:sldIdLst>
  <p:sldSz cx="9144000" cy="5143500" type="screen16x9"/>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7" autoAdjust="0"/>
    <p:restoredTop sz="74844" autoAdjust="0"/>
  </p:normalViewPr>
  <p:slideViewPr>
    <p:cSldViewPr>
      <p:cViewPr varScale="1">
        <p:scale>
          <a:sx n="82" d="100"/>
          <a:sy n="82" d="100"/>
        </p:scale>
        <p:origin x="136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9483DA-A649-461B-8B79-A85D08036C5B}" type="datetimeFigureOut">
              <a:rPr lang="zh-TW" altLang="en-US" smtClean="0"/>
              <a:t>2025/5/17</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61E879-5769-47F2-BBBB-1DBB69A20C1C}" type="slidenum">
              <a:rPr lang="zh-TW" altLang="en-US" smtClean="0"/>
              <a:t>‹#›</a:t>
            </a:fld>
            <a:endParaRPr lang="zh-TW" altLang="en-US"/>
          </a:p>
        </p:txBody>
      </p:sp>
    </p:spTree>
    <p:extLst>
      <p:ext uri="{BB962C8B-B14F-4D97-AF65-F5344CB8AC3E}">
        <p14:creationId xmlns:p14="http://schemas.microsoft.com/office/powerpoint/2010/main" val="3993655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E61E879-5769-47F2-BBBB-1DBB69A20C1C}" type="slidenum">
              <a:rPr lang="zh-TW" altLang="en-US" smtClean="0"/>
              <a:t>2</a:t>
            </a:fld>
            <a:endParaRPr lang="zh-TW" altLang="en-US"/>
          </a:p>
        </p:txBody>
      </p:sp>
    </p:spTree>
    <p:extLst>
      <p:ext uri="{BB962C8B-B14F-4D97-AF65-F5344CB8AC3E}">
        <p14:creationId xmlns:p14="http://schemas.microsoft.com/office/powerpoint/2010/main" val="743383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6027F-02DB-E5E2-88ED-0CF786CB9184}"/>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443E3781-72AA-60FD-4728-8CC3CFA0D3E9}"/>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BCCCA8B0-A4AB-9457-5CD2-5FA45812FB44}"/>
              </a:ext>
            </a:extLst>
          </p:cNvPr>
          <p:cNvSpPr>
            <a:spLocks noGrp="1"/>
          </p:cNvSpPr>
          <p:nvPr>
            <p:ph type="body" idx="1"/>
          </p:nvPr>
        </p:nvSpPr>
        <p:spPr/>
        <p:txBody>
          <a:bodyPr/>
          <a:lstStyle/>
          <a:p>
            <a:endParaRPr lang="zh-TW" altLang="en-US" dirty="0"/>
          </a:p>
        </p:txBody>
      </p:sp>
      <p:sp>
        <p:nvSpPr>
          <p:cNvPr id="4" name="投影片編號版面配置區 3">
            <a:extLst>
              <a:ext uri="{FF2B5EF4-FFF2-40B4-BE49-F238E27FC236}">
                <a16:creationId xmlns:a16="http://schemas.microsoft.com/office/drawing/2014/main" id="{18AFC29F-1C21-6491-EA7B-A540753C966A}"/>
              </a:ext>
            </a:extLst>
          </p:cNvPr>
          <p:cNvSpPr>
            <a:spLocks noGrp="1"/>
          </p:cNvSpPr>
          <p:nvPr>
            <p:ph type="sldNum" sz="quarter" idx="5"/>
          </p:nvPr>
        </p:nvSpPr>
        <p:spPr/>
        <p:txBody>
          <a:bodyPr/>
          <a:lstStyle/>
          <a:p>
            <a:fld id="{2E61E879-5769-47F2-BBBB-1DBB69A20C1C}" type="slidenum">
              <a:rPr lang="zh-TW" altLang="en-US" smtClean="0"/>
              <a:t>3</a:t>
            </a:fld>
            <a:endParaRPr lang="zh-TW" altLang="en-US"/>
          </a:p>
        </p:txBody>
      </p:sp>
    </p:spTree>
    <p:extLst>
      <p:ext uri="{BB962C8B-B14F-4D97-AF65-F5344CB8AC3E}">
        <p14:creationId xmlns:p14="http://schemas.microsoft.com/office/powerpoint/2010/main" val="2130480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597819"/>
            <a:ext cx="7772400" cy="1102519"/>
          </a:xfrm>
        </p:spPr>
        <p:txBody>
          <a:bodyPr/>
          <a:lstStyle/>
          <a:p>
            <a:r>
              <a:rPr lang="zh-TW" altLang="en-US"/>
              <a:t>按一下以編輯母片標題樣式</a:t>
            </a:r>
          </a:p>
        </p:txBody>
      </p:sp>
      <p:sp>
        <p:nvSpPr>
          <p:cNvPr id="3" name="副標題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3952647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4255324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154781"/>
            <a:ext cx="2057400" cy="329088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154781"/>
            <a:ext cx="6019800" cy="329088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1895955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635954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6"/>
            <a:ext cx="7772400" cy="1021556"/>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3906149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274928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05979"/>
            <a:ext cx="8229600" cy="85725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182361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1528560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1688325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1" y="204787"/>
            <a:ext cx="3008313" cy="871538"/>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191748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0"/>
            <a:ext cx="5486400" cy="425054"/>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7C7C0048-6331-432C-81F8-379CB057017D}" type="datetimeFigureOut">
              <a:rPr lang="zh-TW" altLang="en-US" smtClean="0"/>
              <a:t>2025/5/17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3779418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C7C0048-6331-432C-81F8-379CB057017D}" type="datetimeFigureOut">
              <a:rPr lang="zh-TW" altLang="en-US" smtClean="0"/>
              <a:t>2025/5/17</a:t>
            </a:fld>
            <a:endParaRPr lang="zh-TW" altLang="en-US"/>
          </a:p>
        </p:txBody>
      </p:sp>
      <p:sp>
        <p:nvSpPr>
          <p:cNvPr id="5" name="頁尾版面配置區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578227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232260" y="3363838"/>
            <a:ext cx="6946571" cy="847279"/>
          </a:xfrm>
        </p:spPr>
        <p:txBody>
          <a:bodyPr>
            <a:normAutofit lnSpcReduction="10000"/>
          </a:bodyPr>
          <a:lstStyle/>
          <a:p>
            <a:r>
              <a:rPr lang="en-US" altLang="zh-TW" sz="2400" dirty="0">
                <a:solidFill>
                  <a:schemeClr val="tx1"/>
                </a:solidFill>
              </a:rPr>
              <a:t>Ya-Ling Hsieh (T88121031)</a:t>
            </a:r>
          </a:p>
          <a:p>
            <a:r>
              <a:rPr lang="en-US" altLang="zh-TW" sz="2400" dirty="0">
                <a:solidFill>
                  <a:schemeClr val="tx1"/>
                </a:solidFill>
              </a:rPr>
              <a:t>2nd </a:t>
            </a:r>
            <a:r>
              <a:rPr lang="en-US" altLang="zh-TW" sz="2400">
                <a:solidFill>
                  <a:schemeClr val="tx1"/>
                </a:solidFill>
              </a:rPr>
              <a:t>Year PhD Student </a:t>
            </a:r>
            <a:endParaRPr lang="en-US" altLang="zh-TW" sz="2400" dirty="0">
              <a:solidFill>
                <a:schemeClr val="tx1"/>
              </a:solidFill>
            </a:endParaRPr>
          </a:p>
          <a:p>
            <a:endParaRPr lang="en-US" altLang="zh-TW" dirty="0"/>
          </a:p>
          <a:p>
            <a:endParaRPr lang="zh-TW" altLang="en-US" dirty="0"/>
          </a:p>
        </p:txBody>
      </p:sp>
      <p:sp>
        <p:nvSpPr>
          <p:cNvPr id="4" name="文字方塊 3">
            <a:extLst>
              <a:ext uri="{FF2B5EF4-FFF2-40B4-BE49-F238E27FC236}">
                <a16:creationId xmlns:a16="http://schemas.microsoft.com/office/drawing/2014/main" id="{71135191-3A2D-5F1A-B978-B1A8FDABC796}"/>
              </a:ext>
            </a:extLst>
          </p:cNvPr>
          <p:cNvSpPr txBox="1"/>
          <p:nvPr/>
        </p:nvSpPr>
        <p:spPr>
          <a:xfrm>
            <a:off x="1043608" y="1594996"/>
            <a:ext cx="7704856" cy="646331"/>
          </a:xfrm>
          <a:prstGeom prst="rect">
            <a:avLst/>
          </a:prstGeom>
          <a:noFill/>
        </p:spPr>
        <p:txBody>
          <a:bodyPr wrap="square">
            <a:spAutoFit/>
          </a:bodyPr>
          <a:lstStyle/>
          <a:p>
            <a:r>
              <a:rPr lang="en-US" altLang="zh-TW" sz="3600" dirty="0"/>
              <a:t>Comments for Yang-Han’s paper </a:t>
            </a:r>
            <a:endParaRPr lang="zh-TW" altLang="en-US" sz="3600" dirty="0"/>
          </a:p>
        </p:txBody>
      </p:sp>
    </p:spTree>
    <p:extLst>
      <p:ext uri="{BB962C8B-B14F-4D97-AF65-F5344CB8AC3E}">
        <p14:creationId xmlns:p14="http://schemas.microsoft.com/office/powerpoint/2010/main" val="2765796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31726" y="130324"/>
            <a:ext cx="8229600" cy="857250"/>
          </a:xfrm>
        </p:spPr>
        <p:txBody>
          <a:bodyPr>
            <a:noAutofit/>
          </a:bodyPr>
          <a:lstStyle/>
          <a:p>
            <a:r>
              <a:rPr lang="en-US" altLang="zh-TW" sz="2800" b="1" dirty="0">
                <a:cs typeface="Arial" panose="020B0604020202020204" pitchFamily="34" charset="0"/>
              </a:rPr>
              <a:t>Comment 1</a:t>
            </a:r>
            <a:endParaRPr lang="zh-TW" altLang="en-US" sz="2800" b="1" dirty="0">
              <a:cs typeface="Arial" panose="020B0604020202020204" pitchFamily="34" charset="0"/>
            </a:endParaRPr>
          </a:p>
        </p:txBody>
      </p:sp>
      <p:sp>
        <p:nvSpPr>
          <p:cNvPr id="5" name="內容版面配置區 4">
            <a:extLst>
              <a:ext uri="{FF2B5EF4-FFF2-40B4-BE49-F238E27FC236}">
                <a16:creationId xmlns:a16="http://schemas.microsoft.com/office/drawing/2014/main" id="{6154428C-AF57-4F9F-B16F-0865DB714F1A}"/>
              </a:ext>
            </a:extLst>
          </p:cNvPr>
          <p:cNvSpPr>
            <a:spLocks noGrp="1"/>
          </p:cNvSpPr>
          <p:nvPr>
            <p:ph idx="1"/>
          </p:nvPr>
        </p:nvSpPr>
        <p:spPr>
          <a:xfrm>
            <a:off x="457200" y="1203598"/>
            <a:ext cx="8435280" cy="3607049"/>
          </a:xfrm>
        </p:spPr>
        <p:txBody>
          <a:bodyPr>
            <a:noAutofit/>
          </a:bodyPr>
          <a:lstStyle/>
          <a:p>
            <a:pPr>
              <a:lnSpc>
                <a:spcPct val="120000"/>
              </a:lnSpc>
            </a:pPr>
            <a:r>
              <a:rPr lang="en-US" altLang="zh-TW" sz="2400" dirty="0">
                <a:solidFill>
                  <a:srgbClr val="000000"/>
                </a:solidFill>
              </a:rPr>
              <a:t>In this study, the control group was defined using data from 2018–2019, while the exposure groups were based only on 2019 prescriptions. This inconsistency in time windows could lead to bias or affect comparability.</a:t>
            </a:r>
          </a:p>
          <a:p>
            <a:pPr marL="0" indent="457200">
              <a:lnSpc>
                <a:spcPct val="120000"/>
              </a:lnSpc>
              <a:buNone/>
            </a:pPr>
            <a:r>
              <a:rPr lang="en-US" altLang="zh-TW" sz="2400" dirty="0">
                <a:solidFill>
                  <a:schemeClr val="accent6">
                    <a:lumMod val="75000"/>
                  </a:schemeClr>
                </a:solidFill>
              </a:rPr>
              <a:t>Why were different time frames used for the control and exposure groups?</a:t>
            </a:r>
          </a:p>
        </p:txBody>
      </p:sp>
    </p:spTree>
    <p:extLst>
      <p:ext uri="{BB962C8B-B14F-4D97-AF65-F5344CB8AC3E}">
        <p14:creationId xmlns:p14="http://schemas.microsoft.com/office/powerpoint/2010/main" val="3802189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FC5FE-A4B4-8038-E6F2-6C8572CA1429}"/>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9BC733C7-1BE9-380C-9677-A86336CBB897}"/>
              </a:ext>
            </a:extLst>
          </p:cNvPr>
          <p:cNvSpPr>
            <a:spLocks noGrp="1"/>
          </p:cNvSpPr>
          <p:nvPr>
            <p:ph type="title"/>
          </p:nvPr>
        </p:nvSpPr>
        <p:spPr>
          <a:xfrm>
            <a:off x="446736" y="58316"/>
            <a:ext cx="8229600" cy="857250"/>
          </a:xfrm>
        </p:spPr>
        <p:txBody>
          <a:bodyPr>
            <a:noAutofit/>
          </a:bodyPr>
          <a:lstStyle/>
          <a:p>
            <a:r>
              <a:rPr lang="en-US" altLang="zh-TW" sz="2800" b="1" dirty="0">
                <a:cs typeface="Arial" panose="020B0604020202020204" pitchFamily="34" charset="0"/>
              </a:rPr>
              <a:t>Comment 2</a:t>
            </a:r>
            <a:endParaRPr lang="zh-TW" altLang="en-US" sz="2800" b="1" dirty="0">
              <a:cs typeface="Arial" panose="020B0604020202020204" pitchFamily="34" charset="0"/>
            </a:endParaRPr>
          </a:p>
        </p:txBody>
      </p:sp>
      <p:sp>
        <p:nvSpPr>
          <p:cNvPr id="5" name="內容版面配置區 4">
            <a:extLst>
              <a:ext uri="{FF2B5EF4-FFF2-40B4-BE49-F238E27FC236}">
                <a16:creationId xmlns:a16="http://schemas.microsoft.com/office/drawing/2014/main" id="{67A6CD86-4E63-01B7-88FC-EEAB30733990}"/>
              </a:ext>
            </a:extLst>
          </p:cNvPr>
          <p:cNvSpPr>
            <a:spLocks noGrp="1"/>
          </p:cNvSpPr>
          <p:nvPr>
            <p:ph idx="1"/>
          </p:nvPr>
        </p:nvSpPr>
        <p:spPr>
          <a:xfrm>
            <a:off x="446736" y="768225"/>
            <a:ext cx="8435280" cy="4316959"/>
          </a:xfrm>
        </p:spPr>
        <p:txBody>
          <a:bodyPr>
            <a:noAutofit/>
          </a:bodyPr>
          <a:lstStyle/>
          <a:p>
            <a:pPr>
              <a:lnSpc>
                <a:spcPct val="120000"/>
              </a:lnSpc>
            </a:pPr>
            <a:r>
              <a:rPr lang="en-US" altLang="zh-TW" sz="2400" dirty="0">
                <a:solidFill>
                  <a:srgbClr val="000000"/>
                </a:solidFill>
              </a:rPr>
              <a:t>Although this study included vaccination status as a time-varying covariate in the adult risk models, it did not mention whether vaccination was accounted for in the models for children aged 12–17, either in the methods or in the reported results. Given that the UK had already implemented a vaccination program for adolescents during the study period, could the omission of vaccination status in the children's model have led to an </a:t>
            </a:r>
            <a:r>
              <a:rPr lang="en-US" altLang="zh-TW" sz="2400" dirty="0">
                <a:solidFill>
                  <a:schemeClr val="accent6">
                    <a:lumMod val="75000"/>
                  </a:schemeClr>
                </a:solidFill>
              </a:rPr>
              <a:t>underestimation of the protective effect of vaccination in high-risk pediatric populations?</a:t>
            </a:r>
          </a:p>
        </p:txBody>
      </p:sp>
    </p:spTree>
    <p:extLst>
      <p:ext uri="{BB962C8B-B14F-4D97-AF65-F5344CB8AC3E}">
        <p14:creationId xmlns:p14="http://schemas.microsoft.com/office/powerpoint/2010/main" val="153205757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1431</TotalTime>
  <Words>156</Words>
  <Application>Microsoft Office PowerPoint</Application>
  <PresentationFormat>如螢幕大小 (16:9)</PresentationFormat>
  <Paragraphs>10</Paragraphs>
  <Slides>3</Slides>
  <Notes>2</Notes>
  <HiddenSlides>0</HiddenSlides>
  <MMClips>0</MMClips>
  <ScaleCrop>false</ScaleCrop>
  <HeadingPairs>
    <vt:vector size="6" baseType="variant">
      <vt:variant>
        <vt:lpstr>使用字型</vt:lpstr>
      </vt:variant>
      <vt:variant>
        <vt:i4>2</vt:i4>
      </vt:variant>
      <vt:variant>
        <vt:lpstr>佈景主題</vt:lpstr>
      </vt:variant>
      <vt:variant>
        <vt:i4>1</vt:i4>
      </vt:variant>
      <vt:variant>
        <vt:lpstr>投影片標題</vt:lpstr>
      </vt:variant>
      <vt:variant>
        <vt:i4>3</vt:i4>
      </vt:variant>
    </vt:vector>
  </HeadingPairs>
  <TitlesOfParts>
    <vt:vector size="6" baseType="lpstr">
      <vt:lpstr>Arial</vt:lpstr>
      <vt:lpstr>Calibri</vt:lpstr>
      <vt:lpstr>Office 佈景主題</vt:lpstr>
      <vt:lpstr>PowerPoint 簡報</vt:lpstr>
      <vt:lpstr>Comment 1</vt:lpstr>
      <vt:lpstr>Comment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Paper 2 of Rod</dc:title>
  <dc:creator>dr</dc:creator>
  <cp:lastModifiedBy>8B病房_謝雅玲</cp:lastModifiedBy>
  <cp:revision>84</cp:revision>
  <dcterms:created xsi:type="dcterms:W3CDTF">2023-09-25T08:26:28Z</dcterms:created>
  <dcterms:modified xsi:type="dcterms:W3CDTF">2025-05-17T03:56:35Z</dcterms:modified>
</cp:coreProperties>
</file>