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293" r:id="rId3"/>
    <p:sldId id="294"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4660"/>
  </p:normalViewPr>
  <p:slideViewPr>
    <p:cSldViewPr snapToGrid="0">
      <p:cViewPr varScale="1">
        <p:scale>
          <a:sx n="67" d="100"/>
          <a:sy n="67" d="100"/>
        </p:scale>
        <p:origin x="8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08BC2C2-7813-4B38-8C1F-8C5D3D346CF4}" type="datetimeFigureOut">
              <a:rPr lang="en-IN" smtClean="0"/>
              <a:t>14-04-2025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6F782D-4D83-4CA8-8D3B-A859D1572875}"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039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8BC2C2-7813-4B38-8C1F-8C5D3D346CF4}" type="datetimeFigureOut">
              <a:rPr lang="en-IN" smtClean="0"/>
              <a:t>14-04-2025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6F782D-4D83-4CA8-8D3B-A859D1572875}" type="slidenum">
              <a:rPr lang="en-IN" smtClean="0"/>
              <a:t>‹#›</a:t>
            </a:fld>
            <a:endParaRPr lang="en-IN"/>
          </a:p>
        </p:txBody>
      </p:sp>
    </p:spTree>
    <p:extLst>
      <p:ext uri="{BB962C8B-B14F-4D97-AF65-F5344CB8AC3E}">
        <p14:creationId xmlns:p14="http://schemas.microsoft.com/office/powerpoint/2010/main" val="3154084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8BC2C2-7813-4B38-8C1F-8C5D3D346CF4}" type="datetimeFigureOut">
              <a:rPr lang="en-IN" smtClean="0"/>
              <a:t>14-04-2025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6F782D-4D83-4CA8-8D3B-A859D1572875}"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2476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8BC2C2-7813-4B38-8C1F-8C5D3D346CF4}" type="datetimeFigureOut">
              <a:rPr lang="en-IN" smtClean="0"/>
              <a:t>14-04-2025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6F782D-4D83-4CA8-8D3B-A859D1572875}" type="slidenum">
              <a:rPr lang="en-IN" smtClean="0"/>
              <a:t>‹#›</a:t>
            </a:fld>
            <a:endParaRPr lang="en-IN"/>
          </a:p>
        </p:txBody>
      </p:sp>
    </p:spTree>
    <p:extLst>
      <p:ext uri="{BB962C8B-B14F-4D97-AF65-F5344CB8AC3E}">
        <p14:creationId xmlns:p14="http://schemas.microsoft.com/office/powerpoint/2010/main" val="3730482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8BC2C2-7813-4B38-8C1F-8C5D3D346CF4}" type="datetimeFigureOut">
              <a:rPr lang="en-IN" smtClean="0"/>
              <a:t>14-04-2025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6F782D-4D83-4CA8-8D3B-A859D1572875}"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76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8BC2C2-7813-4B38-8C1F-8C5D3D346CF4}" type="datetimeFigureOut">
              <a:rPr lang="en-IN" smtClean="0"/>
              <a:t>14-04-2025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6F782D-4D83-4CA8-8D3B-A859D1572875}" type="slidenum">
              <a:rPr lang="en-IN" smtClean="0"/>
              <a:t>‹#›</a:t>
            </a:fld>
            <a:endParaRPr lang="en-IN"/>
          </a:p>
        </p:txBody>
      </p:sp>
    </p:spTree>
    <p:extLst>
      <p:ext uri="{BB962C8B-B14F-4D97-AF65-F5344CB8AC3E}">
        <p14:creationId xmlns:p14="http://schemas.microsoft.com/office/powerpoint/2010/main" val="3917707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8BC2C2-7813-4B38-8C1F-8C5D3D346CF4}" type="datetimeFigureOut">
              <a:rPr lang="en-IN" smtClean="0"/>
              <a:t>14-04-2025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6F782D-4D83-4CA8-8D3B-A859D1572875}" type="slidenum">
              <a:rPr lang="en-IN" smtClean="0"/>
              <a:t>‹#›</a:t>
            </a:fld>
            <a:endParaRPr lang="en-IN"/>
          </a:p>
        </p:txBody>
      </p:sp>
    </p:spTree>
    <p:extLst>
      <p:ext uri="{BB962C8B-B14F-4D97-AF65-F5344CB8AC3E}">
        <p14:creationId xmlns:p14="http://schemas.microsoft.com/office/powerpoint/2010/main" val="3703332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8BC2C2-7813-4B38-8C1F-8C5D3D346CF4}" type="datetimeFigureOut">
              <a:rPr lang="en-IN" smtClean="0"/>
              <a:t>14-04-2025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6F782D-4D83-4CA8-8D3B-A859D1572875}" type="slidenum">
              <a:rPr lang="en-IN" smtClean="0"/>
              <a:t>‹#›</a:t>
            </a:fld>
            <a:endParaRPr lang="en-IN"/>
          </a:p>
        </p:txBody>
      </p:sp>
    </p:spTree>
    <p:extLst>
      <p:ext uri="{BB962C8B-B14F-4D97-AF65-F5344CB8AC3E}">
        <p14:creationId xmlns:p14="http://schemas.microsoft.com/office/powerpoint/2010/main" val="3235220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BC2C2-7813-4B38-8C1F-8C5D3D346CF4}" type="datetimeFigureOut">
              <a:rPr lang="en-IN" smtClean="0"/>
              <a:t>14-04-2025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6F782D-4D83-4CA8-8D3B-A859D1572875}" type="slidenum">
              <a:rPr lang="en-IN" smtClean="0"/>
              <a:t>‹#›</a:t>
            </a:fld>
            <a:endParaRPr lang="en-IN"/>
          </a:p>
        </p:txBody>
      </p:sp>
    </p:spTree>
    <p:extLst>
      <p:ext uri="{BB962C8B-B14F-4D97-AF65-F5344CB8AC3E}">
        <p14:creationId xmlns:p14="http://schemas.microsoft.com/office/powerpoint/2010/main" val="3302853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8BC2C2-7813-4B38-8C1F-8C5D3D346CF4}" type="datetimeFigureOut">
              <a:rPr lang="en-IN" smtClean="0"/>
              <a:t>14-04-2025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6F782D-4D83-4CA8-8D3B-A859D1572875}" type="slidenum">
              <a:rPr lang="en-IN" smtClean="0"/>
              <a:t>‹#›</a:t>
            </a:fld>
            <a:endParaRPr lang="en-IN"/>
          </a:p>
        </p:txBody>
      </p:sp>
    </p:spTree>
    <p:extLst>
      <p:ext uri="{BB962C8B-B14F-4D97-AF65-F5344CB8AC3E}">
        <p14:creationId xmlns:p14="http://schemas.microsoft.com/office/powerpoint/2010/main" val="4287353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8BC2C2-7813-4B38-8C1F-8C5D3D346CF4}" type="datetimeFigureOut">
              <a:rPr lang="en-IN" smtClean="0"/>
              <a:t>14-04-2025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6F782D-4D83-4CA8-8D3B-A859D1572875}"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661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08BC2C2-7813-4B38-8C1F-8C5D3D346CF4}" type="datetimeFigureOut">
              <a:rPr lang="en-IN" smtClean="0"/>
              <a:t>14-04-2025</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96F782D-4D83-4CA8-8D3B-A859D1572875}"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05889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ED1D537F-369E-E07D-B492-10372B93E17E}"/>
              </a:ext>
            </a:extLst>
          </p:cNvPr>
          <p:cNvSpPr>
            <a:spLocks noGrp="1"/>
          </p:cNvSpPr>
          <p:nvPr>
            <p:ph type="subTitle" idx="1"/>
          </p:nvPr>
        </p:nvSpPr>
        <p:spPr>
          <a:xfrm>
            <a:off x="830841" y="4662726"/>
            <a:ext cx="10530318" cy="1949813"/>
          </a:xfrm>
        </p:spPr>
        <p:txBody>
          <a:bodyPr anchor="t">
            <a:normAutofit/>
          </a:bodyPr>
          <a:lstStyle/>
          <a:p>
            <a:pPr algn="ctr"/>
            <a:r>
              <a:rPr lang="en-US" altLang="zh-TW" sz="2800" dirty="0">
                <a:cs typeface="Calibri" panose="020F0502020204030204" pitchFamily="34" charset="0"/>
              </a:rPr>
              <a:t>Comments on Paper 1</a:t>
            </a:r>
          </a:p>
          <a:p>
            <a:pPr algn="ctr"/>
            <a:r>
              <a:rPr lang="en-US" altLang="zh-TW" sz="2800" dirty="0">
                <a:cs typeface="Calibri" panose="020F0502020204030204" pitchFamily="34" charset="0"/>
              </a:rPr>
              <a:t>Swati Jain</a:t>
            </a:r>
          </a:p>
          <a:p>
            <a:pPr algn="ctr"/>
            <a:r>
              <a:rPr lang="en-US" sz="2800" dirty="0">
                <a:cs typeface="Calibri" panose="020F0502020204030204" pitchFamily="34" charset="0"/>
              </a:rPr>
              <a:t>T88127037</a:t>
            </a:r>
          </a:p>
          <a:p>
            <a:pPr algn="ctr"/>
            <a:r>
              <a:rPr lang="en-US" sz="2800" dirty="0">
                <a:cs typeface="Calibri" panose="020F0502020204030204" pitchFamily="34" charset="0"/>
              </a:rPr>
              <a:t>2</a:t>
            </a:r>
            <a:r>
              <a:rPr lang="en-US" sz="2800" baseline="30000" dirty="0">
                <a:cs typeface="Calibri" panose="020F0502020204030204" pitchFamily="34" charset="0"/>
              </a:rPr>
              <a:t>nd</a:t>
            </a:r>
            <a:r>
              <a:rPr lang="en-US" sz="2800" dirty="0">
                <a:cs typeface="Calibri" panose="020F0502020204030204" pitchFamily="34" charset="0"/>
              </a:rPr>
              <a:t> Year PhD Student</a:t>
            </a:r>
          </a:p>
        </p:txBody>
      </p:sp>
      <p:pic>
        <p:nvPicPr>
          <p:cNvPr id="3" name="Picture 2">
            <a:extLst>
              <a:ext uri="{FF2B5EF4-FFF2-40B4-BE49-F238E27FC236}">
                <a16:creationId xmlns:a16="http://schemas.microsoft.com/office/drawing/2014/main" id="{B7FDE679-7201-4DED-1FAE-98C87227590E}"/>
              </a:ext>
            </a:extLst>
          </p:cNvPr>
          <p:cNvPicPr>
            <a:picLocks noChangeAspect="1"/>
          </p:cNvPicPr>
          <p:nvPr/>
        </p:nvPicPr>
        <p:blipFill>
          <a:blip r:embed="rId2"/>
          <a:stretch>
            <a:fillRect/>
          </a:stretch>
        </p:blipFill>
        <p:spPr>
          <a:xfrm>
            <a:off x="613842" y="623649"/>
            <a:ext cx="11275327" cy="3143250"/>
          </a:xfrm>
          <a:prstGeom prst="rect">
            <a:avLst/>
          </a:prstGeom>
        </p:spPr>
      </p:pic>
    </p:spTree>
    <p:extLst>
      <p:ext uri="{BB962C8B-B14F-4D97-AF65-F5344CB8AC3E}">
        <p14:creationId xmlns:p14="http://schemas.microsoft.com/office/powerpoint/2010/main" val="2192820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E1D2898-8BD7-8596-2330-5C9BD6314E08}"/>
              </a:ext>
            </a:extLst>
          </p:cNvPr>
          <p:cNvPicPr>
            <a:picLocks noChangeAspect="1"/>
          </p:cNvPicPr>
          <p:nvPr/>
        </p:nvPicPr>
        <p:blipFill>
          <a:blip r:embed="rId2"/>
          <a:stretch>
            <a:fillRect/>
          </a:stretch>
        </p:blipFill>
        <p:spPr>
          <a:xfrm>
            <a:off x="1217891" y="2371726"/>
            <a:ext cx="9383434" cy="2495750"/>
          </a:xfrm>
          <a:prstGeom prst="rect">
            <a:avLst/>
          </a:prstGeom>
        </p:spPr>
      </p:pic>
      <p:sp>
        <p:nvSpPr>
          <p:cNvPr id="2" name="Title 1">
            <a:extLst>
              <a:ext uri="{FF2B5EF4-FFF2-40B4-BE49-F238E27FC236}">
                <a16:creationId xmlns:a16="http://schemas.microsoft.com/office/drawing/2014/main" id="{E14D3AD2-BE6D-1866-7D27-806A7D949265}"/>
              </a:ext>
            </a:extLst>
          </p:cNvPr>
          <p:cNvSpPr>
            <a:spLocks noGrp="1"/>
          </p:cNvSpPr>
          <p:nvPr>
            <p:ph type="title"/>
          </p:nvPr>
        </p:nvSpPr>
        <p:spPr>
          <a:xfrm>
            <a:off x="881253" y="256603"/>
            <a:ext cx="9720072" cy="1109833"/>
          </a:xfrm>
        </p:spPr>
        <p:txBody>
          <a:bodyPr/>
          <a:lstStyle/>
          <a:p>
            <a:r>
              <a:rPr lang="en-US" dirty="0"/>
              <a:t>Comment - 1</a:t>
            </a:r>
            <a:endParaRPr lang="en-IN" dirty="0"/>
          </a:p>
        </p:txBody>
      </p:sp>
      <p:sp>
        <p:nvSpPr>
          <p:cNvPr id="3" name="Content Placeholder 2">
            <a:extLst>
              <a:ext uri="{FF2B5EF4-FFF2-40B4-BE49-F238E27FC236}">
                <a16:creationId xmlns:a16="http://schemas.microsoft.com/office/drawing/2014/main" id="{BE2CB261-14C2-DCF5-5950-54E798DA93C2}"/>
              </a:ext>
            </a:extLst>
          </p:cNvPr>
          <p:cNvSpPr>
            <a:spLocks noGrp="1"/>
          </p:cNvSpPr>
          <p:nvPr>
            <p:ph idx="1"/>
          </p:nvPr>
        </p:nvSpPr>
        <p:spPr>
          <a:xfrm>
            <a:off x="1024127" y="1366435"/>
            <a:ext cx="10448736" cy="5491565"/>
          </a:xfrm>
        </p:spPr>
        <p:txBody>
          <a:bodyPr>
            <a:normAutofit/>
          </a:bodyPr>
          <a:lstStyle/>
          <a:p>
            <a:r>
              <a:rPr lang="en-US" sz="2400" dirty="0"/>
              <a:t>In the paper, it can be noted that the adjusted hazard ratios for mental health outcomes are significantly higher in patients with COVID-19 hospitalization, especially for depression on day 0. </a:t>
            </a:r>
          </a:p>
          <a:p>
            <a:endParaRPr lang="en-US" dirty="0"/>
          </a:p>
          <a:p>
            <a:endParaRPr lang="en-US" dirty="0"/>
          </a:p>
          <a:p>
            <a:pPr marL="0" indent="0">
              <a:buNone/>
            </a:pPr>
            <a:endParaRPr lang="en-US" dirty="0"/>
          </a:p>
          <a:p>
            <a:pPr marL="0" indent="0">
              <a:buNone/>
            </a:pPr>
            <a:endParaRPr lang="en-US" dirty="0"/>
          </a:p>
          <a:p>
            <a:pPr marL="0" indent="0">
              <a:buNone/>
            </a:pPr>
            <a:endParaRPr lang="en-US" dirty="0"/>
          </a:p>
          <a:p>
            <a:r>
              <a:rPr lang="en-US" sz="2400" dirty="0"/>
              <a:t>Do you think these elevated risks primarily reflect the severity of the illness, or could they also be influenced by the increased healthcare contact and opportunity for diagnosis within the hospital setting? Would incorporating additional, alternative measures of COVID-19 severity help clarify the relative contributions of disease severity versus healthcare exposure in these associations?</a:t>
            </a:r>
          </a:p>
        </p:txBody>
      </p:sp>
    </p:spTree>
    <p:extLst>
      <p:ext uri="{BB962C8B-B14F-4D97-AF65-F5344CB8AC3E}">
        <p14:creationId xmlns:p14="http://schemas.microsoft.com/office/powerpoint/2010/main" val="1340446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7AE24-0767-9553-1A92-AF44A4BCBF30}"/>
              </a:ext>
            </a:extLst>
          </p:cNvPr>
          <p:cNvSpPr>
            <a:spLocks noGrp="1"/>
          </p:cNvSpPr>
          <p:nvPr>
            <p:ph type="title"/>
          </p:nvPr>
        </p:nvSpPr>
        <p:spPr/>
        <p:txBody>
          <a:bodyPr/>
          <a:lstStyle/>
          <a:p>
            <a:r>
              <a:rPr lang="en-US" dirty="0"/>
              <a:t>Comment -2 </a:t>
            </a:r>
            <a:endParaRPr lang="en-IN" dirty="0"/>
          </a:p>
        </p:txBody>
      </p:sp>
      <p:sp>
        <p:nvSpPr>
          <p:cNvPr id="3" name="Content Placeholder 2">
            <a:extLst>
              <a:ext uri="{FF2B5EF4-FFF2-40B4-BE49-F238E27FC236}">
                <a16:creationId xmlns:a16="http://schemas.microsoft.com/office/drawing/2014/main" id="{7D15D904-F639-60FC-A102-17F9D52C70EE}"/>
              </a:ext>
            </a:extLst>
          </p:cNvPr>
          <p:cNvSpPr>
            <a:spLocks noGrp="1"/>
          </p:cNvSpPr>
          <p:nvPr>
            <p:ph idx="1"/>
          </p:nvPr>
        </p:nvSpPr>
        <p:spPr>
          <a:xfrm>
            <a:off x="1024128" y="1843088"/>
            <a:ext cx="10691622" cy="4629150"/>
          </a:xfrm>
        </p:spPr>
        <p:txBody>
          <a:bodyPr/>
          <a:lstStyle/>
          <a:p>
            <a:r>
              <a:rPr lang="en-US" sz="2400" dirty="0"/>
              <a:t>As mentioned in discussion section </a:t>
            </a:r>
            <a:r>
              <a:rPr lang="en-US" sz="2400" b="1" dirty="0"/>
              <a:t>“we cannot exclude the possibility of unmeasured confounding, although we controlled for a wide range of demographic characteristics and prior morbidities”. </a:t>
            </a:r>
          </a:p>
          <a:p>
            <a:endParaRPr lang="en-US" sz="2400" b="1" dirty="0"/>
          </a:p>
          <a:p>
            <a:r>
              <a:rPr lang="en-US" sz="2400" dirty="0"/>
              <a:t>Given the differences in healthcare-seeking behavior between vaccinated and unvaccinated groups, do you think these adjustments were sufficient to fully mitigate such unmeasured confounding? Do you believe that using a negative control group or alternative methods could further strengthen the causal interpretation of the findings?</a:t>
            </a:r>
            <a:endParaRPr lang="en-US" sz="2400" b="1" dirty="0"/>
          </a:p>
          <a:p>
            <a:endParaRPr lang="en-IN" b="1" dirty="0"/>
          </a:p>
        </p:txBody>
      </p:sp>
    </p:spTree>
    <p:extLst>
      <p:ext uri="{BB962C8B-B14F-4D97-AF65-F5344CB8AC3E}">
        <p14:creationId xmlns:p14="http://schemas.microsoft.com/office/powerpoint/2010/main" val="2049349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109</TotalTime>
  <Words>185</Words>
  <Application>Microsoft Office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Tw Cen MT</vt:lpstr>
      <vt:lpstr>Tw Cen MT Condensed</vt:lpstr>
      <vt:lpstr>Wingdings 3</vt:lpstr>
      <vt:lpstr>Integral</vt:lpstr>
      <vt:lpstr>PowerPoint Presentation</vt:lpstr>
      <vt:lpstr>Comment - 1</vt:lpstr>
      <vt:lpstr>Comment -2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Swati Jain</dc:creator>
  <cp:lastModifiedBy>Swati Jain</cp:lastModifiedBy>
  <cp:revision>2</cp:revision>
  <dcterms:created xsi:type="dcterms:W3CDTF">2025-04-14T15:20:57Z</dcterms:created>
  <dcterms:modified xsi:type="dcterms:W3CDTF">2025-04-14T17:10:18Z</dcterms:modified>
</cp:coreProperties>
</file>