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14570620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936" autoAdjust="0"/>
    <p:restoredTop sz="90483" autoAdjust="0"/>
  </p:normalViewPr>
  <p:slideViewPr>
    <p:cSldViewPr snapToGrid="0">
      <p:cViewPr>
        <p:scale>
          <a:sx n="65" d="100"/>
          <a:sy n="65" d="100"/>
        </p:scale>
        <p:origin x="348" y="2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B4931-8394-4AFC-AAF1-C4F5303430DB}" type="datetimeFigureOut">
              <a:rPr lang="en-US" smtClean="0"/>
              <a:t>4/12/2025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3BFAC2-ADF2-499A-BC20-FB7C8A93C0A8}" type="slidenum">
              <a:rPr lang="en-US" smtClean="0"/>
              <a:t>‹#›</a:t>
            </a:fld>
            <a:endParaRPr lang="en-US"/>
          </a:p>
        </p:txBody>
      </p:sp>
    </p:spTree>
    <p:extLst>
      <p:ext uri="{BB962C8B-B14F-4D97-AF65-F5344CB8AC3E}">
        <p14:creationId xmlns:p14="http://schemas.microsoft.com/office/powerpoint/2010/main" val="2840854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3BFAC2-ADF2-499A-BC20-FB7C8A93C0A8}" type="slidenum">
              <a:rPr lang="en-US" smtClean="0"/>
              <a:t>2</a:t>
            </a:fld>
            <a:endParaRPr lang="en-US"/>
          </a:p>
        </p:txBody>
      </p:sp>
    </p:spTree>
    <p:extLst>
      <p:ext uri="{BB962C8B-B14F-4D97-AF65-F5344CB8AC3E}">
        <p14:creationId xmlns:p14="http://schemas.microsoft.com/office/powerpoint/2010/main" val="253316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8C525-F1DD-9D5E-1D18-1DB1D41A1C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0C1772-B710-D2FB-E5E5-26DD272293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5E031F-2618-F8FA-B2FC-9580FAC0DA08}"/>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5" name="Footer Placeholder 4">
            <a:extLst>
              <a:ext uri="{FF2B5EF4-FFF2-40B4-BE49-F238E27FC236}">
                <a16:creationId xmlns:a16="http://schemas.microsoft.com/office/drawing/2014/main" id="{3B8C47F4-983D-B3D9-B34B-46F1503BA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10A19-4A33-1D59-DB58-63A3DB8916B0}"/>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427684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B312E-9982-88AA-E3A2-8109B82FB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2B862B-040C-110D-880D-7839A0473A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BBC2D-4703-99CE-C6C6-B64FF3BC292F}"/>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5" name="Footer Placeholder 4">
            <a:extLst>
              <a:ext uri="{FF2B5EF4-FFF2-40B4-BE49-F238E27FC236}">
                <a16:creationId xmlns:a16="http://schemas.microsoft.com/office/drawing/2014/main" id="{07DD3CDE-6CFA-82B3-A733-EFFBB836D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04235-6DC2-5216-3D53-39A5181D1D0D}"/>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256501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2F8AE4-BF5B-00EB-6AFE-D06A6F2543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ECC58F-D90D-61AD-B84C-0136B79B46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04B7B-3DA2-14F4-88E7-2FD33B67EDD0}"/>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5" name="Footer Placeholder 4">
            <a:extLst>
              <a:ext uri="{FF2B5EF4-FFF2-40B4-BE49-F238E27FC236}">
                <a16:creationId xmlns:a16="http://schemas.microsoft.com/office/drawing/2014/main" id="{EF016995-58D5-3A05-6FAA-7A3F2F3FC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2D0E3-A2B1-AE3B-3165-5E385A2B4342}"/>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267806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03D1-7685-DC1A-88B9-B9233C99CB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4926E0-F642-7458-B0E2-BAF77729A8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5B9EC-99F3-86A4-C28B-BF2ADB5EE0D5}"/>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5" name="Footer Placeholder 4">
            <a:extLst>
              <a:ext uri="{FF2B5EF4-FFF2-40B4-BE49-F238E27FC236}">
                <a16:creationId xmlns:a16="http://schemas.microsoft.com/office/drawing/2014/main" id="{6579CE5C-150C-22BB-969D-017F6C780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13559-46F6-C813-14F0-E6AE9B26CC79}"/>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293930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A224-FEE5-BFD2-48B2-41463FD603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E5DCA5-30DF-7077-A8E1-516017A755A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385A40-2F6C-C05D-9EE2-B26C825E907C}"/>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5" name="Footer Placeholder 4">
            <a:extLst>
              <a:ext uri="{FF2B5EF4-FFF2-40B4-BE49-F238E27FC236}">
                <a16:creationId xmlns:a16="http://schemas.microsoft.com/office/drawing/2014/main" id="{C71EB604-8892-90F9-479E-24C5757E4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29059E-A599-8DC2-3181-89403775C6B7}"/>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219059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AC2EA-DFC9-00E0-1D73-133E012783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EA028A-722B-538F-37FD-BBEC75DCEF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4A49AA-B11B-8C50-35C1-658CE1A7A2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343D33-245E-D1F2-771D-242845430CA0}"/>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6" name="Footer Placeholder 5">
            <a:extLst>
              <a:ext uri="{FF2B5EF4-FFF2-40B4-BE49-F238E27FC236}">
                <a16:creationId xmlns:a16="http://schemas.microsoft.com/office/drawing/2014/main" id="{129A11EC-8499-9E14-1248-6D7B7F044E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28BAC4-6A6F-BF9E-99FF-9999EA759EBA}"/>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24012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CE67-2ADE-38F4-85D7-E3B2DCA2AF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0BE812-9F09-47DA-8169-AD8DB75D74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C92A5B-116B-2B8B-7F91-0EDF1EF5CC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3658F9-7536-64EA-A1DD-1354FB43FF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12E5F0-1EE9-4E48-B032-41938854A6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1AD674-65F6-1D90-C6C8-8CCBF48A5C71}"/>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8" name="Footer Placeholder 7">
            <a:extLst>
              <a:ext uri="{FF2B5EF4-FFF2-40B4-BE49-F238E27FC236}">
                <a16:creationId xmlns:a16="http://schemas.microsoft.com/office/drawing/2014/main" id="{66CF72CB-FD16-4446-9BB8-ABB8494B5C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88484B-8C7C-C6F4-BFFF-B2E9B534FD8E}"/>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395203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67F14-3470-1DB4-21A2-104A262DFB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FEAB47-D38B-26C4-6FB6-BF8B3A1F14EC}"/>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4" name="Footer Placeholder 3">
            <a:extLst>
              <a:ext uri="{FF2B5EF4-FFF2-40B4-BE49-F238E27FC236}">
                <a16:creationId xmlns:a16="http://schemas.microsoft.com/office/drawing/2014/main" id="{DAAB3BCB-1879-1A6F-5190-8FA3C6084E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2B50EF-D147-B2E1-5FDB-8063D63671E9}"/>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776417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F2B7AB-80DF-98F5-C907-B81C8E7B0C46}"/>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3" name="Footer Placeholder 2">
            <a:extLst>
              <a:ext uri="{FF2B5EF4-FFF2-40B4-BE49-F238E27FC236}">
                <a16:creationId xmlns:a16="http://schemas.microsoft.com/office/drawing/2014/main" id="{EBEC4A67-9C51-1FC0-1512-996E00A6B1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F957E5-D1E9-CE55-46C4-071C60947763}"/>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125519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51C0-25F4-2DF0-C35B-0BA4D9D819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FA5749-0166-B59B-4447-CA36C13694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9D695B-5EEC-F89E-A5A6-52C028CE6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90E269-1399-2934-0CDC-0612A9BDB2C0}"/>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6" name="Footer Placeholder 5">
            <a:extLst>
              <a:ext uri="{FF2B5EF4-FFF2-40B4-BE49-F238E27FC236}">
                <a16:creationId xmlns:a16="http://schemas.microsoft.com/office/drawing/2014/main" id="{FEE8AA46-C112-EED1-A710-AEA2C5AF7C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F30B06-C455-37CF-D323-35D28A74188D}"/>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25796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7789-D14E-3BD7-19DB-2CF7B242B6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61F69D-652D-22CA-18B3-F4B55F34AD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9A1440-974D-21CF-8968-84E1C037E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4C31B4-D0F0-70CB-AA4F-E3435BD35CFE}"/>
              </a:ext>
            </a:extLst>
          </p:cNvPr>
          <p:cNvSpPr>
            <a:spLocks noGrp="1"/>
          </p:cNvSpPr>
          <p:nvPr>
            <p:ph type="dt" sz="half" idx="10"/>
          </p:nvPr>
        </p:nvSpPr>
        <p:spPr/>
        <p:txBody>
          <a:bodyPr/>
          <a:lstStyle/>
          <a:p>
            <a:fld id="{6B35D540-892D-4C8C-A5DF-CC0B7965B1F1}" type="datetimeFigureOut">
              <a:rPr lang="en-US" smtClean="0"/>
              <a:t>4/12/2025</a:t>
            </a:fld>
            <a:endParaRPr lang="en-US"/>
          </a:p>
        </p:txBody>
      </p:sp>
      <p:sp>
        <p:nvSpPr>
          <p:cNvPr id="6" name="Footer Placeholder 5">
            <a:extLst>
              <a:ext uri="{FF2B5EF4-FFF2-40B4-BE49-F238E27FC236}">
                <a16:creationId xmlns:a16="http://schemas.microsoft.com/office/drawing/2014/main" id="{B6C164C9-F41D-F909-D3AC-1FB614B173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514A13-A651-FAD8-4E62-D63442B5D228}"/>
              </a:ext>
            </a:extLst>
          </p:cNvPr>
          <p:cNvSpPr>
            <a:spLocks noGrp="1"/>
          </p:cNvSpPr>
          <p:nvPr>
            <p:ph type="sldNum" sz="quarter" idx="12"/>
          </p:nvPr>
        </p:nvSpPr>
        <p:spPr/>
        <p:txBody>
          <a:bodyPr/>
          <a:lstStyle/>
          <a:p>
            <a:fld id="{DB4248BE-11C1-48E7-98E5-ACE66C37FE0B}" type="slidenum">
              <a:rPr lang="en-US" smtClean="0"/>
              <a:t>‹#›</a:t>
            </a:fld>
            <a:endParaRPr lang="en-US"/>
          </a:p>
        </p:txBody>
      </p:sp>
    </p:spTree>
    <p:extLst>
      <p:ext uri="{BB962C8B-B14F-4D97-AF65-F5344CB8AC3E}">
        <p14:creationId xmlns:p14="http://schemas.microsoft.com/office/powerpoint/2010/main" val="152480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B83712-195D-161A-20B8-A2143C620C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72C62D-99C8-AF4D-6E7E-AAE258E2B9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CAB4C6-4C78-D6D5-3794-6130FCB7AC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B35D540-892D-4C8C-A5DF-CC0B7965B1F1}" type="datetimeFigureOut">
              <a:rPr lang="en-US" smtClean="0"/>
              <a:t>4/12/2025</a:t>
            </a:fld>
            <a:endParaRPr lang="en-US"/>
          </a:p>
        </p:txBody>
      </p:sp>
      <p:sp>
        <p:nvSpPr>
          <p:cNvPr id="5" name="Footer Placeholder 4">
            <a:extLst>
              <a:ext uri="{FF2B5EF4-FFF2-40B4-BE49-F238E27FC236}">
                <a16:creationId xmlns:a16="http://schemas.microsoft.com/office/drawing/2014/main" id="{40413643-3808-E547-6A99-C117B4416C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8C90649-CC6B-3924-FA84-BB777CE3FD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B4248BE-11C1-48E7-98E5-ACE66C37FE0B}" type="slidenum">
              <a:rPr lang="en-US" smtClean="0"/>
              <a:t>‹#›</a:t>
            </a:fld>
            <a:endParaRPr lang="en-US"/>
          </a:p>
        </p:txBody>
      </p:sp>
    </p:spTree>
    <p:extLst>
      <p:ext uri="{BB962C8B-B14F-4D97-AF65-F5344CB8AC3E}">
        <p14:creationId xmlns:p14="http://schemas.microsoft.com/office/powerpoint/2010/main" val="338148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2C06A-47CB-6489-58A2-725D2C95E69A}"/>
              </a:ext>
            </a:extLst>
          </p:cNvPr>
          <p:cNvSpPr>
            <a:spLocks noGrp="1"/>
          </p:cNvSpPr>
          <p:nvPr>
            <p:ph type="ctrTitle"/>
          </p:nvPr>
        </p:nvSpPr>
        <p:spPr>
          <a:xfrm>
            <a:off x="838200" y="1033366"/>
            <a:ext cx="10515600" cy="1432248"/>
          </a:xfrm>
        </p:spPr>
        <p:txBody>
          <a:bodyPr>
            <a:noAutofit/>
          </a:bodyPr>
          <a:lstStyle/>
          <a:p>
            <a:r>
              <a:rPr lang="en-US" b="1" dirty="0">
                <a:latin typeface="Calibri" panose="020F0502020204030204" pitchFamily="34" charset="0"/>
                <a:cs typeface="Calibri" panose="020F0502020204030204" pitchFamily="34" charset="0"/>
              </a:rPr>
              <a:t>Comment for Hung Jui’s Paper 1</a:t>
            </a:r>
          </a:p>
        </p:txBody>
      </p:sp>
      <p:sp>
        <p:nvSpPr>
          <p:cNvPr id="3" name="Subtitle 2">
            <a:extLst>
              <a:ext uri="{FF2B5EF4-FFF2-40B4-BE49-F238E27FC236}">
                <a16:creationId xmlns:a16="http://schemas.microsoft.com/office/drawing/2014/main" id="{AEF830DE-0BA4-F288-563F-164303ED2462}"/>
              </a:ext>
            </a:extLst>
          </p:cNvPr>
          <p:cNvSpPr>
            <a:spLocks noGrp="1"/>
          </p:cNvSpPr>
          <p:nvPr>
            <p:ph type="subTitle" idx="1"/>
          </p:nvPr>
        </p:nvSpPr>
        <p:spPr>
          <a:xfrm>
            <a:off x="1632857" y="3460295"/>
            <a:ext cx="9144000" cy="2200275"/>
          </a:xfrm>
        </p:spPr>
        <p:txBody>
          <a:bodyPr>
            <a:noAutofit/>
          </a:bodyPr>
          <a:lstStyle/>
          <a:p>
            <a:r>
              <a:rPr lang="en-US" sz="3200" dirty="0">
                <a:latin typeface="Calibri" panose="020F0502020204030204" pitchFamily="34" charset="0"/>
                <a:cs typeface="Calibri" panose="020F0502020204030204" pitchFamily="34" charset="0"/>
              </a:rPr>
              <a:t>Commentor: </a:t>
            </a:r>
          </a:p>
          <a:p>
            <a:pPr marL="457200" marR="0" lvl="0" indent="-317500" defTabSz="914400" rtl="0" eaLnBrk="1" fontAlgn="auto" latinLnBrk="0" hangingPunct="1">
              <a:lnSpc>
                <a:spcPct val="100000"/>
              </a:lnSpc>
              <a:spcBef>
                <a:spcPts val="0"/>
              </a:spcBef>
              <a:spcAft>
                <a:spcPts val="0"/>
              </a:spcAft>
              <a:buClr>
                <a:srgbClr val="000000"/>
              </a:buClr>
              <a:buSzPts val="1400"/>
              <a:buFont typeface="Montserrat"/>
              <a:buNone/>
              <a:tabLst/>
              <a:defRPr/>
            </a:pPr>
            <a:r>
              <a:rPr kumimoji="0" lang="en-US" altLang="zh-TW" sz="3200" i="0" u="none" strike="noStrike" kern="0" cap="none" spc="0" normalizeH="0" baseline="0" noProof="0" dirty="0">
                <a:ln>
                  <a:noFill/>
                </a:ln>
                <a:solidFill>
                  <a:srgbClr val="000000"/>
                </a:solidFill>
                <a:effectLst/>
                <a:uLnTx/>
                <a:uFillTx/>
                <a:latin typeface="Calibri" panose="020F0502020204030204" pitchFamily="34" charset="0"/>
                <a:ea typeface="微軟正黑體" pitchFamily="34" charset="-120"/>
                <a:cs typeface="Calibri" panose="020F0502020204030204" pitchFamily="34" charset="0"/>
                <a:sym typeface="Montserrat"/>
              </a:rPr>
              <a:t>2</a:t>
            </a:r>
            <a:r>
              <a:rPr kumimoji="0" lang="en-US" altLang="zh-TW" sz="3200" i="0" u="none" strike="noStrike" kern="0" cap="none" spc="0" normalizeH="0" baseline="30000" noProof="0" dirty="0">
                <a:ln>
                  <a:noFill/>
                </a:ln>
                <a:solidFill>
                  <a:srgbClr val="000000"/>
                </a:solidFill>
                <a:effectLst/>
                <a:uLnTx/>
                <a:uFillTx/>
                <a:latin typeface="Calibri" panose="020F0502020204030204" pitchFamily="34" charset="0"/>
                <a:ea typeface="微軟正黑體" pitchFamily="34" charset="-120"/>
                <a:cs typeface="Calibri" panose="020F0502020204030204" pitchFamily="34" charset="0"/>
                <a:sym typeface="Montserrat"/>
              </a:rPr>
              <a:t>nd</a:t>
            </a:r>
            <a:r>
              <a:rPr kumimoji="0" lang="en-US" altLang="zh-TW" sz="3200" i="0" u="none" strike="noStrike" kern="0" cap="none" spc="0" normalizeH="0" baseline="0" noProof="0" dirty="0">
                <a:ln>
                  <a:noFill/>
                </a:ln>
                <a:solidFill>
                  <a:srgbClr val="000000"/>
                </a:solidFill>
                <a:effectLst/>
                <a:uLnTx/>
                <a:uFillTx/>
                <a:latin typeface="Calibri" panose="020F0502020204030204" pitchFamily="34" charset="0"/>
                <a:ea typeface="微軟正黑體" pitchFamily="34" charset="-120"/>
                <a:cs typeface="Calibri" panose="020F0502020204030204" pitchFamily="34" charset="0"/>
                <a:sym typeface="Montserrat"/>
              </a:rPr>
              <a:t> Year PhD student </a:t>
            </a:r>
          </a:p>
          <a:p>
            <a:pPr marL="457200" marR="0" lvl="0" indent="-317500" defTabSz="914400" rtl="0" eaLnBrk="1" fontAlgn="auto" latinLnBrk="0" hangingPunct="1">
              <a:lnSpc>
                <a:spcPct val="100000"/>
              </a:lnSpc>
              <a:spcBef>
                <a:spcPts val="0"/>
              </a:spcBef>
              <a:spcAft>
                <a:spcPts val="0"/>
              </a:spcAft>
              <a:buClr>
                <a:srgbClr val="000000"/>
              </a:buClr>
              <a:buSzPts val="1400"/>
              <a:buFont typeface="Montserrat"/>
              <a:buNone/>
              <a:tabLst/>
              <a:defRPr/>
            </a:pPr>
            <a:r>
              <a:rPr kumimoji="0" lang="en-US" altLang="zh-TW" sz="3200" i="0" u="none" strike="noStrike" kern="0" cap="none" spc="0" normalizeH="0" baseline="0" noProof="0" dirty="0">
                <a:ln>
                  <a:noFill/>
                </a:ln>
                <a:solidFill>
                  <a:srgbClr val="000000"/>
                </a:solidFill>
                <a:effectLst/>
                <a:uLnTx/>
                <a:uFillTx/>
                <a:latin typeface="Calibri" panose="020F0502020204030204" pitchFamily="34" charset="0"/>
                <a:ea typeface="微軟正黑體" pitchFamily="34" charset="-120"/>
                <a:cs typeface="Calibri" panose="020F0502020204030204" pitchFamily="34" charset="0"/>
                <a:sym typeface="Montserrat"/>
              </a:rPr>
              <a:t>Chiu- Wen Chang (T88121015)</a:t>
            </a:r>
            <a:endParaRPr kumimoji="0" lang="en-US" altLang="zh-TW" sz="32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Montserrat"/>
            </a:endParaRPr>
          </a:p>
          <a:p>
            <a:pPr marL="457200" marR="0" lvl="0" indent="-317500" defTabSz="914400" rtl="0" eaLnBrk="1" fontAlgn="auto" latinLnBrk="0" hangingPunct="1">
              <a:lnSpc>
                <a:spcPct val="100000"/>
              </a:lnSpc>
              <a:spcBef>
                <a:spcPts val="0"/>
              </a:spcBef>
              <a:spcAft>
                <a:spcPts val="0"/>
              </a:spcAft>
              <a:buClr>
                <a:srgbClr val="000000"/>
              </a:buClr>
              <a:buSzPts val="1400"/>
              <a:buFont typeface="Montserrat"/>
              <a:buNone/>
              <a:tabLst/>
              <a:defRPr/>
            </a:pPr>
            <a:r>
              <a:rPr kumimoji="0" lang="en-US" altLang="zh-TW" sz="32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Montserrat"/>
              </a:rPr>
              <a:t>2025.04.16</a:t>
            </a:r>
          </a:p>
        </p:txBody>
      </p:sp>
    </p:spTree>
    <p:extLst>
      <p:ext uri="{BB962C8B-B14F-4D97-AF65-F5344CB8AC3E}">
        <p14:creationId xmlns:p14="http://schemas.microsoft.com/office/powerpoint/2010/main" val="88282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EE2F-52FE-9303-A59D-116AB555A097}"/>
              </a:ext>
            </a:extLst>
          </p:cNvPr>
          <p:cNvSpPr>
            <a:spLocks noGrp="1"/>
          </p:cNvSpPr>
          <p:nvPr>
            <p:ph type="title"/>
          </p:nvPr>
        </p:nvSpPr>
        <p:spPr>
          <a:xfrm>
            <a:off x="838200" y="365125"/>
            <a:ext cx="10515600" cy="981529"/>
          </a:xfrm>
        </p:spPr>
        <p:txBody>
          <a:bodyPr/>
          <a:lstStyle/>
          <a:p>
            <a:r>
              <a:rPr lang="en-US" dirty="0">
                <a:latin typeface="Calibri" panose="020F0502020204030204" pitchFamily="34" charset="0"/>
                <a:cs typeface="Calibri" panose="020F0502020204030204" pitchFamily="34" charset="0"/>
              </a:rPr>
              <a:t>Comment </a:t>
            </a:r>
            <a:r>
              <a:rPr lang="en-US" altLang="zh-TW" dirty="0">
                <a:latin typeface="Calibri" panose="020F0502020204030204" pitchFamily="34" charset="0"/>
                <a:cs typeface="Calibri" panose="020F0502020204030204" pitchFamily="34" charset="0"/>
              </a:rPr>
              <a:t>1</a:t>
            </a:r>
            <a:endParaRPr lang="en-US" dirty="0">
              <a:latin typeface="Calibri" panose="020F0502020204030204" pitchFamily="34" charset="0"/>
              <a:cs typeface="Calibri" panose="020F0502020204030204" pitchFamily="34" charset="0"/>
            </a:endParaRPr>
          </a:p>
        </p:txBody>
      </p:sp>
      <p:sp>
        <p:nvSpPr>
          <p:cNvPr id="4" name="內容版面配置區 3"/>
          <p:cNvSpPr>
            <a:spLocks noGrp="1"/>
          </p:cNvSpPr>
          <p:nvPr>
            <p:ph idx="1"/>
          </p:nvPr>
        </p:nvSpPr>
        <p:spPr>
          <a:xfrm>
            <a:off x="476910" y="1394402"/>
            <a:ext cx="11114315" cy="1787689"/>
          </a:xfrm>
        </p:spPr>
        <p:txBody>
          <a:bodyPr>
            <a:noAutofit/>
          </a:bodyPr>
          <a:lstStyle/>
          <a:p>
            <a:r>
              <a:rPr lang="en-US" altLang="zh-TW" sz="2400" dirty="0">
                <a:latin typeface="Calibri" panose="020F0502020204030204" pitchFamily="34" charset="0"/>
                <a:ea typeface="Arial Unicode MS" panose="020B0604020202020204" pitchFamily="34" charset="-120"/>
                <a:cs typeface="Calibri" panose="020F0502020204030204" pitchFamily="34" charset="0"/>
              </a:rPr>
              <a:t>It is known to be associated with the development of short-term gastrointestinal symptoms such as diarrhea. Little is known about long-term effects of oral antibiotic exposure in the relationship between antibiotic exposure and development of colorectal cancer (CRC). Most of these might slowly turn into cancer over the course of about 10-15 years.</a:t>
            </a:r>
          </a:p>
        </p:txBody>
      </p:sp>
      <p:sp>
        <p:nvSpPr>
          <p:cNvPr id="3" name="矩形 2">
            <a:extLst>
              <a:ext uri="{FF2B5EF4-FFF2-40B4-BE49-F238E27FC236}">
                <a16:creationId xmlns:a16="http://schemas.microsoft.com/office/drawing/2014/main" id="{6DAD4D6B-BD64-6354-EDD5-C14ED20AEB3C}"/>
              </a:ext>
            </a:extLst>
          </p:cNvPr>
          <p:cNvSpPr/>
          <p:nvPr/>
        </p:nvSpPr>
        <p:spPr>
          <a:xfrm>
            <a:off x="596828" y="3350651"/>
            <a:ext cx="10874477" cy="1569660"/>
          </a:xfrm>
          <a:prstGeom prst="rect">
            <a:avLst/>
          </a:prstGeom>
          <a:solidFill>
            <a:srgbClr val="FFFF99"/>
          </a:solidFill>
        </p:spPr>
        <p:txBody>
          <a:bodyPr wrap="square">
            <a:spAutoFit/>
          </a:bodyPr>
          <a:lstStyle/>
          <a:p>
            <a:r>
              <a:rPr lang="en-US" altLang="zh-TW" sz="2400" b="1" dirty="0">
                <a:latin typeface="Calibri" panose="020F0502020204030204" pitchFamily="34" charset="0"/>
                <a:cs typeface="Calibri" panose="020F0502020204030204" pitchFamily="34" charset="0"/>
              </a:rPr>
              <a:t>Q1. The pathogenesis of CRC,  if one sick man turns into caner need for 10-15 years.  However, this study analysis 5 years antibiotic used data, is it reasonable? Should we consider the </a:t>
            </a:r>
            <a:r>
              <a:rPr lang="en-US" altLang="zh-TW" sz="2400" b="1" dirty="0">
                <a:solidFill>
                  <a:srgbClr val="FF0000"/>
                </a:solidFill>
                <a:latin typeface="Calibri" panose="020F0502020204030204" pitchFamily="34" charset="0"/>
                <a:cs typeface="Calibri" panose="020F0502020204030204" pitchFamily="34" charset="0"/>
              </a:rPr>
              <a:t>long-term effects </a:t>
            </a:r>
            <a:r>
              <a:rPr lang="en-US" altLang="zh-TW" sz="2400" b="1" dirty="0">
                <a:latin typeface="Calibri" panose="020F0502020204030204" pitchFamily="34" charset="0"/>
                <a:cs typeface="Calibri" panose="020F0502020204030204" pitchFamily="34" charset="0"/>
              </a:rPr>
              <a:t>of relationship between antibiotic and CRC? How do you explain?</a:t>
            </a:r>
            <a:endParaRPr lang="zh-TW" alt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187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DABDBA4-35CE-1C3C-8258-DFF6F8165A40}"/>
              </a:ext>
            </a:extLst>
          </p:cNvPr>
          <p:cNvSpPr>
            <a:spLocks noGrp="1"/>
          </p:cNvSpPr>
          <p:nvPr>
            <p:ph type="title"/>
          </p:nvPr>
        </p:nvSpPr>
        <p:spPr>
          <a:xfrm>
            <a:off x="612058" y="211947"/>
            <a:ext cx="10515600" cy="958214"/>
          </a:xfrm>
        </p:spPr>
        <p:txBody>
          <a:bodyPr/>
          <a:lstStyle/>
          <a:p>
            <a:r>
              <a:rPr lang="en-US" altLang="zh-TW" dirty="0"/>
              <a:t>Comment 2</a:t>
            </a:r>
            <a:endParaRPr lang="zh-TW" altLang="en-US" dirty="0"/>
          </a:p>
        </p:txBody>
      </p:sp>
      <p:sp>
        <p:nvSpPr>
          <p:cNvPr id="3" name="內容版面配置區 2">
            <a:extLst>
              <a:ext uri="{FF2B5EF4-FFF2-40B4-BE49-F238E27FC236}">
                <a16:creationId xmlns:a16="http://schemas.microsoft.com/office/drawing/2014/main" id="{304F05C7-3B50-CFF6-8D06-4005EA7944D6}"/>
              </a:ext>
            </a:extLst>
          </p:cNvPr>
          <p:cNvSpPr>
            <a:spLocks noGrp="1"/>
          </p:cNvSpPr>
          <p:nvPr>
            <p:ph idx="1"/>
          </p:nvPr>
        </p:nvSpPr>
        <p:spPr>
          <a:xfrm>
            <a:off x="256503" y="1086120"/>
            <a:ext cx="11425085" cy="1152693"/>
          </a:xfrm>
        </p:spPr>
        <p:txBody>
          <a:bodyPr>
            <a:noAutofit/>
          </a:bodyPr>
          <a:lstStyle/>
          <a:p>
            <a:r>
              <a:rPr lang="en-US" altLang="zh-TW" sz="2400" dirty="0">
                <a:latin typeface="Calibri" panose="020F0502020204030204" pitchFamily="34" charset="0"/>
                <a:cs typeface="Calibri" panose="020F0502020204030204" pitchFamily="34" charset="0"/>
              </a:rPr>
              <a:t>Table 2 shows the association between antibiotics and risk of CRC. The OR of developing CRC for antibiotic users with one or more prescriptions compared with non-users. It seems there is no increase of ORs in relationship between antibiotic amount and CRC.</a:t>
            </a:r>
          </a:p>
        </p:txBody>
      </p:sp>
      <p:grpSp>
        <p:nvGrpSpPr>
          <p:cNvPr id="7" name="群組 6">
            <a:extLst>
              <a:ext uri="{FF2B5EF4-FFF2-40B4-BE49-F238E27FC236}">
                <a16:creationId xmlns:a16="http://schemas.microsoft.com/office/drawing/2014/main" id="{424EDD7B-7A8B-2394-7F52-7610C3537C10}"/>
              </a:ext>
            </a:extLst>
          </p:cNvPr>
          <p:cNvGrpSpPr/>
          <p:nvPr/>
        </p:nvGrpSpPr>
        <p:grpSpPr>
          <a:xfrm>
            <a:off x="4709652" y="2322854"/>
            <a:ext cx="7127523" cy="3835804"/>
            <a:chOff x="4100051" y="1825625"/>
            <a:chExt cx="7590503" cy="4084965"/>
          </a:xfrm>
        </p:grpSpPr>
        <p:pic>
          <p:nvPicPr>
            <p:cNvPr id="5" name="圖片 4">
              <a:extLst>
                <a:ext uri="{FF2B5EF4-FFF2-40B4-BE49-F238E27FC236}">
                  <a16:creationId xmlns:a16="http://schemas.microsoft.com/office/drawing/2014/main" id="{E3890E7A-A123-7EBD-4650-88E124E0A236}"/>
                </a:ext>
              </a:extLst>
            </p:cNvPr>
            <p:cNvPicPr>
              <a:picLocks noChangeAspect="1"/>
            </p:cNvPicPr>
            <p:nvPr/>
          </p:nvPicPr>
          <p:blipFill>
            <a:blip r:embed="rId2"/>
            <a:stretch>
              <a:fillRect/>
            </a:stretch>
          </p:blipFill>
          <p:spPr>
            <a:xfrm>
              <a:off x="4100051" y="1825625"/>
              <a:ext cx="7590503" cy="4084965"/>
            </a:xfrm>
            <a:prstGeom prst="rect">
              <a:avLst/>
            </a:prstGeom>
          </p:spPr>
        </p:pic>
        <p:sp>
          <p:nvSpPr>
            <p:cNvPr id="6" name="矩形 5">
              <a:extLst>
                <a:ext uri="{FF2B5EF4-FFF2-40B4-BE49-F238E27FC236}">
                  <a16:creationId xmlns:a16="http://schemas.microsoft.com/office/drawing/2014/main" id="{FC80874C-DF02-E9BA-2228-DA20D6893716}"/>
                </a:ext>
              </a:extLst>
            </p:cNvPr>
            <p:cNvSpPr/>
            <p:nvPr/>
          </p:nvSpPr>
          <p:spPr>
            <a:xfrm>
              <a:off x="4100051" y="2349910"/>
              <a:ext cx="3116826" cy="319548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9" name="文字方塊 8">
            <a:extLst>
              <a:ext uri="{FF2B5EF4-FFF2-40B4-BE49-F238E27FC236}">
                <a16:creationId xmlns:a16="http://schemas.microsoft.com/office/drawing/2014/main" id="{D846672E-9127-F166-C9F2-84C195D0D341}"/>
              </a:ext>
            </a:extLst>
          </p:cNvPr>
          <p:cNvSpPr txBox="1"/>
          <p:nvPr/>
        </p:nvSpPr>
        <p:spPr>
          <a:xfrm>
            <a:off x="354825" y="2680196"/>
            <a:ext cx="3882878" cy="1938992"/>
          </a:xfrm>
          <a:prstGeom prst="rect">
            <a:avLst/>
          </a:prstGeom>
          <a:solidFill>
            <a:srgbClr val="FFFF99"/>
          </a:solidFill>
        </p:spPr>
        <p:txBody>
          <a:bodyPr wrap="square">
            <a:spAutoFit/>
          </a:bodyPr>
          <a:lstStyle/>
          <a:p>
            <a:r>
              <a:rPr lang="en-US" altLang="zh-TW" sz="2400" b="1" dirty="0">
                <a:latin typeface="Calibri" panose="020F0502020204030204" pitchFamily="34" charset="0"/>
                <a:cs typeface="Calibri" panose="020F0502020204030204" pitchFamily="34" charset="0"/>
              </a:rPr>
              <a:t>Q2. In this study, it is not show an evident dose-response relationship. Do you think if it is necessary to do </a:t>
            </a:r>
            <a:r>
              <a:rPr lang="en-US" altLang="zh-TW" sz="2400" b="1" dirty="0">
                <a:solidFill>
                  <a:srgbClr val="FF0000"/>
                </a:solidFill>
                <a:latin typeface="Calibri" panose="020F0502020204030204" pitchFamily="34" charset="0"/>
                <a:cs typeface="Calibri" panose="020F0502020204030204" pitchFamily="34" charset="0"/>
              </a:rPr>
              <a:t>dose-response</a:t>
            </a:r>
            <a:r>
              <a:rPr lang="en-US" altLang="zh-TW" sz="2400" b="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1988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392</TotalTime>
  <Words>204</Words>
  <Application>Microsoft Office PowerPoint</Application>
  <PresentationFormat>寬螢幕</PresentationFormat>
  <Paragraphs>12</Paragraphs>
  <Slides>3</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3</vt:i4>
      </vt:variant>
    </vt:vector>
  </HeadingPairs>
  <TitlesOfParts>
    <vt:vector size="9" baseType="lpstr">
      <vt:lpstr>Aptos</vt:lpstr>
      <vt:lpstr>Aptos Display</vt:lpstr>
      <vt:lpstr>Arial</vt:lpstr>
      <vt:lpstr>Calibri</vt:lpstr>
      <vt:lpstr>Montserrat</vt:lpstr>
      <vt:lpstr>Office Theme</vt:lpstr>
      <vt:lpstr>Comment for Hung Jui’s Paper 1</vt:lpstr>
      <vt:lpstr>Comment 1</vt:lpstr>
      <vt:lpstr>Comment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Long-term exposure to air pollution and liver cancer incidence  in six European cohorts</dc:title>
  <dc:creator>大囉柚</dc:creator>
  <cp:lastModifiedBy>CHIUWEN CHANG</cp:lastModifiedBy>
  <cp:revision>18</cp:revision>
  <dcterms:created xsi:type="dcterms:W3CDTF">2024-10-23T02:34:37Z</dcterms:created>
  <dcterms:modified xsi:type="dcterms:W3CDTF">2025-04-12T10:41:31Z</dcterms:modified>
</cp:coreProperties>
</file>