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2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185478-B2B2-4757-81C7-25A8EAF8F55A}" type="datetimeFigureOut">
              <a:rPr lang="zh-TW" altLang="en-US" smtClean="0"/>
              <a:t>2025/4/10</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5F7FE3-7E57-4FE0-8ACA-8E3D46F11DAF}" type="slidenum">
              <a:rPr lang="zh-TW" altLang="en-US" smtClean="0"/>
              <a:t>‹#›</a:t>
            </a:fld>
            <a:endParaRPr lang="zh-TW" altLang="en-US"/>
          </a:p>
        </p:txBody>
      </p:sp>
    </p:spTree>
    <p:extLst>
      <p:ext uri="{BB962C8B-B14F-4D97-AF65-F5344CB8AC3E}">
        <p14:creationId xmlns:p14="http://schemas.microsoft.com/office/powerpoint/2010/main" val="2147784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7B5F7FE3-7E57-4FE0-8ACA-8E3D46F11DAF}" type="slidenum">
              <a:rPr lang="zh-TW" altLang="en-US" smtClean="0"/>
              <a:t>2</a:t>
            </a:fld>
            <a:endParaRPr lang="zh-TW" altLang="en-US"/>
          </a:p>
        </p:txBody>
      </p:sp>
    </p:spTree>
    <p:extLst>
      <p:ext uri="{BB962C8B-B14F-4D97-AF65-F5344CB8AC3E}">
        <p14:creationId xmlns:p14="http://schemas.microsoft.com/office/powerpoint/2010/main" val="3212942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C6033EA-706C-223F-E522-A50B0F0C56DD}"/>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738E45DD-D745-75E3-D667-C3B91F45A8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8C6A61AA-1EB9-A767-20DB-00A37737FCEF}"/>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B0C2DD78-C2AE-253C-6417-9F5546207444}"/>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6ED3E02-DFA3-6162-A9C8-70DF4D33A44E}"/>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3612859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F50916-CC61-7825-87A3-82AE4BCB58EB}"/>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05E86A68-7282-F0DA-298C-86D65D34F56B}"/>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0A277C9-D908-729E-BA69-CBD5974892AB}"/>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71C62CC8-E38B-6D59-4D01-B18CB1C3E07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9E7A23B6-6911-7CF2-641E-3B7FA37D15CD}"/>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279379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CC0BB5FF-1358-68E9-C3B6-A9813C588B32}"/>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0D0CB44-CF50-5F2C-D727-E10B0FC5E9E6}"/>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CA770F78-D496-3377-081C-EFC56B16A470}"/>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E4581E28-40FA-1E44-6C04-F25608235839}"/>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6525210-7BBA-73E1-5117-EA0710099CAF}"/>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286407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B4235F-CE15-6E83-DD74-5F0B3121D3D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7C0A1DD-8BF3-F722-CBE1-9A61DA7E5EA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E493775-C797-0EF7-A4CA-0D6BD58A6B32}"/>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E607D856-A1F4-B79B-7120-91F7AE37AEF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F3B4E67-CF9C-187F-4FDA-AB1D7668F1FF}"/>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1569514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A2FEA9D-3C1A-FA29-3475-D6291B950E75}"/>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A9D70AAC-71B2-93B7-50F4-79F14228AF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1997BE6C-B7C5-5A2F-B799-44DB36C79599}"/>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23D6F1AA-0B26-9DF5-437A-448B2A69C14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E5B12E-E987-F94C-CB72-3B803A7CF44D}"/>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2040614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8660F0-6970-FB02-6203-E9B63E12ECAF}"/>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C2F9348-EBB5-CC41-F59D-700A04AB18A5}"/>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0FAE3E1-39DF-F92B-5D88-D79B4BA15A6D}"/>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632DDB3F-C011-7C09-7EB6-B142B2831608}"/>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C126C15A-24B1-611E-BA52-B6B94351EC8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10914863-8375-E512-2D30-B1F611524702}"/>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2107218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B10A2F6-3885-C27E-5BEC-C6B47F79076F}"/>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CB2CBE1-5A9B-66D6-B721-2CB6466332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2D4528AF-8EAE-3443-0F3E-F66FBE63EAF0}"/>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D4D8203-7957-EC73-4A10-F196B26EE2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0DAC0C13-0853-1575-F0B6-60DDF939752C}"/>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EB6D59E7-712F-284E-B53E-39CC117F60DF}"/>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8" name="頁尾版面配置區 7">
            <a:extLst>
              <a:ext uri="{FF2B5EF4-FFF2-40B4-BE49-F238E27FC236}">
                <a16:creationId xmlns:a16="http://schemas.microsoft.com/office/drawing/2014/main" id="{B07D040F-CF24-0317-154E-E9638FE62BA7}"/>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CF4B34BB-77B6-205B-C259-302FA7018279}"/>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3106051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51113CA-9CB5-94B2-1432-4ED2B3A3C624}"/>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C4004A91-F863-82B3-AC4A-ED3B33FC0D41}"/>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4" name="頁尾版面配置區 3">
            <a:extLst>
              <a:ext uri="{FF2B5EF4-FFF2-40B4-BE49-F238E27FC236}">
                <a16:creationId xmlns:a16="http://schemas.microsoft.com/office/drawing/2014/main" id="{AE622033-B295-9C5E-BA94-BF5C9031F48A}"/>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8CCF97EC-BDE7-F63D-6339-1E0ACD467040}"/>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421152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F4617AD5-DA16-252C-3F48-77CECBD854CD}"/>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3" name="頁尾版面配置區 2">
            <a:extLst>
              <a:ext uri="{FF2B5EF4-FFF2-40B4-BE49-F238E27FC236}">
                <a16:creationId xmlns:a16="http://schemas.microsoft.com/office/drawing/2014/main" id="{6D2C8222-8D95-298B-6C4C-3555C804BA65}"/>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6C636B07-E994-5C33-37B7-4E12292FCF39}"/>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67650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055710-9BFE-FC6B-927A-59FF505F5A2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18089F1B-6C7C-3B26-E450-BC20BF5BFE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1631053C-2AD0-6F84-D429-AC1C21D36C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C42016AB-997E-D4A3-37CF-4832C9D7D017}"/>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9BEF9E70-5E20-010D-B43E-B7393697B4EF}"/>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3C0AE48-0186-DDF2-19A8-DA730A8EEF0B}"/>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2110411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80753B-CEFA-5CC8-5F37-28392FC30573}"/>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508F3D7-8D6B-A55E-D3B7-B03DFAE974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8546BE1-E311-7D38-3A82-89CC98C0C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8A998F60-4171-9C75-6ACB-7EDB9112407B}"/>
              </a:ext>
            </a:extLst>
          </p:cNvPr>
          <p:cNvSpPr>
            <a:spLocks noGrp="1"/>
          </p:cNvSpPr>
          <p:nvPr>
            <p:ph type="dt" sz="half" idx="10"/>
          </p:nvPr>
        </p:nvSpPr>
        <p:spPr/>
        <p:txBody>
          <a:bodyPr/>
          <a:lstStyle/>
          <a:p>
            <a:fld id="{6ECAFC38-B76A-42AF-AF58-CCC25A559194}" type="datetimeFigureOut">
              <a:rPr lang="zh-TW" altLang="en-US" smtClean="0"/>
              <a:t>2025/4/10</a:t>
            </a:fld>
            <a:endParaRPr lang="zh-TW" altLang="en-US"/>
          </a:p>
        </p:txBody>
      </p:sp>
      <p:sp>
        <p:nvSpPr>
          <p:cNvPr id="6" name="頁尾版面配置區 5">
            <a:extLst>
              <a:ext uri="{FF2B5EF4-FFF2-40B4-BE49-F238E27FC236}">
                <a16:creationId xmlns:a16="http://schemas.microsoft.com/office/drawing/2014/main" id="{6F95514D-A1EF-499B-B219-4EB2F0A9CB9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1D9466C-F59E-53D2-192D-5CC72D757DAD}"/>
              </a:ext>
            </a:extLst>
          </p:cNvPr>
          <p:cNvSpPr>
            <a:spLocks noGrp="1"/>
          </p:cNvSpPr>
          <p:nvPr>
            <p:ph type="sldNum" sz="quarter" idx="12"/>
          </p:nvPr>
        </p:nvSpPr>
        <p:spPr/>
        <p:txBody>
          <a:body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124007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51F56752-657C-7BD7-9B18-092EDA2D26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035B7863-659B-C4D1-494D-8E91561307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24DBA77-71BD-044F-AFC5-AF2502A1E6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AFC38-B76A-42AF-AF58-CCC25A559194}" type="datetimeFigureOut">
              <a:rPr lang="zh-TW" altLang="en-US" smtClean="0"/>
              <a:t>2025/4/10</a:t>
            </a:fld>
            <a:endParaRPr lang="zh-TW" altLang="en-US"/>
          </a:p>
        </p:txBody>
      </p:sp>
      <p:sp>
        <p:nvSpPr>
          <p:cNvPr id="5" name="頁尾版面配置區 4">
            <a:extLst>
              <a:ext uri="{FF2B5EF4-FFF2-40B4-BE49-F238E27FC236}">
                <a16:creationId xmlns:a16="http://schemas.microsoft.com/office/drawing/2014/main" id="{C877F39A-4C41-4981-2D5A-3696056BF3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376EE938-3A20-C96A-0B8A-5BB09C800A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0AAD6-7C87-4E3E-99E6-008E05028E3A}" type="slidenum">
              <a:rPr lang="zh-TW" altLang="en-US" smtClean="0"/>
              <a:t>‹#›</a:t>
            </a:fld>
            <a:endParaRPr lang="zh-TW" altLang="en-US"/>
          </a:p>
        </p:txBody>
      </p:sp>
    </p:spTree>
    <p:extLst>
      <p:ext uri="{BB962C8B-B14F-4D97-AF65-F5344CB8AC3E}">
        <p14:creationId xmlns:p14="http://schemas.microsoft.com/office/powerpoint/2010/main" val="1619273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FAF0EF4-2C7E-D468-B90F-8774EB82206B}"/>
              </a:ext>
            </a:extLst>
          </p:cNvPr>
          <p:cNvSpPr>
            <a:spLocks noGrp="1"/>
          </p:cNvSpPr>
          <p:nvPr>
            <p:ph type="ctrTitle"/>
          </p:nvPr>
        </p:nvSpPr>
        <p:spPr>
          <a:xfrm>
            <a:off x="168812" y="2096085"/>
            <a:ext cx="11887200" cy="1413877"/>
          </a:xfrm>
        </p:spPr>
        <p:txBody>
          <a:bodyPr/>
          <a:lstStyle/>
          <a:p>
            <a:r>
              <a:rPr lang="en-US" altLang="zh-TW" dirty="0"/>
              <a:t>Comments on Hung Jui's paper</a:t>
            </a:r>
            <a:endParaRPr lang="zh-TW" altLang="en-US" dirty="0"/>
          </a:p>
        </p:txBody>
      </p:sp>
      <p:sp>
        <p:nvSpPr>
          <p:cNvPr id="3" name="副標題 2">
            <a:extLst>
              <a:ext uri="{FF2B5EF4-FFF2-40B4-BE49-F238E27FC236}">
                <a16:creationId xmlns:a16="http://schemas.microsoft.com/office/drawing/2014/main" id="{67101C73-2FE5-BD40-E6C1-4ACD8B795985}"/>
              </a:ext>
            </a:extLst>
          </p:cNvPr>
          <p:cNvSpPr>
            <a:spLocks noGrp="1"/>
          </p:cNvSpPr>
          <p:nvPr>
            <p:ph type="subTitle" idx="1"/>
          </p:nvPr>
        </p:nvSpPr>
        <p:spPr>
          <a:xfrm>
            <a:off x="1524000" y="4188034"/>
            <a:ext cx="9144000" cy="1655762"/>
          </a:xfrm>
        </p:spPr>
        <p:txBody>
          <a:bodyPr/>
          <a:lstStyle/>
          <a:p>
            <a:r>
              <a:rPr lang="en-US" altLang="zh-TW" sz="4000" dirty="0">
                <a:solidFill>
                  <a:schemeClr val="bg2">
                    <a:lumMod val="50000"/>
                  </a:schemeClr>
                </a:solidFill>
              </a:rPr>
              <a:t>T88134018 Yen-Chun, Wang</a:t>
            </a:r>
          </a:p>
          <a:p>
            <a:r>
              <a:rPr lang="en-US" altLang="zh-TW" sz="4000" dirty="0">
                <a:solidFill>
                  <a:schemeClr val="bg2">
                    <a:lumMod val="50000"/>
                  </a:schemeClr>
                </a:solidFill>
              </a:rPr>
              <a:t>PhD 1</a:t>
            </a:r>
            <a:r>
              <a:rPr lang="en-US" altLang="zh-TW" sz="4000" baseline="30000" dirty="0">
                <a:solidFill>
                  <a:schemeClr val="bg2">
                    <a:lumMod val="50000"/>
                  </a:schemeClr>
                </a:solidFill>
              </a:rPr>
              <a:t>st</a:t>
            </a:r>
            <a:r>
              <a:rPr lang="en-US" altLang="zh-TW" sz="4000" dirty="0">
                <a:solidFill>
                  <a:schemeClr val="bg2">
                    <a:lumMod val="50000"/>
                  </a:schemeClr>
                </a:solidFill>
              </a:rPr>
              <a:t>  Year Student </a:t>
            </a:r>
          </a:p>
          <a:p>
            <a:endParaRPr lang="zh-TW" altLang="en-US" dirty="0">
              <a:solidFill>
                <a:schemeClr val="bg2">
                  <a:lumMod val="50000"/>
                </a:schemeClr>
              </a:solidFill>
            </a:endParaRPr>
          </a:p>
        </p:txBody>
      </p:sp>
    </p:spTree>
    <p:extLst>
      <p:ext uri="{BB962C8B-B14F-4D97-AF65-F5344CB8AC3E}">
        <p14:creationId xmlns:p14="http://schemas.microsoft.com/office/powerpoint/2010/main" val="25350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3CB2CB-03D8-0058-1857-E6A3760A5887}"/>
              </a:ext>
            </a:extLst>
          </p:cNvPr>
          <p:cNvSpPr>
            <a:spLocks noGrp="1"/>
          </p:cNvSpPr>
          <p:nvPr>
            <p:ph type="title"/>
          </p:nvPr>
        </p:nvSpPr>
        <p:spPr>
          <a:xfrm>
            <a:off x="1204546" y="157163"/>
            <a:ext cx="9782908" cy="1325563"/>
          </a:xfrm>
        </p:spPr>
        <p:txBody>
          <a:bodyPr/>
          <a:lstStyle/>
          <a:p>
            <a:r>
              <a:rPr lang="en-US" altLang="zh-TW" sz="3600" b="1" dirty="0">
                <a:latin typeface="Times New Roman" panose="02020603050405020304" pitchFamily="18" charset="0"/>
                <a:ea typeface="+mn-ea"/>
                <a:cs typeface="Times New Roman" panose="02020603050405020304" pitchFamily="18" charset="0"/>
              </a:rPr>
              <a:t>Comment 1</a:t>
            </a:r>
            <a:endParaRPr lang="zh-TW" altLang="en-US" sz="3600" b="1" dirty="0">
              <a:latin typeface="Times New Roman" panose="02020603050405020304" pitchFamily="18" charset="0"/>
              <a:ea typeface="+mn-ea"/>
              <a:cs typeface="Times New Roman" panose="02020603050405020304" pitchFamily="18" charset="0"/>
            </a:endParaRPr>
          </a:p>
        </p:txBody>
      </p:sp>
      <p:sp>
        <p:nvSpPr>
          <p:cNvPr id="8" name="內容版面配置區 7">
            <a:extLst>
              <a:ext uri="{FF2B5EF4-FFF2-40B4-BE49-F238E27FC236}">
                <a16:creationId xmlns:a16="http://schemas.microsoft.com/office/drawing/2014/main" id="{14800092-3051-3627-38B7-6651A8469EBA}"/>
              </a:ext>
            </a:extLst>
          </p:cNvPr>
          <p:cNvSpPr>
            <a:spLocks noGrp="1"/>
          </p:cNvSpPr>
          <p:nvPr>
            <p:ph idx="1"/>
          </p:nvPr>
        </p:nvSpPr>
        <p:spPr>
          <a:xfrm>
            <a:off x="983550" y="1280959"/>
            <a:ext cx="10515600" cy="3507350"/>
          </a:xfrm>
        </p:spPr>
        <p:txBody>
          <a:bodyPr>
            <a:normAutofit fontScale="85000" lnSpcReduction="10000"/>
          </a:bodyPr>
          <a:lstStyle/>
          <a:p>
            <a:pPr>
              <a:lnSpc>
                <a:spcPct val="150000"/>
              </a:lnSpc>
            </a:pPr>
            <a:r>
              <a:rPr lang="en-US" altLang="zh-TW" sz="3200" dirty="0"/>
              <a:t>As I understand, antibiotics should be used under medical prescription. There is strong association between health-care utilizations (number of specialist visits and hospitalizations) and antibiotics use. In the analysis of this study, they adjust for the health-care utilizations prior the 2 years preceding CRC diagnosis. Does the adjustment block the partial effect of antibiotics use?</a:t>
            </a:r>
            <a:endParaRPr lang="zh-TW" altLang="en-US" sz="2000" dirty="0"/>
          </a:p>
        </p:txBody>
      </p:sp>
      <p:sp>
        <p:nvSpPr>
          <p:cNvPr id="35" name="矩形 34">
            <a:extLst>
              <a:ext uri="{FF2B5EF4-FFF2-40B4-BE49-F238E27FC236}">
                <a16:creationId xmlns:a16="http://schemas.microsoft.com/office/drawing/2014/main" id="{BE44036F-8887-7406-DC53-F56B6D8F399A}"/>
              </a:ext>
            </a:extLst>
          </p:cNvPr>
          <p:cNvSpPr/>
          <p:nvPr/>
        </p:nvSpPr>
        <p:spPr>
          <a:xfrm>
            <a:off x="983550" y="5161935"/>
            <a:ext cx="2802193" cy="117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1800" dirty="0"/>
              <a:t>Health-care utilizations</a:t>
            </a:r>
            <a:endParaRPr lang="zh-TW" altLang="en-US" dirty="0"/>
          </a:p>
        </p:txBody>
      </p:sp>
      <p:sp>
        <p:nvSpPr>
          <p:cNvPr id="37" name="矩形 36">
            <a:extLst>
              <a:ext uri="{FF2B5EF4-FFF2-40B4-BE49-F238E27FC236}">
                <a16:creationId xmlns:a16="http://schemas.microsoft.com/office/drawing/2014/main" id="{C9EC45CF-CF1C-5095-A1A1-6D8C63EA878E}"/>
              </a:ext>
            </a:extLst>
          </p:cNvPr>
          <p:cNvSpPr/>
          <p:nvPr/>
        </p:nvSpPr>
        <p:spPr>
          <a:xfrm>
            <a:off x="4882040" y="5161935"/>
            <a:ext cx="2802193" cy="117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1800" dirty="0"/>
              <a:t>Antibiotics use</a:t>
            </a:r>
            <a:endParaRPr lang="zh-TW" altLang="en-US" dirty="0"/>
          </a:p>
        </p:txBody>
      </p:sp>
      <p:cxnSp>
        <p:nvCxnSpPr>
          <p:cNvPr id="39" name="直線單箭頭接點 38">
            <a:extLst>
              <a:ext uri="{FF2B5EF4-FFF2-40B4-BE49-F238E27FC236}">
                <a16:creationId xmlns:a16="http://schemas.microsoft.com/office/drawing/2014/main" id="{AE9DA8EF-EC25-BEB3-B588-0E8DE61DC3FA}"/>
              </a:ext>
            </a:extLst>
          </p:cNvPr>
          <p:cNvCxnSpPr>
            <a:stCxn id="35" idx="3"/>
            <a:endCxn id="37" idx="1"/>
          </p:cNvCxnSpPr>
          <p:nvPr/>
        </p:nvCxnSpPr>
        <p:spPr>
          <a:xfrm>
            <a:off x="3785743" y="5746954"/>
            <a:ext cx="109629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矩形 39">
            <a:extLst>
              <a:ext uri="{FF2B5EF4-FFF2-40B4-BE49-F238E27FC236}">
                <a16:creationId xmlns:a16="http://schemas.microsoft.com/office/drawing/2014/main" id="{55FCD42C-C02B-42A0-A1C8-0D900AC53367}"/>
              </a:ext>
            </a:extLst>
          </p:cNvPr>
          <p:cNvSpPr/>
          <p:nvPr/>
        </p:nvSpPr>
        <p:spPr>
          <a:xfrm>
            <a:off x="8780530" y="5161935"/>
            <a:ext cx="2802193" cy="11700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TW" sz="1800" dirty="0"/>
              <a:t>CRC diagnosis</a:t>
            </a:r>
            <a:endParaRPr lang="zh-TW" altLang="en-US" dirty="0"/>
          </a:p>
        </p:txBody>
      </p:sp>
      <p:cxnSp>
        <p:nvCxnSpPr>
          <p:cNvPr id="41" name="直線單箭頭接點 40">
            <a:extLst>
              <a:ext uri="{FF2B5EF4-FFF2-40B4-BE49-F238E27FC236}">
                <a16:creationId xmlns:a16="http://schemas.microsoft.com/office/drawing/2014/main" id="{3CED16F0-21A4-27C2-39DD-0EA9F10F94EC}"/>
              </a:ext>
            </a:extLst>
          </p:cNvPr>
          <p:cNvCxnSpPr>
            <a:endCxn id="40" idx="1"/>
          </p:cNvCxnSpPr>
          <p:nvPr/>
        </p:nvCxnSpPr>
        <p:spPr>
          <a:xfrm>
            <a:off x="7684233" y="5746954"/>
            <a:ext cx="109629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接點: 弧形 3">
            <a:extLst>
              <a:ext uri="{FF2B5EF4-FFF2-40B4-BE49-F238E27FC236}">
                <a16:creationId xmlns:a16="http://schemas.microsoft.com/office/drawing/2014/main" id="{80ED26F2-AE08-AF6D-079C-9D7700E438FC}"/>
              </a:ext>
            </a:extLst>
          </p:cNvPr>
          <p:cNvCxnSpPr>
            <a:stCxn id="35" idx="0"/>
            <a:endCxn id="40" idx="0"/>
          </p:cNvCxnSpPr>
          <p:nvPr/>
        </p:nvCxnSpPr>
        <p:spPr>
          <a:xfrm rot="5400000" flipH="1" flipV="1">
            <a:off x="6283137" y="1263445"/>
            <a:ext cx="12700" cy="7796980"/>
          </a:xfrm>
          <a:prstGeom prst="curvedConnector3">
            <a:avLst>
              <a:gd name="adj1" fmla="val 3472724"/>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1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07375B0-D534-39A9-EFDC-17C2DF661BF0}"/>
              </a:ext>
            </a:extLst>
          </p:cNvPr>
          <p:cNvSpPr>
            <a:spLocks noGrp="1"/>
          </p:cNvSpPr>
          <p:nvPr>
            <p:ph type="title"/>
          </p:nvPr>
        </p:nvSpPr>
        <p:spPr/>
        <p:txBody>
          <a:bodyPr/>
          <a:lstStyle/>
          <a:p>
            <a:r>
              <a:rPr lang="en-US" altLang="zh-TW" sz="4400" b="1" dirty="0">
                <a:latin typeface="Times New Roman" panose="02020603050405020304" pitchFamily="18" charset="0"/>
                <a:ea typeface="+mn-ea"/>
                <a:cs typeface="Times New Roman" panose="02020603050405020304" pitchFamily="18" charset="0"/>
              </a:rPr>
              <a:t>Comment 2</a:t>
            </a:r>
            <a:endParaRPr lang="zh-TW" altLang="en-US" dirty="0"/>
          </a:p>
        </p:txBody>
      </p:sp>
      <p:sp>
        <p:nvSpPr>
          <p:cNvPr id="3" name="內容版面配置區 2">
            <a:extLst>
              <a:ext uri="{FF2B5EF4-FFF2-40B4-BE49-F238E27FC236}">
                <a16:creationId xmlns:a16="http://schemas.microsoft.com/office/drawing/2014/main" id="{24089CAE-A1D9-FBA0-65E0-8F35B572C391}"/>
              </a:ext>
            </a:extLst>
          </p:cNvPr>
          <p:cNvSpPr>
            <a:spLocks noGrp="1"/>
          </p:cNvSpPr>
          <p:nvPr>
            <p:ph idx="1"/>
          </p:nvPr>
        </p:nvSpPr>
        <p:spPr>
          <a:xfrm>
            <a:off x="838200" y="1690687"/>
            <a:ext cx="10515600" cy="4966591"/>
          </a:xfrm>
        </p:spPr>
        <p:txBody>
          <a:bodyPr>
            <a:normAutofit/>
          </a:bodyPr>
          <a:lstStyle/>
          <a:p>
            <a:r>
              <a:rPr lang="en-US" altLang="zh-TW" sz="3200" dirty="0"/>
              <a:t>Some results are hard to convince me that only low use (&lt;10 days) will be associated with the CRC diagnosis two years or more later. I think that using continuous days not only allows for direct testing of the dose effect (the significance of coefficient in regression model), but also for further identification of the optimal cut-off point for predicting CRC diagnosis. Why don’t the authors directly use the number of days of antibiotic use as a continuous variable instead of categorizing as no use (no reported use of antibiotics during the study period), low (1-10 days), moderate (11-60 days), high (61-180 days), and very high (&gt;180 days) use? </a:t>
            </a:r>
            <a:endParaRPr lang="zh-TW" altLang="en-US" sz="3200" dirty="0"/>
          </a:p>
        </p:txBody>
      </p:sp>
    </p:spTree>
    <p:extLst>
      <p:ext uri="{BB962C8B-B14F-4D97-AF65-F5344CB8AC3E}">
        <p14:creationId xmlns:p14="http://schemas.microsoft.com/office/powerpoint/2010/main" val="369526119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3526</TotalTime>
  <Words>213</Words>
  <Application>Microsoft Office PowerPoint</Application>
  <PresentationFormat>寬螢幕</PresentationFormat>
  <Paragraphs>11</Paragraphs>
  <Slides>3</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vt:i4>
      </vt:variant>
    </vt:vector>
  </HeadingPairs>
  <TitlesOfParts>
    <vt:vector size="8" baseType="lpstr">
      <vt:lpstr>Arial</vt:lpstr>
      <vt:lpstr>Calibri</vt:lpstr>
      <vt:lpstr>Calibri Light</vt:lpstr>
      <vt:lpstr>Times New Roman</vt:lpstr>
      <vt:lpstr>Office 佈景主題</vt:lpstr>
      <vt:lpstr>Comments on Hung Jui's paper</vt:lpstr>
      <vt:lpstr>Comment 1</vt:lpstr>
      <vt:lpstr>Comment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彥鈞 王</cp:lastModifiedBy>
  <cp:revision>13</cp:revision>
  <dcterms:created xsi:type="dcterms:W3CDTF">2024-10-16T15:34:49Z</dcterms:created>
  <dcterms:modified xsi:type="dcterms:W3CDTF">2025-04-10T15:19:50Z</dcterms:modified>
</cp:coreProperties>
</file>