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Lst>
  <p:sldIdLst>
    <p:sldId id="256" r:id="rId2"/>
    <p:sldId id="262" r:id="rId3"/>
    <p:sldId id="261" r:id="rId4"/>
    <p:sldId id="26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56"/>
    <p:restoredTop sz="96296"/>
  </p:normalViewPr>
  <p:slideViewPr>
    <p:cSldViewPr snapToGrid="0">
      <p:cViewPr varScale="1">
        <p:scale>
          <a:sx n="123" d="100"/>
          <a:sy n="123" d="100"/>
        </p:scale>
        <p:origin x="2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4/6/25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6156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4/6/25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52546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4/6/25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4135246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4/6/25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675572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t>4/6/25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90071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BDDF98-C922-483F-97E9-3E76B0201B42}" type="datetimeFigureOut">
              <a:rPr lang="en-US" smtClean="0"/>
              <a:t>4/6/25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617281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BDDF98-C922-483F-97E9-3E76B0201B42}" type="datetimeFigureOut">
              <a:rPr lang="en-US" smtClean="0"/>
              <a:t>4/6/25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20384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DDF98-C922-483F-97E9-3E76B0201B42}" type="datetimeFigureOut">
              <a:rPr lang="en-US" smtClean="0"/>
              <a:t>4/6/25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34564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DDF98-C922-483F-97E9-3E76B0201B42}" type="datetimeFigureOut">
              <a:rPr lang="en-US" smtClean="0"/>
              <a:t>4/6/25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241107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BDDF98-C922-483F-97E9-3E76B0201B42}" type="datetimeFigureOut">
              <a:rPr lang="en-US" smtClean="0"/>
              <a:t>4/6/25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97937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BDDF98-C922-483F-97E9-3E76B0201B42}" type="datetimeFigureOut">
              <a:rPr lang="en-US" smtClean="0"/>
              <a:t>4/6/25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86979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DDF98-C922-483F-97E9-3E76B0201B42}" type="datetimeFigureOut">
              <a:rPr lang="en-US" smtClean="0"/>
              <a:pPr/>
              <a:t>4/6/25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1752634162"/>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ED1D537F-369E-E07D-B492-10372B93E17E}"/>
              </a:ext>
            </a:extLst>
          </p:cNvPr>
          <p:cNvSpPr>
            <a:spLocks noGrp="1"/>
          </p:cNvSpPr>
          <p:nvPr>
            <p:ph type="subTitle" idx="1"/>
          </p:nvPr>
        </p:nvSpPr>
        <p:spPr>
          <a:xfrm>
            <a:off x="732568" y="4091226"/>
            <a:ext cx="10530318" cy="1949813"/>
          </a:xfrm>
        </p:spPr>
        <p:txBody>
          <a:bodyPr anchor="t">
            <a:normAutofit/>
          </a:bodyPr>
          <a:lstStyle/>
          <a:p>
            <a:r>
              <a:rPr lang="en-US" altLang="zh-TW" dirty="0">
                <a:latin typeface="Calibri" panose="020F0502020204030204" pitchFamily="34" charset="0"/>
                <a:cs typeface="Calibri" panose="020F0502020204030204" pitchFamily="34" charset="0"/>
              </a:rPr>
              <a:t>Comments on Paper 1</a:t>
            </a:r>
          </a:p>
          <a:p>
            <a:r>
              <a:rPr lang="en-US" dirty="0">
                <a:latin typeface="Calibri" panose="020F0502020204030204" pitchFamily="34" charset="0"/>
                <a:cs typeface="Calibri" panose="020F0502020204030204" pitchFamily="34" charset="0"/>
              </a:rPr>
              <a:t>T88127011 </a:t>
            </a:r>
            <a:r>
              <a:rPr lang="en-US" dirty="0" err="1">
                <a:latin typeface="Calibri" panose="020F0502020204030204" pitchFamily="34" charset="0"/>
                <a:cs typeface="Calibri" panose="020F0502020204030204" pitchFamily="34" charset="0"/>
              </a:rPr>
              <a:t>Mita</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Restinia</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2</a:t>
            </a:r>
            <a:r>
              <a:rPr lang="en-US" baseline="30000" dirty="0">
                <a:latin typeface="Calibri" panose="020F0502020204030204" pitchFamily="34" charset="0"/>
                <a:cs typeface="Calibri" panose="020F0502020204030204" pitchFamily="34" charset="0"/>
              </a:rPr>
              <a:t>nd</a:t>
            </a:r>
            <a:r>
              <a:rPr lang="en-US" dirty="0">
                <a:latin typeface="Calibri" panose="020F0502020204030204" pitchFamily="34" charset="0"/>
                <a:cs typeface="Calibri" panose="020F0502020204030204" pitchFamily="34" charset="0"/>
              </a:rPr>
              <a:t> Year PhD Student</a:t>
            </a:r>
          </a:p>
        </p:txBody>
      </p:sp>
      <p:sp>
        <p:nvSpPr>
          <p:cNvPr id="7" name="Title 6">
            <a:extLst>
              <a:ext uri="{FF2B5EF4-FFF2-40B4-BE49-F238E27FC236}">
                <a16:creationId xmlns:a16="http://schemas.microsoft.com/office/drawing/2014/main" id="{738BEB04-DE52-8A91-F238-C0A45E88828C}"/>
              </a:ext>
            </a:extLst>
          </p:cNvPr>
          <p:cNvSpPr>
            <a:spLocks noGrp="1"/>
          </p:cNvSpPr>
          <p:nvPr>
            <p:ph type="ctrTitle"/>
          </p:nvPr>
        </p:nvSpPr>
        <p:spPr/>
        <p:txBody>
          <a:bodyPr/>
          <a:lstStyle/>
          <a:p>
            <a:endParaRPr lang="en-US"/>
          </a:p>
        </p:txBody>
      </p:sp>
      <p:pic>
        <p:nvPicPr>
          <p:cNvPr id="9" name="Picture 8">
            <a:extLst>
              <a:ext uri="{FF2B5EF4-FFF2-40B4-BE49-F238E27FC236}">
                <a16:creationId xmlns:a16="http://schemas.microsoft.com/office/drawing/2014/main" id="{D24466A9-BD43-58E3-BE82-52B4834BFEEB}"/>
              </a:ext>
            </a:extLst>
          </p:cNvPr>
          <p:cNvPicPr>
            <a:picLocks noChangeAspect="1"/>
          </p:cNvPicPr>
          <p:nvPr/>
        </p:nvPicPr>
        <p:blipFill>
          <a:blip r:embed="rId2"/>
          <a:stretch>
            <a:fillRect/>
          </a:stretch>
        </p:blipFill>
        <p:spPr>
          <a:xfrm>
            <a:off x="633237" y="654307"/>
            <a:ext cx="11085523" cy="3146288"/>
          </a:xfrm>
          <a:prstGeom prst="rect">
            <a:avLst/>
          </a:prstGeom>
        </p:spPr>
      </p:pic>
    </p:spTree>
    <p:extLst>
      <p:ext uri="{BB962C8B-B14F-4D97-AF65-F5344CB8AC3E}">
        <p14:creationId xmlns:p14="http://schemas.microsoft.com/office/powerpoint/2010/main" val="2192820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2188468-AD15-0200-1284-8F8977C8BE70}"/>
              </a:ext>
            </a:extLst>
          </p:cNvPr>
          <p:cNvSpPr txBox="1"/>
          <p:nvPr/>
        </p:nvSpPr>
        <p:spPr>
          <a:xfrm>
            <a:off x="642423" y="916764"/>
            <a:ext cx="10335475" cy="584775"/>
          </a:xfrm>
          <a:prstGeom prst="rect">
            <a:avLst/>
          </a:prstGeom>
          <a:noFill/>
        </p:spPr>
        <p:txBody>
          <a:bodyPr wrap="square">
            <a:spAutoFit/>
          </a:bodyPr>
          <a:lstStyle/>
          <a:p>
            <a:r>
              <a:rPr lang="en-US" sz="3200" b="1" dirty="0">
                <a:cs typeface="Times New Roman" panose="02020603050405020304" pitchFamily="18" charset="0"/>
              </a:rPr>
              <a:t>Comment 1. </a:t>
            </a:r>
            <a:r>
              <a:rPr lang="en-ID" sz="3200" b="1" dirty="0"/>
              <a:t>Response Rate</a:t>
            </a:r>
            <a:endParaRPr lang="en-US" sz="3200" b="1" dirty="0">
              <a:cs typeface="Times New Roman" panose="02020603050405020304" pitchFamily="18" charset="0"/>
            </a:endParaRPr>
          </a:p>
        </p:txBody>
      </p:sp>
      <p:sp>
        <p:nvSpPr>
          <p:cNvPr id="10" name="TextBox 9">
            <a:extLst>
              <a:ext uri="{FF2B5EF4-FFF2-40B4-BE49-F238E27FC236}">
                <a16:creationId xmlns:a16="http://schemas.microsoft.com/office/drawing/2014/main" id="{391EA16C-983C-4447-D681-F5FD8D2E9540}"/>
              </a:ext>
            </a:extLst>
          </p:cNvPr>
          <p:cNvSpPr txBox="1"/>
          <p:nvPr/>
        </p:nvSpPr>
        <p:spPr>
          <a:xfrm>
            <a:off x="642424" y="1501539"/>
            <a:ext cx="11080951" cy="3108543"/>
          </a:xfrm>
          <a:prstGeom prst="rect">
            <a:avLst/>
          </a:prstGeom>
          <a:noFill/>
        </p:spPr>
        <p:txBody>
          <a:bodyPr wrap="square">
            <a:spAutoFit/>
          </a:bodyPr>
          <a:lstStyle/>
          <a:p>
            <a:r>
              <a:rPr lang="en-ID" sz="2800" dirty="0"/>
              <a:t>The overall response rate of 33% showed us higher portion of families did not engage with the survey. Families who chose not to participate may differ considerably in their infant care practices compared to safe sleeping program. In addition most participants have higher socioeconomic status and may have good literacy about this program. This raises concerns that the findings may </a:t>
            </a:r>
            <a:r>
              <a:rPr lang="en-ID" sz="2800" b="1" dirty="0"/>
              <a:t>overestimate safe sleep compliance.</a:t>
            </a:r>
            <a:endParaRPr lang="en-ID" sz="2800" dirty="0"/>
          </a:p>
          <a:p>
            <a:endParaRPr lang="en-US" sz="2800" b="1" dirty="0">
              <a:cs typeface="Times New Roman" panose="02020603050405020304" pitchFamily="18" charset="0"/>
            </a:endParaRPr>
          </a:p>
        </p:txBody>
      </p:sp>
      <p:sp>
        <p:nvSpPr>
          <p:cNvPr id="6" name="TextBox 5">
            <a:extLst>
              <a:ext uri="{FF2B5EF4-FFF2-40B4-BE49-F238E27FC236}">
                <a16:creationId xmlns:a16="http://schemas.microsoft.com/office/drawing/2014/main" id="{C652A1A7-7AD2-65ED-88A9-57ADFA61619B}"/>
              </a:ext>
            </a:extLst>
          </p:cNvPr>
          <p:cNvSpPr txBox="1"/>
          <p:nvPr/>
        </p:nvSpPr>
        <p:spPr>
          <a:xfrm>
            <a:off x="642423" y="4356886"/>
            <a:ext cx="11080951" cy="1384995"/>
          </a:xfrm>
          <a:prstGeom prst="rect">
            <a:avLst/>
          </a:prstGeom>
          <a:noFill/>
        </p:spPr>
        <p:txBody>
          <a:bodyPr wrap="square">
            <a:spAutoFit/>
          </a:bodyPr>
          <a:lstStyle/>
          <a:p>
            <a:r>
              <a:rPr lang="en-ID" sz="2800" b="1" dirty="0"/>
              <a:t>In light of this, if you are the author, how to account for these non-respondents in interpreting the results to ensure a balanced view of safe sleep practices?</a:t>
            </a:r>
            <a:endParaRPr lang="en-US" sz="2800" b="1" dirty="0"/>
          </a:p>
        </p:txBody>
      </p:sp>
    </p:spTree>
    <p:extLst>
      <p:ext uri="{BB962C8B-B14F-4D97-AF65-F5344CB8AC3E}">
        <p14:creationId xmlns:p14="http://schemas.microsoft.com/office/powerpoint/2010/main" val="3120297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B76E929-0E2B-C11F-92B6-26A0CE8409F5}"/>
              </a:ext>
            </a:extLst>
          </p:cNvPr>
          <p:cNvSpPr txBox="1">
            <a:spLocks/>
          </p:cNvSpPr>
          <p:nvPr/>
        </p:nvSpPr>
        <p:spPr>
          <a:xfrm>
            <a:off x="633844" y="683226"/>
            <a:ext cx="10515600" cy="1013095"/>
          </a:xfrm>
          <a:prstGeom prst="rect">
            <a:avLst/>
          </a:prstGeom>
          <a:ln w="28575">
            <a:no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mn-lt"/>
              </a:rPr>
              <a:t>Comment 2. </a:t>
            </a:r>
            <a:r>
              <a:rPr lang="en-ID" sz="3200" b="1" dirty="0">
                <a:latin typeface="+mn-lt"/>
              </a:rPr>
              <a:t>Inconsistent definition</a:t>
            </a:r>
            <a:endParaRPr lang="en-US" sz="3200" b="1" dirty="0">
              <a:latin typeface="+mn-lt"/>
            </a:endParaRPr>
          </a:p>
        </p:txBody>
      </p:sp>
      <p:sp>
        <p:nvSpPr>
          <p:cNvPr id="10" name="TextBox 9">
            <a:extLst>
              <a:ext uri="{FF2B5EF4-FFF2-40B4-BE49-F238E27FC236}">
                <a16:creationId xmlns:a16="http://schemas.microsoft.com/office/drawing/2014/main" id="{26424B10-DF55-7705-E400-37AFAAA655DD}"/>
              </a:ext>
            </a:extLst>
          </p:cNvPr>
          <p:cNvSpPr txBox="1"/>
          <p:nvPr/>
        </p:nvSpPr>
        <p:spPr>
          <a:xfrm>
            <a:off x="633844" y="1843276"/>
            <a:ext cx="10806547" cy="3108543"/>
          </a:xfrm>
          <a:prstGeom prst="rect">
            <a:avLst/>
          </a:prstGeom>
          <a:noFill/>
        </p:spPr>
        <p:txBody>
          <a:bodyPr wrap="square">
            <a:spAutoFit/>
          </a:bodyPr>
          <a:lstStyle/>
          <a:p>
            <a:r>
              <a:rPr lang="en-ID" sz="2800" dirty="0"/>
              <a:t>The study highlighted significant inconsistencies in definitions such as “bed-sharing” and “co-sleeping,” which could confuse caregivers to response the questionnaire.</a:t>
            </a:r>
          </a:p>
          <a:p>
            <a:br>
              <a:rPr lang="en-ID" sz="2800" dirty="0"/>
            </a:br>
            <a:r>
              <a:rPr lang="en-ID" sz="2800" b="1" dirty="0"/>
              <a:t>How might these definitional inconsistencies affect the study’s results and their interpretation? How to improve it for further study?</a:t>
            </a:r>
          </a:p>
          <a:p>
            <a:endParaRPr lang="en-US" sz="2800" dirty="0"/>
          </a:p>
        </p:txBody>
      </p:sp>
    </p:spTree>
    <p:extLst>
      <p:ext uri="{BB962C8B-B14F-4D97-AF65-F5344CB8AC3E}">
        <p14:creationId xmlns:p14="http://schemas.microsoft.com/office/powerpoint/2010/main" val="2449059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22E5-293F-49A4-1591-835801FAC726}"/>
              </a:ext>
            </a:extLst>
          </p:cNvPr>
          <p:cNvSpPr>
            <a:spLocks noGrp="1"/>
          </p:cNvSpPr>
          <p:nvPr>
            <p:ph type="title"/>
          </p:nvPr>
        </p:nvSpPr>
        <p:spPr/>
        <p:txBody>
          <a:bodyPr>
            <a:normAutofit/>
          </a:bodyPr>
          <a:lstStyle/>
          <a:p>
            <a:r>
              <a:rPr lang="en-US" sz="3200" b="1" dirty="0">
                <a:latin typeface="+mn-lt"/>
              </a:rPr>
              <a:t>Comment 3. Self-Reported Data</a:t>
            </a:r>
          </a:p>
        </p:txBody>
      </p:sp>
      <p:sp>
        <p:nvSpPr>
          <p:cNvPr id="3" name="Content Placeholder 2">
            <a:extLst>
              <a:ext uri="{FF2B5EF4-FFF2-40B4-BE49-F238E27FC236}">
                <a16:creationId xmlns:a16="http://schemas.microsoft.com/office/drawing/2014/main" id="{8A8B4174-D291-AA80-FE2D-C6BA530857CB}"/>
              </a:ext>
            </a:extLst>
          </p:cNvPr>
          <p:cNvSpPr>
            <a:spLocks noGrp="1"/>
          </p:cNvSpPr>
          <p:nvPr>
            <p:ph idx="1"/>
          </p:nvPr>
        </p:nvSpPr>
        <p:spPr>
          <a:xfrm>
            <a:off x="838200" y="1825625"/>
            <a:ext cx="10515600" cy="3140270"/>
          </a:xfrm>
        </p:spPr>
        <p:txBody>
          <a:bodyPr/>
          <a:lstStyle/>
          <a:p>
            <a:r>
              <a:rPr lang="en-ID" dirty="0"/>
              <a:t>The reliance on self-reported data through questionnaires may introduce social desirability bias, leading participants to provide responses they believe are more socially acceptable rather than their true practices. </a:t>
            </a:r>
            <a:endParaRPr lang="en-US" dirty="0"/>
          </a:p>
        </p:txBody>
      </p:sp>
      <p:sp>
        <p:nvSpPr>
          <p:cNvPr id="4" name="TextBox 3">
            <a:extLst>
              <a:ext uri="{FF2B5EF4-FFF2-40B4-BE49-F238E27FC236}">
                <a16:creationId xmlns:a16="http://schemas.microsoft.com/office/drawing/2014/main" id="{5F2DF240-F679-3EA4-948B-F39B1C51213F}"/>
              </a:ext>
            </a:extLst>
          </p:cNvPr>
          <p:cNvSpPr txBox="1"/>
          <p:nvPr/>
        </p:nvSpPr>
        <p:spPr>
          <a:xfrm>
            <a:off x="1059180" y="3851768"/>
            <a:ext cx="10294620" cy="1384995"/>
          </a:xfrm>
          <a:prstGeom prst="rect">
            <a:avLst/>
          </a:prstGeom>
          <a:noFill/>
        </p:spPr>
        <p:txBody>
          <a:bodyPr wrap="square">
            <a:spAutoFit/>
          </a:bodyPr>
          <a:lstStyle/>
          <a:p>
            <a:r>
              <a:rPr lang="en-ID" sz="2800" dirty="0"/>
              <a:t>Considering this potential bias, </a:t>
            </a:r>
            <a:r>
              <a:rPr lang="en-ID" sz="2800" b="1" dirty="0"/>
              <a:t>what measures were taken to validate the accuracy of the self-reported data, and how might this affect the reliability of the findings?</a:t>
            </a:r>
            <a:endParaRPr lang="en-US" b="1" dirty="0"/>
          </a:p>
        </p:txBody>
      </p:sp>
    </p:spTree>
    <p:extLst>
      <p:ext uri="{BB962C8B-B14F-4D97-AF65-F5344CB8AC3E}">
        <p14:creationId xmlns:p14="http://schemas.microsoft.com/office/powerpoint/2010/main" val="2212252648"/>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1313</TotalTime>
  <Words>232</Words>
  <Application>Microsoft Macintosh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2013 - 2022 Theme</vt:lpstr>
      <vt:lpstr>PowerPoint Presentation</vt:lpstr>
      <vt:lpstr>PowerPoint Presentation</vt:lpstr>
      <vt:lpstr>PowerPoint Presentation</vt:lpstr>
      <vt:lpstr>Comment 3. Self-Reported Data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Pregnancy-Related Acute Kidney Injury in Preeclampsia Risk Factors and Renal Outcomes   Frances I. Conti-Ramsden, Hannah L. Nathan, Annemarie De greeff, David R. Hall, Paul T. Seed, Lucy C. Chappell, Andrew H. Shennan, K. Bramham</dc:title>
  <dc:creator>fathan0906</dc:creator>
  <cp:lastModifiedBy>Microsoft Office User</cp:lastModifiedBy>
  <cp:revision>9</cp:revision>
  <dcterms:created xsi:type="dcterms:W3CDTF">2023-10-20T07:10:35Z</dcterms:created>
  <dcterms:modified xsi:type="dcterms:W3CDTF">2025-04-06T01:30:28Z</dcterms:modified>
</cp:coreProperties>
</file>