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5" r:id="rId2"/>
    <p:sldId id="286" r:id="rId3"/>
    <p:sldId id="287" r:id="rId4"/>
    <p:sldId id="288" r:id="rId5"/>
    <p:sldId id="289" r:id="rId6"/>
    <p:sldId id="305" r:id="rId7"/>
    <p:sldId id="306" r:id="rId8"/>
    <p:sldId id="308" r:id="rId9"/>
    <p:sldId id="307" r:id="rId10"/>
    <p:sldId id="309" r:id="rId11"/>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6" d="100"/>
          <a:sy n="66" d="100"/>
        </p:scale>
        <p:origin x="180"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38F675E-7CA0-82A3-C7F8-A278B158ED5F}"/>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54E9F403-255D-1C85-894A-92351E4618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53E00A8E-24F1-A918-C4DB-B5E80404441F}"/>
              </a:ext>
            </a:extLst>
          </p:cNvPr>
          <p:cNvSpPr>
            <a:spLocks noGrp="1"/>
          </p:cNvSpPr>
          <p:nvPr>
            <p:ph type="dt" sz="half" idx="10"/>
          </p:nvPr>
        </p:nvSpPr>
        <p:spPr/>
        <p:txBody>
          <a:bodyPr/>
          <a:lstStyle/>
          <a:p>
            <a:fld id="{20DD3F83-6EFF-446F-B3D7-F9F0D6FC8B27}" type="datetimeFigureOut">
              <a:rPr lang="zh-TW" altLang="en-US" smtClean="0"/>
              <a:t>2025/4/10</a:t>
            </a:fld>
            <a:endParaRPr lang="zh-TW" altLang="en-US"/>
          </a:p>
        </p:txBody>
      </p:sp>
      <p:sp>
        <p:nvSpPr>
          <p:cNvPr id="5" name="頁尾版面配置區 4">
            <a:extLst>
              <a:ext uri="{FF2B5EF4-FFF2-40B4-BE49-F238E27FC236}">
                <a16:creationId xmlns:a16="http://schemas.microsoft.com/office/drawing/2014/main" id="{63D967C2-4047-88E4-07D9-705ECC0308F5}"/>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5C8C63C4-1F89-0516-C986-44C6BDC29588}"/>
              </a:ext>
            </a:extLst>
          </p:cNvPr>
          <p:cNvSpPr>
            <a:spLocks noGrp="1"/>
          </p:cNvSpPr>
          <p:nvPr>
            <p:ph type="sldNum" sz="quarter" idx="12"/>
          </p:nvPr>
        </p:nvSpPr>
        <p:spPr/>
        <p:txBody>
          <a:bodyPr/>
          <a:lstStyle/>
          <a:p>
            <a:fld id="{EC705D1C-EF50-404D-8B0B-4728D6516ADC}" type="slidenum">
              <a:rPr lang="zh-TW" altLang="en-US" smtClean="0"/>
              <a:t>‹#›</a:t>
            </a:fld>
            <a:endParaRPr lang="zh-TW" altLang="en-US"/>
          </a:p>
        </p:txBody>
      </p:sp>
    </p:spTree>
    <p:extLst>
      <p:ext uri="{BB962C8B-B14F-4D97-AF65-F5344CB8AC3E}">
        <p14:creationId xmlns:p14="http://schemas.microsoft.com/office/powerpoint/2010/main" val="2229469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CA663F9-4B22-71B7-4A48-7072FD1F5D50}"/>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72F80C8B-BB99-B8C7-61E7-27F4644D1536}"/>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8D400EF7-956E-0271-8A9D-D6F4934726E9}"/>
              </a:ext>
            </a:extLst>
          </p:cNvPr>
          <p:cNvSpPr>
            <a:spLocks noGrp="1"/>
          </p:cNvSpPr>
          <p:nvPr>
            <p:ph type="dt" sz="half" idx="10"/>
          </p:nvPr>
        </p:nvSpPr>
        <p:spPr/>
        <p:txBody>
          <a:bodyPr/>
          <a:lstStyle/>
          <a:p>
            <a:fld id="{20DD3F83-6EFF-446F-B3D7-F9F0D6FC8B27}" type="datetimeFigureOut">
              <a:rPr lang="zh-TW" altLang="en-US" smtClean="0"/>
              <a:t>2025/4/10</a:t>
            </a:fld>
            <a:endParaRPr lang="zh-TW" altLang="en-US"/>
          </a:p>
        </p:txBody>
      </p:sp>
      <p:sp>
        <p:nvSpPr>
          <p:cNvPr id="5" name="頁尾版面配置區 4">
            <a:extLst>
              <a:ext uri="{FF2B5EF4-FFF2-40B4-BE49-F238E27FC236}">
                <a16:creationId xmlns:a16="http://schemas.microsoft.com/office/drawing/2014/main" id="{A049DFBC-E62E-3B74-B64B-B3A4B4A49BE1}"/>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BD905D88-803F-F6A7-DE13-1D148CE6E3A1}"/>
              </a:ext>
            </a:extLst>
          </p:cNvPr>
          <p:cNvSpPr>
            <a:spLocks noGrp="1"/>
          </p:cNvSpPr>
          <p:nvPr>
            <p:ph type="sldNum" sz="quarter" idx="12"/>
          </p:nvPr>
        </p:nvSpPr>
        <p:spPr/>
        <p:txBody>
          <a:bodyPr/>
          <a:lstStyle/>
          <a:p>
            <a:fld id="{EC705D1C-EF50-404D-8B0B-4728D6516ADC}" type="slidenum">
              <a:rPr lang="zh-TW" altLang="en-US" smtClean="0"/>
              <a:t>‹#›</a:t>
            </a:fld>
            <a:endParaRPr lang="zh-TW" altLang="en-US"/>
          </a:p>
        </p:txBody>
      </p:sp>
    </p:spTree>
    <p:extLst>
      <p:ext uri="{BB962C8B-B14F-4D97-AF65-F5344CB8AC3E}">
        <p14:creationId xmlns:p14="http://schemas.microsoft.com/office/powerpoint/2010/main" val="290569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3F1DAF41-5218-F7DD-5B2F-A8D159A05C67}"/>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CCFD2DC8-C2DA-1439-D152-2C8586179483}"/>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B8680692-97DE-0D44-9C5C-9C121C89DFA2}"/>
              </a:ext>
            </a:extLst>
          </p:cNvPr>
          <p:cNvSpPr>
            <a:spLocks noGrp="1"/>
          </p:cNvSpPr>
          <p:nvPr>
            <p:ph type="dt" sz="half" idx="10"/>
          </p:nvPr>
        </p:nvSpPr>
        <p:spPr/>
        <p:txBody>
          <a:bodyPr/>
          <a:lstStyle/>
          <a:p>
            <a:fld id="{20DD3F83-6EFF-446F-B3D7-F9F0D6FC8B27}" type="datetimeFigureOut">
              <a:rPr lang="zh-TW" altLang="en-US" smtClean="0"/>
              <a:t>2025/4/10</a:t>
            </a:fld>
            <a:endParaRPr lang="zh-TW" altLang="en-US"/>
          </a:p>
        </p:txBody>
      </p:sp>
      <p:sp>
        <p:nvSpPr>
          <p:cNvPr id="5" name="頁尾版面配置區 4">
            <a:extLst>
              <a:ext uri="{FF2B5EF4-FFF2-40B4-BE49-F238E27FC236}">
                <a16:creationId xmlns:a16="http://schemas.microsoft.com/office/drawing/2014/main" id="{B6F12C48-1545-57BF-9056-71982FB9071D}"/>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699A9D22-1B04-1F4C-3960-DF3613868201}"/>
              </a:ext>
            </a:extLst>
          </p:cNvPr>
          <p:cNvSpPr>
            <a:spLocks noGrp="1"/>
          </p:cNvSpPr>
          <p:nvPr>
            <p:ph type="sldNum" sz="quarter" idx="12"/>
          </p:nvPr>
        </p:nvSpPr>
        <p:spPr/>
        <p:txBody>
          <a:bodyPr/>
          <a:lstStyle/>
          <a:p>
            <a:fld id="{EC705D1C-EF50-404D-8B0B-4728D6516ADC}" type="slidenum">
              <a:rPr lang="zh-TW" altLang="en-US" smtClean="0"/>
              <a:t>‹#›</a:t>
            </a:fld>
            <a:endParaRPr lang="zh-TW" altLang="en-US"/>
          </a:p>
        </p:txBody>
      </p:sp>
    </p:spTree>
    <p:extLst>
      <p:ext uri="{BB962C8B-B14F-4D97-AF65-F5344CB8AC3E}">
        <p14:creationId xmlns:p14="http://schemas.microsoft.com/office/powerpoint/2010/main" val="149674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E82F853-C2C1-19E8-104B-27D553040115}"/>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9CCEF200-7D42-49DD-E94E-65C0492E8CA8}"/>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B6F3FE5B-93CD-C20A-D617-6BFDF406A59C}"/>
              </a:ext>
            </a:extLst>
          </p:cNvPr>
          <p:cNvSpPr>
            <a:spLocks noGrp="1"/>
          </p:cNvSpPr>
          <p:nvPr>
            <p:ph type="dt" sz="half" idx="10"/>
          </p:nvPr>
        </p:nvSpPr>
        <p:spPr/>
        <p:txBody>
          <a:bodyPr/>
          <a:lstStyle/>
          <a:p>
            <a:fld id="{20DD3F83-6EFF-446F-B3D7-F9F0D6FC8B27}" type="datetimeFigureOut">
              <a:rPr lang="zh-TW" altLang="en-US" smtClean="0"/>
              <a:t>2025/4/10</a:t>
            </a:fld>
            <a:endParaRPr lang="zh-TW" altLang="en-US"/>
          </a:p>
        </p:txBody>
      </p:sp>
      <p:sp>
        <p:nvSpPr>
          <p:cNvPr id="5" name="頁尾版面配置區 4">
            <a:extLst>
              <a:ext uri="{FF2B5EF4-FFF2-40B4-BE49-F238E27FC236}">
                <a16:creationId xmlns:a16="http://schemas.microsoft.com/office/drawing/2014/main" id="{8B74F4D9-AF9C-9474-AD7F-00ECB6CE3069}"/>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A7F42C26-6E74-B899-95B4-5242167BEEBE}"/>
              </a:ext>
            </a:extLst>
          </p:cNvPr>
          <p:cNvSpPr>
            <a:spLocks noGrp="1"/>
          </p:cNvSpPr>
          <p:nvPr>
            <p:ph type="sldNum" sz="quarter" idx="12"/>
          </p:nvPr>
        </p:nvSpPr>
        <p:spPr/>
        <p:txBody>
          <a:bodyPr/>
          <a:lstStyle/>
          <a:p>
            <a:fld id="{EC705D1C-EF50-404D-8B0B-4728D6516ADC}" type="slidenum">
              <a:rPr lang="zh-TW" altLang="en-US" smtClean="0"/>
              <a:t>‹#›</a:t>
            </a:fld>
            <a:endParaRPr lang="zh-TW" altLang="en-US"/>
          </a:p>
        </p:txBody>
      </p:sp>
    </p:spTree>
    <p:extLst>
      <p:ext uri="{BB962C8B-B14F-4D97-AF65-F5344CB8AC3E}">
        <p14:creationId xmlns:p14="http://schemas.microsoft.com/office/powerpoint/2010/main" val="2448652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51ED022-8A7C-BA7B-A426-605BD49E6A0C}"/>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AB6DC18E-0F82-F6D8-7F6F-24B008830C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E1C39860-97FB-FAC9-66A5-96AF6FA7D69C}"/>
              </a:ext>
            </a:extLst>
          </p:cNvPr>
          <p:cNvSpPr>
            <a:spLocks noGrp="1"/>
          </p:cNvSpPr>
          <p:nvPr>
            <p:ph type="dt" sz="half" idx="10"/>
          </p:nvPr>
        </p:nvSpPr>
        <p:spPr/>
        <p:txBody>
          <a:bodyPr/>
          <a:lstStyle/>
          <a:p>
            <a:fld id="{20DD3F83-6EFF-446F-B3D7-F9F0D6FC8B27}" type="datetimeFigureOut">
              <a:rPr lang="zh-TW" altLang="en-US" smtClean="0"/>
              <a:t>2025/4/10</a:t>
            </a:fld>
            <a:endParaRPr lang="zh-TW" altLang="en-US"/>
          </a:p>
        </p:txBody>
      </p:sp>
      <p:sp>
        <p:nvSpPr>
          <p:cNvPr id="5" name="頁尾版面配置區 4">
            <a:extLst>
              <a:ext uri="{FF2B5EF4-FFF2-40B4-BE49-F238E27FC236}">
                <a16:creationId xmlns:a16="http://schemas.microsoft.com/office/drawing/2014/main" id="{B41861AB-B4D4-2BF1-EF45-67BD746C5B7E}"/>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28871FD9-48EB-C94A-D9D5-919AE223D857}"/>
              </a:ext>
            </a:extLst>
          </p:cNvPr>
          <p:cNvSpPr>
            <a:spLocks noGrp="1"/>
          </p:cNvSpPr>
          <p:nvPr>
            <p:ph type="sldNum" sz="quarter" idx="12"/>
          </p:nvPr>
        </p:nvSpPr>
        <p:spPr/>
        <p:txBody>
          <a:bodyPr/>
          <a:lstStyle/>
          <a:p>
            <a:fld id="{EC705D1C-EF50-404D-8B0B-4728D6516ADC}" type="slidenum">
              <a:rPr lang="zh-TW" altLang="en-US" smtClean="0"/>
              <a:t>‹#›</a:t>
            </a:fld>
            <a:endParaRPr lang="zh-TW" altLang="en-US"/>
          </a:p>
        </p:txBody>
      </p:sp>
    </p:spTree>
    <p:extLst>
      <p:ext uri="{BB962C8B-B14F-4D97-AF65-F5344CB8AC3E}">
        <p14:creationId xmlns:p14="http://schemas.microsoft.com/office/powerpoint/2010/main" val="4181150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2209D4A-58F9-FAD6-0606-F8CB7337D145}"/>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398E4554-1285-D2BC-B8C2-63C36EAE936C}"/>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8D558C85-C877-A1FC-7132-2AB94B3189CF}"/>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7CAE771E-D56B-D440-1416-4441708F7650}"/>
              </a:ext>
            </a:extLst>
          </p:cNvPr>
          <p:cNvSpPr>
            <a:spLocks noGrp="1"/>
          </p:cNvSpPr>
          <p:nvPr>
            <p:ph type="dt" sz="half" idx="10"/>
          </p:nvPr>
        </p:nvSpPr>
        <p:spPr/>
        <p:txBody>
          <a:bodyPr/>
          <a:lstStyle/>
          <a:p>
            <a:fld id="{20DD3F83-6EFF-446F-B3D7-F9F0D6FC8B27}" type="datetimeFigureOut">
              <a:rPr lang="zh-TW" altLang="en-US" smtClean="0"/>
              <a:t>2025/4/10</a:t>
            </a:fld>
            <a:endParaRPr lang="zh-TW" altLang="en-US"/>
          </a:p>
        </p:txBody>
      </p:sp>
      <p:sp>
        <p:nvSpPr>
          <p:cNvPr id="6" name="頁尾版面配置區 5">
            <a:extLst>
              <a:ext uri="{FF2B5EF4-FFF2-40B4-BE49-F238E27FC236}">
                <a16:creationId xmlns:a16="http://schemas.microsoft.com/office/drawing/2014/main" id="{0FE43CCF-B68A-D5FC-4938-A5D2C050F276}"/>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C83C07F3-35E4-A29B-0665-0FC7B3DAC7B5}"/>
              </a:ext>
            </a:extLst>
          </p:cNvPr>
          <p:cNvSpPr>
            <a:spLocks noGrp="1"/>
          </p:cNvSpPr>
          <p:nvPr>
            <p:ph type="sldNum" sz="quarter" idx="12"/>
          </p:nvPr>
        </p:nvSpPr>
        <p:spPr/>
        <p:txBody>
          <a:bodyPr/>
          <a:lstStyle/>
          <a:p>
            <a:fld id="{EC705D1C-EF50-404D-8B0B-4728D6516ADC}" type="slidenum">
              <a:rPr lang="zh-TW" altLang="en-US" smtClean="0"/>
              <a:t>‹#›</a:t>
            </a:fld>
            <a:endParaRPr lang="zh-TW" altLang="en-US"/>
          </a:p>
        </p:txBody>
      </p:sp>
    </p:spTree>
    <p:extLst>
      <p:ext uri="{BB962C8B-B14F-4D97-AF65-F5344CB8AC3E}">
        <p14:creationId xmlns:p14="http://schemas.microsoft.com/office/powerpoint/2010/main" val="2706432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17824F6-33CF-CCE0-3793-98D41CA8823D}"/>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9ADC2110-50E1-2BD6-7A3D-52E9EC31B5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3A9BDF1C-DB63-DA37-69EA-F82F2D901D5F}"/>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58FE8FFA-D5D5-9545-BD2A-280F3C6908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EFCCCA30-41F6-005D-41DF-C46052E1E830}"/>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04E39FFF-94B6-64C7-8549-C5C6AA80FCDF}"/>
              </a:ext>
            </a:extLst>
          </p:cNvPr>
          <p:cNvSpPr>
            <a:spLocks noGrp="1"/>
          </p:cNvSpPr>
          <p:nvPr>
            <p:ph type="dt" sz="half" idx="10"/>
          </p:nvPr>
        </p:nvSpPr>
        <p:spPr/>
        <p:txBody>
          <a:bodyPr/>
          <a:lstStyle/>
          <a:p>
            <a:fld id="{20DD3F83-6EFF-446F-B3D7-F9F0D6FC8B27}" type="datetimeFigureOut">
              <a:rPr lang="zh-TW" altLang="en-US" smtClean="0"/>
              <a:t>2025/4/10</a:t>
            </a:fld>
            <a:endParaRPr lang="zh-TW" altLang="en-US"/>
          </a:p>
        </p:txBody>
      </p:sp>
      <p:sp>
        <p:nvSpPr>
          <p:cNvPr id="8" name="頁尾版面配置區 7">
            <a:extLst>
              <a:ext uri="{FF2B5EF4-FFF2-40B4-BE49-F238E27FC236}">
                <a16:creationId xmlns:a16="http://schemas.microsoft.com/office/drawing/2014/main" id="{97A2E539-597B-C35D-AEB5-A3D3AD7D8C07}"/>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FAEADE2E-72E6-08B6-D7A1-C16B3CFFBDB3}"/>
              </a:ext>
            </a:extLst>
          </p:cNvPr>
          <p:cNvSpPr>
            <a:spLocks noGrp="1"/>
          </p:cNvSpPr>
          <p:nvPr>
            <p:ph type="sldNum" sz="quarter" idx="12"/>
          </p:nvPr>
        </p:nvSpPr>
        <p:spPr/>
        <p:txBody>
          <a:bodyPr/>
          <a:lstStyle/>
          <a:p>
            <a:fld id="{EC705D1C-EF50-404D-8B0B-4728D6516ADC}" type="slidenum">
              <a:rPr lang="zh-TW" altLang="en-US" smtClean="0"/>
              <a:t>‹#›</a:t>
            </a:fld>
            <a:endParaRPr lang="zh-TW" altLang="en-US"/>
          </a:p>
        </p:txBody>
      </p:sp>
    </p:spTree>
    <p:extLst>
      <p:ext uri="{BB962C8B-B14F-4D97-AF65-F5344CB8AC3E}">
        <p14:creationId xmlns:p14="http://schemas.microsoft.com/office/powerpoint/2010/main" val="90948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95F9820-4E13-7811-DFE6-0C00AE663005}"/>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422F6653-0D85-2D92-531A-B2153501E6BF}"/>
              </a:ext>
            </a:extLst>
          </p:cNvPr>
          <p:cNvSpPr>
            <a:spLocks noGrp="1"/>
          </p:cNvSpPr>
          <p:nvPr>
            <p:ph type="dt" sz="half" idx="10"/>
          </p:nvPr>
        </p:nvSpPr>
        <p:spPr/>
        <p:txBody>
          <a:bodyPr/>
          <a:lstStyle/>
          <a:p>
            <a:fld id="{20DD3F83-6EFF-446F-B3D7-F9F0D6FC8B27}" type="datetimeFigureOut">
              <a:rPr lang="zh-TW" altLang="en-US" smtClean="0"/>
              <a:t>2025/4/10</a:t>
            </a:fld>
            <a:endParaRPr lang="zh-TW" altLang="en-US"/>
          </a:p>
        </p:txBody>
      </p:sp>
      <p:sp>
        <p:nvSpPr>
          <p:cNvPr id="4" name="頁尾版面配置區 3">
            <a:extLst>
              <a:ext uri="{FF2B5EF4-FFF2-40B4-BE49-F238E27FC236}">
                <a16:creationId xmlns:a16="http://schemas.microsoft.com/office/drawing/2014/main" id="{9891D456-ABBA-E29F-0642-8B63C0FA3F45}"/>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FD35F692-72C2-F6CC-4D51-642A305D12ED}"/>
              </a:ext>
            </a:extLst>
          </p:cNvPr>
          <p:cNvSpPr>
            <a:spLocks noGrp="1"/>
          </p:cNvSpPr>
          <p:nvPr>
            <p:ph type="sldNum" sz="quarter" idx="12"/>
          </p:nvPr>
        </p:nvSpPr>
        <p:spPr/>
        <p:txBody>
          <a:bodyPr/>
          <a:lstStyle/>
          <a:p>
            <a:fld id="{EC705D1C-EF50-404D-8B0B-4728D6516ADC}" type="slidenum">
              <a:rPr lang="zh-TW" altLang="en-US" smtClean="0"/>
              <a:t>‹#›</a:t>
            </a:fld>
            <a:endParaRPr lang="zh-TW" altLang="en-US"/>
          </a:p>
        </p:txBody>
      </p:sp>
    </p:spTree>
    <p:extLst>
      <p:ext uri="{BB962C8B-B14F-4D97-AF65-F5344CB8AC3E}">
        <p14:creationId xmlns:p14="http://schemas.microsoft.com/office/powerpoint/2010/main" val="2524503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982BC8B9-0CCF-62AC-C413-67C2ED71405D}"/>
              </a:ext>
            </a:extLst>
          </p:cNvPr>
          <p:cNvSpPr>
            <a:spLocks noGrp="1"/>
          </p:cNvSpPr>
          <p:nvPr>
            <p:ph type="dt" sz="half" idx="10"/>
          </p:nvPr>
        </p:nvSpPr>
        <p:spPr/>
        <p:txBody>
          <a:bodyPr/>
          <a:lstStyle/>
          <a:p>
            <a:fld id="{20DD3F83-6EFF-446F-B3D7-F9F0D6FC8B27}" type="datetimeFigureOut">
              <a:rPr lang="zh-TW" altLang="en-US" smtClean="0"/>
              <a:t>2025/4/10</a:t>
            </a:fld>
            <a:endParaRPr lang="zh-TW" altLang="en-US"/>
          </a:p>
        </p:txBody>
      </p:sp>
      <p:sp>
        <p:nvSpPr>
          <p:cNvPr id="3" name="頁尾版面配置區 2">
            <a:extLst>
              <a:ext uri="{FF2B5EF4-FFF2-40B4-BE49-F238E27FC236}">
                <a16:creationId xmlns:a16="http://schemas.microsoft.com/office/drawing/2014/main" id="{06D772C1-FD55-815B-5C51-A6C87D155C33}"/>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4B9DA800-7DA1-5399-3A88-24C6196CFD16}"/>
              </a:ext>
            </a:extLst>
          </p:cNvPr>
          <p:cNvSpPr>
            <a:spLocks noGrp="1"/>
          </p:cNvSpPr>
          <p:nvPr>
            <p:ph type="sldNum" sz="quarter" idx="12"/>
          </p:nvPr>
        </p:nvSpPr>
        <p:spPr/>
        <p:txBody>
          <a:bodyPr/>
          <a:lstStyle/>
          <a:p>
            <a:fld id="{EC705D1C-EF50-404D-8B0B-4728D6516ADC}" type="slidenum">
              <a:rPr lang="zh-TW" altLang="en-US" smtClean="0"/>
              <a:t>‹#›</a:t>
            </a:fld>
            <a:endParaRPr lang="zh-TW" altLang="en-US"/>
          </a:p>
        </p:txBody>
      </p:sp>
    </p:spTree>
    <p:extLst>
      <p:ext uri="{BB962C8B-B14F-4D97-AF65-F5344CB8AC3E}">
        <p14:creationId xmlns:p14="http://schemas.microsoft.com/office/powerpoint/2010/main" val="2488597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8DF138E-DCCF-1D5E-8F97-86B01197B46A}"/>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9C7C0AC1-E7B5-B110-0E50-432EF96412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57E19B0C-45BC-66A5-09FD-B5D9ACE424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96EABAE4-A231-1054-B41B-B70F8591441C}"/>
              </a:ext>
            </a:extLst>
          </p:cNvPr>
          <p:cNvSpPr>
            <a:spLocks noGrp="1"/>
          </p:cNvSpPr>
          <p:nvPr>
            <p:ph type="dt" sz="half" idx="10"/>
          </p:nvPr>
        </p:nvSpPr>
        <p:spPr/>
        <p:txBody>
          <a:bodyPr/>
          <a:lstStyle/>
          <a:p>
            <a:fld id="{20DD3F83-6EFF-446F-B3D7-F9F0D6FC8B27}" type="datetimeFigureOut">
              <a:rPr lang="zh-TW" altLang="en-US" smtClean="0"/>
              <a:t>2025/4/10</a:t>
            </a:fld>
            <a:endParaRPr lang="zh-TW" altLang="en-US"/>
          </a:p>
        </p:txBody>
      </p:sp>
      <p:sp>
        <p:nvSpPr>
          <p:cNvPr id="6" name="頁尾版面配置區 5">
            <a:extLst>
              <a:ext uri="{FF2B5EF4-FFF2-40B4-BE49-F238E27FC236}">
                <a16:creationId xmlns:a16="http://schemas.microsoft.com/office/drawing/2014/main" id="{9D61379B-A47B-4E93-796E-F78BCF3B400D}"/>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38BFECDE-3297-4679-23D9-5869AED2F38E}"/>
              </a:ext>
            </a:extLst>
          </p:cNvPr>
          <p:cNvSpPr>
            <a:spLocks noGrp="1"/>
          </p:cNvSpPr>
          <p:nvPr>
            <p:ph type="sldNum" sz="quarter" idx="12"/>
          </p:nvPr>
        </p:nvSpPr>
        <p:spPr/>
        <p:txBody>
          <a:bodyPr/>
          <a:lstStyle/>
          <a:p>
            <a:fld id="{EC705D1C-EF50-404D-8B0B-4728D6516ADC}" type="slidenum">
              <a:rPr lang="zh-TW" altLang="en-US" smtClean="0"/>
              <a:t>‹#›</a:t>
            </a:fld>
            <a:endParaRPr lang="zh-TW" altLang="en-US"/>
          </a:p>
        </p:txBody>
      </p:sp>
    </p:spTree>
    <p:extLst>
      <p:ext uri="{BB962C8B-B14F-4D97-AF65-F5344CB8AC3E}">
        <p14:creationId xmlns:p14="http://schemas.microsoft.com/office/powerpoint/2010/main" val="2870624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9A3FECD-9EF9-0CA0-E1D3-0AC7B3424395}"/>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3A26F55E-E91A-E4DF-5563-56F401A2BB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F1749B22-A035-228B-4CFA-63FFFEC8E5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B740106C-0447-1346-DF46-A2E2D2B3B0B2}"/>
              </a:ext>
            </a:extLst>
          </p:cNvPr>
          <p:cNvSpPr>
            <a:spLocks noGrp="1"/>
          </p:cNvSpPr>
          <p:nvPr>
            <p:ph type="dt" sz="half" idx="10"/>
          </p:nvPr>
        </p:nvSpPr>
        <p:spPr/>
        <p:txBody>
          <a:bodyPr/>
          <a:lstStyle/>
          <a:p>
            <a:fld id="{20DD3F83-6EFF-446F-B3D7-F9F0D6FC8B27}" type="datetimeFigureOut">
              <a:rPr lang="zh-TW" altLang="en-US" smtClean="0"/>
              <a:t>2025/4/10</a:t>
            </a:fld>
            <a:endParaRPr lang="zh-TW" altLang="en-US"/>
          </a:p>
        </p:txBody>
      </p:sp>
      <p:sp>
        <p:nvSpPr>
          <p:cNvPr id="6" name="頁尾版面配置區 5">
            <a:extLst>
              <a:ext uri="{FF2B5EF4-FFF2-40B4-BE49-F238E27FC236}">
                <a16:creationId xmlns:a16="http://schemas.microsoft.com/office/drawing/2014/main" id="{E7600F8B-4F86-D478-6A1F-4087EA6C7624}"/>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7C8EB55A-FCF4-ACDF-A044-030AFA3FF08D}"/>
              </a:ext>
            </a:extLst>
          </p:cNvPr>
          <p:cNvSpPr>
            <a:spLocks noGrp="1"/>
          </p:cNvSpPr>
          <p:nvPr>
            <p:ph type="sldNum" sz="quarter" idx="12"/>
          </p:nvPr>
        </p:nvSpPr>
        <p:spPr/>
        <p:txBody>
          <a:bodyPr/>
          <a:lstStyle/>
          <a:p>
            <a:fld id="{EC705D1C-EF50-404D-8B0B-4728D6516ADC}" type="slidenum">
              <a:rPr lang="zh-TW" altLang="en-US" smtClean="0"/>
              <a:t>‹#›</a:t>
            </a:fld>
            <a:endParaRPr lang="zh-TW" altLang="en-US"/>
          </a:p>
        </p:txBody>
      </p:sp>
    </p:spTree>
    <p:extLst>
      <p:ext uri="{BB962C8B-B14F-4D97-AF65-F5344CB8AC3E}">
        <p14:creationId xmlns:p14="http://schemas.microsoft.com/office/powerpoint/2010/main" val="4108237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9A5684A8-3F7A-7D24-9264-036E267FA5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D4941DB2-504A-1E54-F247-6A680E318F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8A87039B-0DDC-E502-5E22-63E3C3358A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DD3F83-6EFF-446F-B3D7-F9F0D6FC8B27}" type="datetimeFigureOut">
              <a:rPr lang="zh-TW" altLang="en-US" smtClean="0"/>
              <a:t>2025/4/10</a:t>
            </a:fld>
            <a:endParaRPr lang="zh-TW" altLang="en-US"/>
          </a:p>
        </p:txBody>
      </p:sp>
      <p:sp>
        <p:nvSpPr>
          <p:cNvPr id="5" name="頁尾版面配置區 4">
            <a:extLst>
              <a:ext uri="{FF2B5EF4-FFF2-40B4-BE49-F238E27FC236}">
                <a16:creationId xmlns:a16="http://schemas.microsoft.com/office/drawing/2014/main" id="{B69D1281-7E4D-0AD1-DC15-E7B97D09C0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484FAF5C-9FED-49AF-D64C-07A9E8A465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705D1C-EF50-404D-8B0B-4728D6516ADC}" type="slidenum">
              <a:rPr lang="zh-TW" altLang="en-US" smtClean="0"/>
              <a:t>‹#›</a:t>
            </a:fld>
            <a:endParaRPr lang="zh-TW" altLang="en-US"/>
          </a:p>
        </p:txBody>
      </p:sp>
    </p:spTree>
    <p:extLst>
      <p:ext uri="{BB962C8B-B14F-4D97-AF65-F5344CB8AC3E}">
        <p14:creationId xmlns:p14="http://schemas.microsoft.com/office/powerpoint/2010/main" val="944001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a:bodyPr>
          <a:lstStyle/>
          <a:p>
            <a:r>
              <a:rPr lang="en-US" altLang="zh-TW" dirty="0"/>
              <a:t>Comments on Paper 1 of Chih-Wei</a:t>
            </a:r>
            <a:endParaRPr lang="zh-TW" altLang="en-US" dirty="0"/>
          </a:p>
        </p:txBody>
      </p:sp>
      <p:sp>
        <p:nvSpPr>
          <p:cNvPr id="3" name="副標題 2"/>
          <p:cNvSpPr>
            <a:spLocks noGrp="1"/>
          </p:cNvSpPr>
          <p:nvPr>
            <p:ph type="subTitle" idx="1"/>
          </p:nvPr>
        </p:nvSpPr>
        <p:spPr/>
        <p:txBody>
          <a:bodyPr>
            <a:normAutofit/>
          </a:bodyPr>
          <a:lstStyle/>
          <a:p>
            <a:r>
              <a:rPr lang="en-US" altLang="zh-TW" dirty="0"/>
              <a:t>T88121057 Jheng-Yan, Wu</a:t>
            </a:r>
          </a:p>
          <a:p>
            <a:r>
              <a:rPr lang="en-US" altLang="zh-TW" dirty="0"/>
              <a:t>PhD 2</a:t>
            </a:r>
            <a:r>
              <a:rPr lang="en-US" altLang="zh-TW" baseline="30000" dirty="0"/>
              <a:t>nd</a:t>
            </a:r>
            <a:r>
              <a:rPr lang="en-US" altLang="zh-TW" dirty="0"/>
              <a:t>  Year Student </a:t>
            </a:r>
          </a:p>
          <a:p>
            <a:endParaRPr lang="en-US" altLang="zh-TW" dirty="0"/>
          </a:p>
          <a:p>
            <a:endParaRPr lang="zh-TW" altLang="en-US" dirty="0"/>
          </a:p>
        </p:txBody>
      </p:sp>
    </p:spTree>
    <p:extLst>
      <p:ext uri="{BB962C8B-B14F-4D97-AF65-F5344CB8AC3E}">
        <p14:creationId xmlns:p14="http://schemas.microsoft.com/office/powerpoint/2010/main" val="276579649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855DB78-7D39-9B53-0078-904C5CD425AE}"/>
              </a:ext>
            </a:extLst>
          </p:cNvPr>
          <p:cNvSpPr>
            <a:spLocks noGrp="1"/>
          </p:cNvSpPr>
          <p:nvPr>
            <p:ph type="title"/>
          </p:nvPr>
        </p:nvSpPr>
        <p:spPr/>
        <p:txBody>
          <a:bodyPr/>
          <a:lstStyle/>
          <a:p>
            <a:r>
              <a:rPr lang="en-US" altLang="zh-TW" dirty="0"/>
              <a:t>Response to comment 2</a:t>
            </a:r>
            <a:endParaRPr lang="zh-TW" altLang="en-US" dirty="0"/>
          </a:p>
        </p:txBody>
      </p:sp>
      <p:sp>
        <p:nvSpPr>
          <p:cNvPr id="3" name="內容版面配置區 2">
            <a:extLst>
              <a:ext uri="{FF2B5EF4-FFF2-40B4-BE49-F238E27FC236}">
                <a16:creationId xmlns:a16="http://schemas.microsoft.com/office/drawing/2014/main" id="{9362EB25-D63F-3DB7-A791-552A3D0EA9AA}"/>
              </a:ext>
            </a:extLst>
          </p:cNvPr>
          <p:cNvSpPr>
            <a:spLocks noGrp="1"/>
          </p:cNvSpPr>
          <p:nvPr>
            <p:ph idx="1"/>
          </p:nvPr>
        </p:nvSpPr>
        <p:spPr/>
        <p:txBody>
          <a:bodyPr/>
          <a:lstStyle/>
          <a:p>
            <a:r>
              <a:rPr lang="en-US" altLang="zh-TW" dirty="0"/>
              <a:t>Previous was right about this. </a:t>
            </a:r>
          </a:p>
          <a:p>
            <a:r>
              <a:rPr lang="en-US" altLang="zh-TW" dirty="0"/>
              <a:t>In May clinic single one entity, the authors should collect more information about SES, environmental factors that could contribute to the difference we observed. </a:t>
            </a:r>
            <a:endParaRPr lang="zh-TW" altLang="en-US" dirty="0"/>
          </a:p>
        </p:txBody>
      </p:sp>
      <p:sp>
        <p:nvSpPr>
          <p:cNvPr id="4" name="投影片編號版面配置區 3">
            <a:extLst>
              <a:ext uri="{FF2B5EF4-FFF2-40B4-BE49-F238E27FC236}">
                <a16:creationId xmlns:a16="http://schemas.microsoft.com/office/drawing/2014/main" id="{4039F170-A111-EE5E-D654-893E7B8E1ED8}"/>
              </a:ext>
            </a:extLst>
          </p:cNvPr>
          <p:cNvSpPr>
            <a:spLocks noGrp="1"/>
          </p:cNvSpPr>
          <p:nvPr>
            <p:ph type="sldNum" sz="quarter" idx="12"/>
          </p:nvPr>
        </p:nvSpPr>
        <p:spPr/>
        <p:txBody>
          <a:bodyPr/>
          <a:lstStyle/>
          <a:p>
            <a:fld id="{FC28D747-A712-4BB6-AB65-311BE60F9BC6}" type="slidenum">
              <a:rPr lang="zh-TW" altLang="en-US" smtClean="0"/>
              <a:t>10</a:t>
            </a:fld>
            <a:endParaRPr lang="zh-TW" altLang="en-US"/>
          </a:p>
        </p:txBody>
      </p:sp>
    </p:spTree>
    <p:extLst>
      <p:ext uri="{BB962C8B-B14F-4D97-AF65-F5344CB8AC3E}">
        <p14:creationId xmlns:p14="http://schemas.microsoft.com/office/powerpoint/2010/main" val="2025596102"/>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545E35-33EC-52C7-010D-31F88FD8A496}"/>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F3DEB53B-3517-36B9-AE05-6475FC984E23}"/>
              </a:ext>
            </a:extLst>
          </p:cNvPr>
          <p:cNvSpPr>
            <a:spLocks noGrp="1"/>
          </p:cNvSpPr>
          <p:nvPr>
            <p:ph type="title"/>
          </p:nvPr>
        </p:nvSpPr>
        <p:spPr>
          <a:xfrm>
            <a:off x="609600" y="3639"/>
            <a:ext cx="10972800" cy="1143000"/>
          </a:xfrm>
        </p:spPr>
        <p:txBody>
          <a:bodyPr>
            <a:normAutofit/>
          </a:bodyPr>
          <a:lstStyle/>
          <a:p>
            <a:r>
              <a:rPr lang="en-US" altLang="zh-TW" sz="4267" b="1" dirty="0">
                <a:latin typeface="Arial" panose="020B0604020202020204" pitchFamily="34" charset="0"/>
                <a:cs typeface="Arial" panose="020B0604020202020204" pitchFamily="34" charset="0"/>
              </a:rPr>
              <a:t>Comment 1</a:t>
            </a:r>
            <a:endParaRPr lang="zh-TW" altLang="en-US" sz="4267" b="1" dirty="0">
              <a:latin typeface="Arial" panose="020B0604020202020204" pitchFamily="34" charset="0"/>
              <a:cs typeface="Arial" panose="020B0604020202020204" pitchFamily="34" charset="0"/>
            </a:endParaRPr>
          </a:p>
        </p:txBody>
      </p:sp>
      <p:sp>
        <p:nvSpPr>
          <p:cNvPr id="7" name="內容版面配置區 2">
            <a:extLst>
              <a:ext uri="{FF2B5EF4-FFF2-40B4-BE49-F238E27FC236}">
                <a16:creationId xmlns:a16="http://schemas.microsoft.com/office/drawing/2014/main" id="{13683840-6366-07A2-DE51-E800FB655F46}"/>
              </a:ext>
            </a:extLst>
          </p:cNvPr>
          <p:cNvSpPr>
            <a:spLocks noGrp="1"/>
          </p:cNvSpPr>
          <p:nvPr>
            <p:ph idx="1"/>
          </p:nvPr>
        </p:nvSpPr>
        <p:spPr>
          <a:xfrm>
            <a:off x="609600" y="1028733"/>
            <a:ext cx="10972800" cy="5566011"/>
          </a:xfrm>
        </p:spPr>
        <p:txBody>
          <a:bodyPr wrap="square">
            <a:spAutoFit/>
          </a:bodyPr>
          <a:lstStyle/>
          <a:p>
            <a:pPr marL="0" indent="0" algn="just">
              <a:lnSpc>
                <a:spcPct val="120000"/>
              </a:lnSpc>
              <a:spcBef>
                <a:spcPts val="0"/>
              </a:spcBef>
              <a:buNone/>
            </a:pPr>
            <a:r>
              <a:rPr lang="en-US" altLang="zh-TW" sz="3733" kern="100" dirty="0">
                <a:latin typeface="Calibri" panose="020F0502020204030204" pitchFamily="34" charset="0"/>
                <a:ea typeface="新細明體" panose="02020500000000000000" pitchFamily="18" charset="-120"/>
                <a:cs typeface="Times New Roman" panose="02020603050405020304" pitchFamily="18" charset="0"/>
              </a:rPr>
              <a:t>Under the race-neutral equations, the prevalence of non-obstructive impairment would increase by 141% among Black individuals, while it would decrease by 69% among White individuals. </a:t>
            </a:r>
          </a:p>
          <a:p>
            <a:pPr marL="0" indent="0" algn="just">
              <a:lnSpc>
                <a:spcPct val="120000"/>
              </a:lnSpc>
              <a:spcBef>
                <a:spcPts val="0"/>
              </a:spcBef>
              <a:buNone/>
            </a:pPr>
            <a:r>
              <a:rPr lang="en-US" altLang="zh-TW" sz="3733" kern="100" dirty="0">
                <a:latin typeface="Calibri" panose="020F0502020204030204" pitchFamily="34" charset="0"/>
                <a:ea typeface="新細明體" panose="02020500000000000000" pitchFamily="18" charset="-120"/>
                <a:cs typeface="Times New Roman" panose="02020603050405020304" pitchFamily="18" charset="0"/>
              </a:rPr>
              <a:t>Do the reclassified impairments under race-neutral equations accurately reflect </a:t>
            </a:r>
            <a:r>
              <a:rPr lang="en-US" altLang="zh-TW" sz="3733" b="1" kern="100" dirty="0">
                <a:solidFill>
                  <a:schemeClr val="accent2"/>
                </a:solidFill>
                <a:latin typeface="Calibri" panose="020F0502020204030204" pitchFamily="34" charset="0"/>
                <a:ea typeface="新細明體" panose="02020500000000000000" pitchFamily="18" charset="-120"/>
                <a:cs typeface="Times New Roman" panose="02020603050405020304" pitchFamily="18" charset="0"/>
              </a:rPr>
              <a:t>true underlying disease</a:t>
            </a:r>
            <a:r>
              <a:rPr lang="en-US" altLang="zh-TW" sz="3733" kern="100" dirty="0">
                <a:latin typeface="Calibri" panose="020F0502020204030204" pitchFamily="34" charset="0"/>
                <a:ea typeface="新細明體" panose="02020500000000000000" pitchFamily="18" charset="-120"/>
                <a:cs typeface="Times New Roman" panose="02020603050405020304" pitchFamily="18" charset="0"/>
              </a:rPr>
              <a:t>, or might they instead lead to </a:t>
            </a:r>
            <a:r>
              <a:rPr lang="en-US" altLang="zh-TW" sz="3733" b="1" kern="100" dirty="0">
                <a:solidFill>
                  <a:schemeClr val="accent2"/>
                </a:solidFill>
                <a:latin typeface="Calibri" panose="020F0502020204030204" pitchFamily="34" charset="0"/>
                <a:ea typeface="新細明體" panose="02020500000000000000" pitchFamily="18" charset="-120"/>
                <a:cs typeface="Times New Roman" panose="02020603050405020304" pitchFamily="18" charset="0"/>
              </a:rPr>
              <a:t>overdiagnosis or underdiagnosis</a:t>
            </a:r>
            <a:r>
              <a:rPr lang="en-US" altLang="zh-TW" sz="3733" kern="100" dirty="0">
                <a:latin typeface="Calibri" panose="020F0502020204030204" pitchFamily="34" charset="0"/>
                <a:ea typeface="新細明體" panose="02020500000000000000" pitchFamily="18" charset="-120"/>
                <a:cs typeface="Times New Roman" panose="02020603050405020304" pitchFamily="18" charset="0"/>
              </a:rPr>
              <a:t>?</a:t>
            </a:r>
            <a:endParaRPr lang="zh-TW" altLang="zh-TW" sz="3733" kern="100" dirty="0">
              <a:latin typeface="Aptos" panose="020B0004020202020204" pitchFamily="34" charset="0"/>
              <a:ea typeface="新細明體"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4028523922"/>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47384E6-0DCD-4CFF-9B30-58F42A3FC494}"/>
              </a:ext>
            </a:extLst>
          </p:cNvPr>
          <p:cNvSpPr>
            <a:spLocks noGrp="1"/>
          </p:cNvSpPr>
          <p:nvPr>
            <p:ph type="title"/>
          </p:nvPr>
        </p:nvSpPr>
        <p:spPr/>
        <p:txBody>
          <a:bodyPr/>
          <a:lstStyle/>
          <a:p>
            <a:r>
              <a:rPr lang="en-US" altLang="zh-TW" dirty="0"/>
              <a:t>Part of the limitation mentioned</a:t>
            </a:r>
            <a:endParaRPr lang="zh-TW" altLang="en-US" dirty="0"/>
          </a:p>
        </p:txBody>
      </p:sp>
      <p:sp>
        <p:nvSpPr>
          <p:cNvPr id="3" name="內容版面配置區 2">
            <a:extLst>
              <a:ext uri="{FF2B5EF4-FFF2-40B4-BE49-F238E27FC236}">
                <a16:creationId xmlns:a16="http://schemas.microsoft.com/office/drawing/2014/main" id="{B0A413AD-29B6-5959-71E1-9A5B92DF3EB0}"/>
              </a:ext>
            </a:extLst>
          </p:cNvPr>
          <p:cNvSpPr>
            <a:spLocks noGrp="1"/>
          </p:cNvSpPr>
          <p:nvPr>
            <p:ph idx="1"/>
          </p:nvPr>
        </p:nvSpPr>
        <p:spPr/>
        <p:txBody>
          <a:bodyPr/>
          <a:lstStyle/>
          <a:p>
            <a:r>
              <a:rPr lang="en-US" altLang="zh-TW" dirty="0"/>
              <a:t>The authors acknowledge that it is not yet clear whether the reclassified impairments under race-neutral equations represent true disease or false-positive findings.</a:t>
            </a:r>
          </a:p>
          <a:p>
            <a:r>
              <a:rPr lang="en-US" altLang="zh-TW" dirty="0"/>
              <a:t>No gold standard in the study</a:t>
            </a:r>
            <a:endParaRPr lang="zh-TW" altLang="en-US" dirty="0"/>
          </a:p>
        </p:txBody>
      </p:sp>
    </p:spTree>
    <p:extLst>
      <p:ext uri="{BB962C8B-B14F-4D97-AF65-F5344CB8AC3E}">
        <p14:creationId xmlns:p14="http://schemas.microsoft.com/office/powerpoint/2010/main" val="122286432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7F01EA-CE04-1E33-3D22-268E92DCB387}"/>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A2494461-5F1D-7A59-2627-F6240656E836}"/>
              </a:ext>
            </a:extLst>
          </p:cNvPr>
          <p:cNvSpPr>
            <a:spLocks noGrp="1"/>
          </p:cNvSpPr>
          <p:nvPr>
            <p:ph type="title"/>
          </p:nvPr>
        </p:nvSpPr>
        <p:spPr>
          <a:xfrm>
            <a:off x="609600" y="3639"/>
            <a:ext cx="10972800" cy="1143000"/>
          </a:xfrm>
        </p:spPr>
        <p:txBody>
          <a:bodyPr>
            <a:normAutofit/>
          </a:bodyPr>
          <a:lstStyle/>
          <a:p>
            <a:r>
              <a:rPr lang="en-US" altLang="zh-TW" sz="4267" b="1" dirty="0">
                <a:latin typeface="Arial" panose="020B0604020202020204" pitchFamily="34" charset="0"/>
                <a:cs typeface="Arial" panose="020B0604020202020204" pitchFamily="34" charset="0"/>
              </a:rPr>
              <a:t>Comment 2</a:t>
            </a:r>
            <a:endParaRPr lang="zh-TW" altLang="en-US" sz="4267" b="1" dirty="0">
              <a:latin typeface="Arial" panose="020B0604020202020204" pitchFamily="34" charset="0"/>
              <a:cs typeface="Arial" panose="020B0604020202020204" pitchFamily="34" charset="0"/>
            </a:endParaRPr>
          </a:p>
        </p:txBody>
      </p:sp>
      <p:sp>
        <p:nvSpPr>
          <p:cNvPr id="7" name="內容版面配置區 2">
            <a:extLst>
              <a:ext uri="{FF2B5EF4-FFF2-40B4-BE49-F238E27FC236}">
                <a16:creationId xmlns:a16="http://schemas.microsoft.com/office/drawing/2014/main" id="{82F493EC-B90E-541D-38AA-111387DEFE8E}"/>
              </a:ext>
            </a:extLst>
          </p:cNvPr>
          <p:cNvSpPr>
            <a:spLocks noGrp="1"/>
          </p:cNvSpPr>
          <p:nvPr>
            <p:ph idx="1"/>
          </p:nvPr>
        </p:nvSpPr>
        <p:spPr>
          <a:xfrm>
            <a:off x="609600" y="1664500"/>
            <a:ext cx="10972800" cy="3497945"/>
          </a:xfrm>
        </p:spPr>
        <p:txBody>
          <a:bodyPr wrap="square">
            <a:spAutoFit/>
          </a:bodyPr>
          <a:lstStyle/>
          <a:p>
            <a:pPr marL="0" indent="0" algn="just">
              <a:lnSpc>
                <a:spcPct val="120000"/>
              </a:lnSpc>
              <a:spcBef>
                <a:spcPts val="0"/>
              </a:spcBef>
              <a:buNone/>
            </a:pPr>
            <a:r>
              <a:rPr lang="en-US" altLang="zh-TW" sz="3733" kern="100" dirty="0">
                <a:latin typeface="Calibri" panose="020F0502020204030204" pitchFamily="34" charset="0"/>
                <a:ea typeface="新細明體" panose="02020500000000000000" pitchFamily="18" charset="-120"/>
                <a:cs typeface="Times New Roman" panose="02020603050405020304" pitchFamily="18" charset="0"/>
              </a:rPr>
              <a:t>Although the authors argue that race is a crude classification that should be avoided, race is still commonly used as a proxy for biological differences in research, especially given that </a:t>
            </a:r>
            <a:r>
              <a:rPr lang="en-US" altLang="zh-TW" sz="3733" b="1" kern="100" dirty="0">
                <a:solidFill>
                  <a:schemeClr val="accent2"/>
                </a:solidFill>
                <a:latin typeface="Calibri" panose="020F0502020204030204" pitchFamily="34" charset="0"/>
                <a:ea typeface="新細明體" panose="02020500000000000000" pitchFamily="18" charset="-120"/>
                <a:cs typeface="Times New Roman" panose="02020603050405020304" pitchFamily="18" charset="0"/>
              </a:rPr>
              <a:t>genetic testing is not yet widely accessible</a:t>
            </a:r>
            <a:r>
              <a:rPr lang="en-US" altLang="zh-TW" sz="3733" kern="100" dirty="0">
                <a:latin typeface="Calibri" panose="020F0502020204030204" pitchFamily="34" charset="0"/>
                <a:ea typeface="新細明體" panose="02020500000000000000" pitchFamily="18" charset="-120"/>
                <a:cs typeface="Times New Roman" panose="02020603050405020304" pitchFamily="18" charset="0"/>
              </a:rPr>
              <a:t>. What are your thoughts on this?</a:t>
            </a:r>
            <a:endParaRPr lang="zh-TW" altLang="zh-TW" sz="3733" kern="100" dirty="0">
              <a:latin typeface="Aptos" panose="020B0004020202020204" pitchFamily="34" charset="0"/>
              <a:ea typeface="新細明體"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104164505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47D5600-11F5-C769-38BE-90E64AC359E7}"/>
              </a:ext>
            </a:extLst>
          </p:cNvPr>
          <p:cNvSpPr>
            <a:spLocks noGrp="1"/>
          </p:cNvSpPr>
          <p:nvPr>
            <p:ph type="title"/>
          </p:nvPr>
        </p:nvSpPr>
        <p:spPr/>
        <p:txBody>
          <a:bodyPr>
            <a:normAutofit/>
          </a:bodyPr>
          <a:lstStyle/>
          <a:p>
            <a:r>
              <a:rPr lang="en-US" altLang="zh-TW" dirty="0"/>
              <a:t>Widely accessible genetic test is soon!</a:t>
            </a:r>
            <a:endParaRPr lang="zh-TW" altLang="en-US" dirty="0"/>
          </a:p>
        </p:txBody>
      </p:sp>
      <p:sp>
        <p:nvSpPr>
          <p:cNvPr id="3" name="內容版面配置區 2">
            <a:extLst>
              <a:ext uri="{FF2B5EF4-FFF2-40B4-BE49-F238E27FC236}">
                <a16:creationId xmlns:a16="http://schemas.microsoft.com/office/drawing/2014/main" id="{EC6F6D5B-4953-84F5-CA25-8C8C82F9A407}"/>
              </a:ext>
            </a:extLst>
          </p:cNvPr>
          <p:cNvSpPr>
            <a:spLocks noGrp="1"/>
          </p:cNvSpPr>
          <p:nvPr>
            <p:ph idx="1"/>
          </p:nvPr>
        </p:nvSpPr>
        <p:spPr/>
        <p:txBody>
          <a:bodyPr>
            <a:normAutofit/>
          </a:bodyPr>
          <a:lstStyle/>
          <a:p>
            <a:r>
              <a:rPr lang="en-US" altLang="zh-TW" dirty="0"/>
              <a:t>Race is a highly imprecise proxy because it is not a clearly defined biological variable—it is an amalgam of cultural, geographical, social, and historical factors.</a:t>
            </a:r>
          </a:p>
          <a:p>
            <a:r>
              <a:rPr lang="en-US" altLang="zh-TW" dirty="0"/>
              <a:t>For example, the label "Black" may include African Americans, Afro-Caribbeans, and individuals born in various parts of Africa, who may have very different genetic backgrounds and social environments.</a:t>
            </a:r>
          </a:p>
          <a:p>
            <a:r>
              <a:rPr lang="en-US" altLang="zh-TW" dirty="0"/>
              <a:t>Might reinforcing racial stereotypes and inequities</a:t>
            </a:r>
            <a:endParaRPr lang="zh-TW" altLang="en-US" dirty="0"/>
          </a:p>
        </p:txBody>
      </p:sp>
    </p:spTree>
    <p:extLst>
      <p:ext uri="{BB962C8B-B14F-4D97-AF65-F5344CB8AC3E}">
        <p14:creationId xmlns:p14="http://schemas.microsoft.com/office/powerpoint/2010/main" val="108226673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88B03-ACC9-D823-85AA-5E93BF247467}"/>
              </a:ext>
            </a:extLst>
          </p:cNvPr>
          <p:cNvSpPr>
            <a:spLocks noGrp="1"/>
          </p:cNvSpPr>
          <p:nvPr>
            <p:ph type="ctrTitle"/>
          </p:nvPr>
        </p:nvSpPr>
        <p:spPr>
          <a:xfrm>
            <a:off x="1121781" y="1535489"/>
            <a:ext cx="10558405" cy="1228743"/>
          </a:xfrm>
        </p:spPr>
        <p:txBody>
          <a:bodyPr anchor="b">
            <a:normAutofit/>
          </a:bodyPr>
          <a:lstStyle/>
          <a:p>
            <a:r>
              <a:rPr lang="en-US" b="1" dirty="0">
                <a:solidFill>
                  <a:schemeClr val="bg1"/>
                </a:solidFill>
                <a:latin typeface="Arial" panose="020B0604020202020204" pitchFamily="34" charset="0"/>
                <a:cs typeface="Arial" panose="020B0604020202020204" pitchFamily="34" charset="0"/>
              </a:rPr>
              <a:t>Commenter 2 for Chi-Wei </a:t>
            </a:r>
          </a:p>
        </p:txBody>
      </p:sp>
      <p:sp>
        <p:nvSpPr>
          <p:cNvPr id="3" name="Subtitle 2">
            <a:extLst>
              <a:ext uri="{FF2B5EF4-FFF2-40B4-BE49-F238E27FC236}">
                <a16:creationId xmlns:a16="http://schemas.microsoft.com/office/drawing/2014/main" id="{3EDD8CA9-C2E3-654C-34F7-E2B250C6B57D}"/>
              </a:ext>
            </a:extLst>
          </p:cNvPr>
          <p:cNvSpPr>
            <a:spLocks noGrp="1"/>
          </p:cNvSpPr>
          <p:nvPr>
            <p:ph type="subTitle" idx="1"/>
          </p:nvPr>
        </p:nvSpPr>
        <p:spPr>
          <a:xfrm>
            <a:off x="789708" y="3866064"/>
            <a:ext cx="10558405" cy="2234485"/>
          </a:xfrm>
        </p:spPr>
        <p:txBody>
          <a:bodyPr anchor="t">
            <a:normAutofit/>
          </a:bodyPr>
          <a:lstStyle/>
          <a:p>
            <a:r>
              <a:rPr lang="en-US" sz="3200" b="1" dirty="0">
                <a:solidFill>
                  <a:schemeClr val="bg1"/>
                </a:solidFill>
                <a:latin typeface="Arial" panose="020B0604020202020204" pitchFamily="34" charset="0"/>
                <a:cs typeface="Arial" panose="020B0604020202020204" pitchFamily="34" charset="0"/>
              </a:rPr>
              <a:t>Thembekile Precious Dlamini-T88137024</a:t>
            </a:r>
          </a:p>
          <a:p>
            <a:r>
              <a:rPr lang="en-US" sz="3200" b="1" dirty="0">
                <a:solidFill>
                  <a:schemeClr val="bg1"/>
                </a:solidFill>
                <a:latin typeface="Arial" panose="020B0604020202020204" pitchFamily="34" charset="0"/>
                <a:cs typeface="Arial" panose="020B0604020202020204" pitchFamily="34" charset="0"/>
              </a:rPr>
              <a:t>PhD 1</a:t>
            </a:r>
          </a:p>
          <a:p>
            <a:endParaRPr lang="en-US" sz="3200" b="1" dirty="0">
              <a:solidFill>
                <a:schemeClr val="bg1"/>
              </a:solidFill>
              <a:latin typeface="Arial" panose="020B0604020202020204" pitchFamily="34" charset="0"/>
              <a:cs typeface="Arial" panose="020B0604020202020204" pitchFamily="34" charset="0"/>
            </a:endParaRPr>
          </a:p>
          <a:p>
            <a:r>
              <a:rPr lang="en-US" sz="3200" b="1" dirty="0">
                <a:solidFill>
                  <a:schemeClr val="bg1"/>
                </a:solidFill>
                <a:latin typeface="Arial" panose="020B0604020202020204" pitchFamily="34" charset="0"/>
                <a:cs typeface="Arial" panose="020B0604020202020204" pitchFamily="34" charset="0"/>
              </a:rPr>
              <a:t>09/04/2025</a:t>
            </a:r>
          </a:p>
        </p:txBody>
      </p:sp>
      <p:sp>
        <p:nvSpPr>
          <p:cNvPr id="4" name="Slide Number Placeholder 3">
            <a:extLst>
              <a:ext uri="{FF2B5EF4-FFF2-40B4-BE49-F238E27FC236}">
                <a16:creationId xmlns:a16="http://schemas.microsoft.com/office/drawing/2014/main" id="{841BB8B6-F5AE-247D-6521-32A479C5133F}"/>
              </a:ext>
            </a:extLst>
          </p:cNvPr>
          <p:cNvSpPr>
            <a:spLocks noGrp="1"/>
          </p:cNvSpPr>
          <p:nvPr>
            <p:ph type="sldNum" sz="quarter" idx="12"/>
          </p:nvPr>
        </p:nvSpPr>
        <p:spPr>
          <a:xfrm>
            <a:off x="11548272" y="6217920"/>
            <a:ext cx="640080" cy="640080"/>
          </a:xfrm>
        </p:spPr>
        <p:txBody>
          <a:bodyPr>
            <a:normAutofit/>
          </a:bodyPr>
          <a:lstStyle/>
          <a:p>
            <a:pPr algn="ctr">
              <a:spcAft>
                <a:spcPts val="600"/>
              </a:spcAft>
            </a:pPr>
            <a:fld id="{86A87F3B-F227-46A1-A2A3-39AB68A31E21}" type="slidenum">
              <a:rPr lang="en-US" sz="1600">
                <a:solidFill>
                  <a:schemeClr val="bg1"/>
                </a:solidFill>
              </a:rPr>
              <a:pPr algn="ctr">
                <a:spcAft>
                  <a:spcPts val="600"/>
                </a:spcAft>
              </a:pPr>
              <a:t>6</a:t>
            </a:fld>
            <a:endParaRPr lang="en-US" sz="1600">
              <a:solidFill>
                <a:schemeClr val="bg1"/>
              </a:solidFill>
            </a:endParaRPr>
          </a:p>
        </p:txBody>
      </p:sp>
      <p:pic>
        <p:nvPicPr>
          <p:cNvPr id="6" name="圖片 5">
            <a:extLst>
              <a:ext uri="{FF2B5EF4-FFF2-40B4-BE49-F238E27FC236}">
                <a16:creationId xmlns:a16="http://schemas.microsoft.com/office/drawing/2014/main" id="{5FC7E1BE-D9D6-3DF7-87B2-767183DF83CB}"/>
              </a:ext>
            </a:extLst>
          </p:cNvPr>
          <p:cNvPicPr>
            <a:picLocks noChangeAspect="1"/>
          </p:cNvPicPr>
          <p:nvPr/>
        </p:nvPicPr>
        <p:blipFill>
          <a:blip r:embed="rId2"/>
          <a:srcRect l="16964" t="19207" r="16429" b="13016"/>
          <a:stretch/>
        </p:blipFill>
        <p:spPr>
          <a:xfrm>
            <a:off x="104414" y="-1002"/>
            <a:ext cx="11983171" cy="6859002"/>
          </a:xfrm>
          <a:prstGeom prst="rect">
            <a:avLst/>
          </a:prstGeom>
        </p:spPr>
      </p:pic>
    </p:spTree>
    <p:extLst>
      <p:ext uri="{BB962C8B-B14F-4D97-AF65-F5344CB8AC3E}">
        <p14:creationId xmlns:p14="http://schemas.microsoft.com/office/powerpoint/2010/main" val="389404092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D6D1A-6FE5-DDCF-50EB-EEB360E3664A}"/>
              </a:ext>
            </a:extLst>
          </p:cNvPr>
          <p:cNvSpPr>
            <a:spLocks noGrp="1"/>
          </p:cNvSpPr>
          <p:nvPr>
            <p:ph type="title"/>
          </p:nvPr>
        </p:nvSpPr>
        <p:spPr>
          <a:xfrm>
            <a:off x="838200" y="66448"/>
            <a:ext cx="10515600" cy="614589"/>
          </a:xfrm>
        </p:spPr>
        <p:txBody>
          <a:bodyPr>
            <a:normAutofit fontScale="90000"/>
          </a:bodyPr>
          <a:lstStyle/>
          <a:p>
            <a:r>
              <a:rPr lang="en-US" b="1" dirty="0">
                <a:latin typeface="Arial" panose="020B0604020202020204" pitchFamily="34" charset="0"/>
                <a:cs typeface="Arial" panose="020B0604020202020204" pitchFamily="34" charset="0"/>
              </a:rPr>
              <a:t>Comment 1</a:t>
            </a:r>
          </a:p>
        </p:txBody>
      </p:sp>
      <p:sp>
        <p:nvSpPr>
          <p:cNvPr id="3" name="Content Placeholder 2">
            <a:extLst>
              <a:ext uri="{FF2B5EF4-FFF2-40B4-BE49-F238E27FC236}">
                <a16:creationId xmlns:a16="http://schemas.microsoft.com/office/drawing/2014/main" id="{4E5B901D-111D-C1B8-3192-D9A233B9ABA8}"/>
              </a:ext>
            </a:extLst>
          </p:cNvPr>
          <p:cNvSpPr>
            <a:spLocks noGrp="1"/>
          </p:cNvSpPr>
          <p:nvPr>
            <p:ph idx="1"/>
          </p:nvPr>
        </p:nvSpPr>
        <p:spPr>
          <a:xfrm>
            <a:off x="838200" y="681038"/>
            <a:ext cx="10515600" cy="6176962"/>
          </a:xfrm>
        </p:spPr>
        <p:txBody>
          <a:bodyPr>
            <a:normAutofit/>
          </a:bodyPr>
          <a:lstStyle/>
          <a:p>
            <a:r>
              <a:rPr lang="en-US" dirty="0">
                <a:latin typeface="Arial" panose="020B0604020202020204" pitchFamily="34" charset="0"/>
                <a:cs typeface="Arial" panose="020B0604020202020204" pitchFamily="34" charset="0"/>
              </a:rPr>
              <a:t>The study results shows a significant shift in spirometry interpretation with the use of GLI Global equations but doesn’t fully explore the clinical consequences such how will clinicians adapt to these changes in spirometry results, in terms of diagnosing conditions like obstructive lung diseases?</a:t>
            </a:r>
          </a:p>
          <a:p>
            <a:pPr marL="0" indent="0">
              <a:buNone/>
            </a:pPr>
            <a:endParaRPr lang="en-US" dirty="0">
              <a:latin typeface="Arial" panose="020B0604020202020204" pitchFamily="34" charset="0"/>
              <a:cs typeface="Arial" panose="020B0604020202020204" pitchFamily="34" charset="0"/>
            </a:endParaRPr>
          </a:p>
          <a:p>
            <a:r>
              <a:rPr lang="en-US" dirty="0">
                <a:solidFill>
                  <a:srgbClr val="FF0000"/>
                </a:solidFill>
                <a:latin typeface="Arial" panose="020B0604020202020204" pitchFamily="34" charset="0"/>
                <a:cs typeface="Arial" panose="020B0604020202020204" pitchFamily="34" charset="0"/>
              </a:rPr>
              <a:t>Could these changes lead to misdiagnosis or overdiagnosis?</a:t>
            </a: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r>
              <a:rPr lang="en-US" b="1" dirty="0">
                <a:solidFill>
                  <a:srgbClr val="0070C0"/>
                </a:solidFill>
                <a:latin typeface="Arial" panose="020B0604020202020204" pitchFamily="34" charset="0"/>
                <a:cs typeface="Arial" panose="020B0604020202020204" pitchFamily="34" charset="0"/>
              </a:rPr>
              <a:t>I think the </a:t>
            </a:r>
            <a:r>
              <a:rPr lang="en-US" dirty="0">
                <a:solidFill>
                  <a:srgbClr val="0070C0"/>
                </a:solidFill>
                <a:latin typeface="Arial" panose="020B0604020202020204" pitchFamily="34" charset="0"/>
                <a:cs typeface="Arial" panose="020B0604020202020204" pitchFamily="34" charset="0"/>
              </a:rPr>
              <a:t>authors were supposed to give more details on the clinical implications for healthcare providers working with diverse populations. For example, provide a guidance on how to interpret changes in spirometry results or highlight a need for developing a new diagnostic criteria based on the GLI Global equations. </a:t>
            </a:r>
          </a:p>
        </p:txBody>
      </p:sp>
      <p:sp>
        <p:nvSpPr>
          <p:cNvPr id="4" name="Slide Number Placeholder 3">
            <a:extLst>
              <a:ext uri="{FF2B5EF4-FFF2-40B4-BE49-F238E27FC236}">
                <a16:creationId xmlns:a16="http://schemas.microsoft.com/office/drawing/2014/main" id="{8FA68EE6-8BFE-7A0F-BE90-1EE4960CD9A6}"/>
              </a:ext>
            </a:extLst>
          </p:cNvPr>
          <p:cNvSpPr>
            <a:spLocks noGrp="1"/>
          </p:cNvSpPr>
          <p:nvPr>
            <p:ph type="sldNum" sz="quarter" idx="12"/>
          </p:nvPr>
        </p:nvSpPr>
        <p:spPr/>
        <p:txBody>
          <a:bodyPr/>
          <a:lstStyle/>
          <a:p>
            <a:fld id="{86A87F3B-F227-46A1-A2A3-39AB68A31E21}" type="slidenum">
              <a:rPr lang="en-US" smtClean="0"/>
              <a:t>7</a:t>
            </a:fld>
            <a:endParaRPr lang="en-US"/>
          </a:p>
        </p:txBody>
      </p:sp>
    </p:spTree>
    <p:extLst>
      <p:ext uri="{BB962C8B-B14F-4D97-AF65-F5344CB8AC3E}">
        <p14:creationId xmlns:p14="http://schemas.microsoft.com/office/powerpoint/2010/main" val="330467990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B10186C-EDBD-D603-06BA-3C5CFAF1E606}"/>
              </a:ext>
            </a:extLst>
          </p:cNvPr>
          <p:cNvSpPr>
            <a:spLocks noGrp="1"/>
          </p:cNvSpPr>
          <p:nvPr>
            <p:ph type="title"/>
          </p:nvPr>
        </p:nvSpPr>
        <p:spPr/>
        <p:txBody>
          <a:bodyPr/>
          <a:lstStyle/>
          <a:p>
            <a:r>
              <a:rPr lang="en-US" altLang="zh-TW" dirty="0"/>
              <a:t>Response to Comment 1 </a:t>
            </a:r>
            <a:endParaRPr lang="zh-TW" altLang="en-US" dirty="0"/>
          </a:p>
        </p:txBody>
      </p:sp>
      <p:sp>
        <p:nvSpPr>
          <p:cNvPr id="3" name="內容版面配置區 2">
            <a:extLst>
              <a:ext uri="{FF2B5EF4-FFF2-40B4-BE49-F238E27FC236}">
                <a16:creationId xmlns:a16="http://schemas.microsoft.com/office/drawing/2014/main" id="{9C2D1207-718E-10BB-1FF7-4F41537820F8}"/>
              </a:ext>
            </a:extLst>
          </p:cNvPr>
          <p:cNvSpPr>
            <a:spLocks noGrp="1"/>
          </p:cNvSpPr>
          <p:nvPr>
            <p:ph idx="1"/>
          </p:nvPr>
        </p:nvSpPr>
        <p:spPr/>
        <p:txBody>
          <a:bodyPr/>
          <a:lstStyle/>
          <a:p>
            <a:r>
              <a:rPr lang="en-US" altLang="zh-TW" dirty="0"/>
              <a:t>Spirometry was used to diagnose and monitor. </a:t>
            </a:r>
          </a:p>
          <a:p>
            <a:r>
              <a:rPr lang="en-US" altLang="zh-TW" dirty="0"/>
              <a:t>As the authors mentioned in the limitations, we do not know the clinical significance due to the lack of a gold standard.</a:t>
            </a:r>
          </a:p>
          <a:p>
            <a:r>
              <a:rPr lang="en-US" altLang="zh-TW" dirty="0"/>
              <a:t>We once used the old reference to diagnose COPD and now we changed the diagnostic standard and expected to see the difference in the US. </a:t>
            </a:r>
          </a:p>
          <a:p>
            <a:r>
              <a:rPr lang="en-US" altLang="zh-TW" dirty="0"/>
              <a:t>Prof Li’s response using time as a final diagnostic tool to verify to ultimately diagnose the patient is absolutely right</a:t>
            </a:r>
            <a:r>
              <a:rPr lang="en-US" altLang="zh-TW"/>
              <a:t>. </a:t>
            </a:r>
            <a:endParaRPr lang="en-US" altLang="zh-TW" dirty="0"/>
          </a:p>
          <a:p>
            <a:endParaRPr lang="zh-TW" altLang="en-US" dirty="0"/>
          </a:p>
        </p:txBody>
      </p:sp>
      <p:sp>
        <p:nvSpPr>
          <p:cNvPr id="4" name="投影片編號版面配置區 3">
            <a:extLst>
              <a:ext uri="{FF2B5EF4-FFF2-40B4-BE49-F238E27FC236}">
                <a16:creationId xmlns:a16="http://schemas.microsoft.com/office/drawing/2014/main" id="{996A8399-51F7-28C2-BC44-15B5D8553165}"/>
              </a:ext>
            </a:extLst>
          </p:cNvPr>
          <p:cNvSpPr>
            <a:spLocks noGrp="1"/>
          </p:cNvSpPr>
          <p:nvPr>
            <p:ph type="sldNum" sz="quarter" idx="12"/>
          </p:nvPr>
        </p:nvSpPr>
        <p:spPr/>
        <p:txBody>
          <a:bodyPr/>
          <a:lstStyle/>
          <a:p>
            <a:fld id="{FC28D747-A712-4BB6-AB65-311BE60F9BC6}" type="slidenum">
              <a:rPr lang="zh-TW" altLang="en-US" smtClean="0"/>
              <a:t>8</a:t>
            </a:fld>
            <a:endParaRPr lang="zh-TW" altLang="en-US"/>
          </a:p>
        </p:txBody>
      </p:sp>
    </p:spTree>
    <p:extLst>
      <p:ext uri="{BB962C8B-B14F-4D97-AF65-F5344CB8AC3E}">
        <p14:creationId xmlns:p14="http://schemas.microsoft.com/office/powerpoint/2010/main" val="434239364"/>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BD33C-30C4-5481-0AF1-F6E0B9F117CC}"/>
              </a:ext>
            </a:extLst>
          </p:cNvPr>
          <p:cNvSpPr>
            <a:spLocks noGrp="1"/>
          </p:cNvSpPr>
          <p:nvPr>
            <p:ph type="title"/>
          </p:nvPr>
        </p:nvSpPr>
        <p:spPr>
          <a:xfrm>
            <a:off x="838200" y="365125"/>
            <a:ext cx="10515600" cy="854075"/>
          </a:xfrm>
        </p:spPr>
        <p:txBody>
          <a:bodyPr/>
          <a:lstStyle/>
          <a:p>
            <a:r>
              <a:rPr lang="en-US" b="1" dirty="0">
                <a:latin typeface="Arial" panose="020B0604020202020204" pitchFamily="34" charset="0"/>
                <a:cs typeface="Arial" panose="020B0604020202020204" pitchFamily="34" charset="0"/>
              </a:rPr>
              <a:t>Comment 2</a:t>
            </a:r>
          </a:p>
        </p:txBody>
      </p:sp>
      <p:sp>
        <p:nvSpPr>
          <p:cNvPr id="3" name="Content Placeholder 2">
            <a:extLst>
              <a:ext uri="{FF2B5EF4-FFF2-40B4-BE49-F238E27FC236}">
                <a16:creationId xmlns:a16="http://schemas.microsoft.com/office/drawing/2014/main" id="{1FF97EE6-E31F-72BF-3205-9986EBAF1894}"/>
              </a:ext>
            </a:extLst>
          </p:cNvPr>
          <p:cNvSpPr>
            <a:spLocks noGrp="1"/>
          </p:cNvSpPr>
          <p:nvPr>
            <p:ph idx="1"/>
          </p:nvPr>
        </p:nvSpPr>
        <p:spPr>
          <a:xfrm>
            <a:off x="522514" y="1447800"/>
            <a:ext cx="10831286" cy="4729163"/>
          </a:xfrm>
        </p:spPr>
        <p:txBody>
          <a:bodyPr/>
          <a:lstStyle/>
          <a:p>
            <a:r>
              <a:rPr lang="en-US" dirty="0">
                <a:latin typeface="Arial" panose="020B0604020202020204" pitchFamily="34" charset="0"/>
                <a:cs typeface="Arial" panose="020B0604020202020204" pitchFamily="34" charset="0"/>
              </a:rPr>
              <a:t>The study compared the GLI Global reference equations to the GLI-2012 standard, but it did not account for other potential confounding factors that may influence lung function results. For example, environmental exposures (air pollution), socioeconomic status, and access to healthcare, which differs across racial and ethnic groups, and could significantly affect spirometry outcomes.</a:t>
            </a:r>
          </a:p>
          <a:p>
            <a:endParaRPr lang="en-US" dirty="0">
              <a:latin typeface="Arial" panose="020B0604020202020204" pitchFamily="34" charset="0"/>
              <a:cs typeface="Arial" panose="020B0604020202020204" pitchFamily="34" charset="0"/>
            </a:endParaRPr>
          </a:p>
          <a:p>
            <a:r>
              <a:rPr lang="en-US" dirty="0">
                <a:solidFill>
                  <a:srgbClr val="0070C0"/>
                </a:solidFill>
                <a:latin typeface="Arial" panose="020B0604020202020204" pitchFamily="34" charset="0"/>
                <a:cs typeface="Arial" panose="020B0604020202020204" pitchFamily="34" charset="0"/>
              </a:rPr>
              <a:t>Controlling for confounders would </a:t>
            </a:r>
            <a:r>
              <a:rPr lang="en-US" dirty="0">
                <a:solidFill>
                  <a:srgbClr val="0070C0"/>
                </a:solidFill>
              </a:rPr>
              <a:t>provide a more comprehensive understanding of the observed differences</a:t>
            </a:r>
            <a:r>
              <a:rPr lang="en-US" dirty="0">
                <a:solidFill>
                  <a:srgbClr val="0070C0"/>
                </a:solidFill>
                <a:latin typeface="Arial" panose="020B0604020202020204" pitchFamily="34" charset="0"/>
                <a:cs typeface="Arial" panose="020B0604020202020204" pitchFamily="34" charset="0"/>
              </a:rPr>
              <a:t>.</a:t>
            </a:r>
          </a:p>
        </p:txBody>
      </p:sp>
      <p:sp>
        <p:nvSpPr>
          <p:cNvPr id="4" name="Slide Number Placeholder 3">
            <a:extLst>
              <a:ext uri="{FF2B5EF4-FFF2-40B4-BE49-F238E27FC236}">
                <a16:creationId xmlns:a16="http://schemas.microsoft.com/office/drawing/2014/main" id="{EA4676A6-CF44-5515-C408-6560790EB2FB}"/>
              </a:ext>
            </a:extLst>
          </p:cNvPr>
          <p:cNvSpPr>
            <a:spLocks noGrp="1"/>
          </p:cNvSpPr>
          <p:nvPr>
            <p:ph type="sldNum" sz="quarter" idx="12"/>
          </p:nvPr>
        </p:nvSpPr>
        <p:spPr/>
        <p:txBody>
          <a:bodyPr/>
          <a:lstStyle/>
          <a:p>
            <a:fld id="{86A87F3B-F227-46A1-A2A3-39AB68A31E21}" type="slidenum">
              <a:rPr lang="en-US" smtClean="0"/>
              <a:t>9</a:t>
            </a:fld>
            <a:endParaRPr lang="en-US"/>
          </a:p>
        </p:txBody>
      </p:sp>
    </p:spTree>
    <p:extLst>
      <p:ext uri="{BB962C8B-B14F-4D97-AF65-F5344CB8AC3E}">
        <p14:creationId xmlns:p14="http://schemas.microsoft.com/office/powerpoint/2010/main" val="146861863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554</Words>
  <Application>Microsoft Office PowerPoint</Application>
  <PresentationFormat>寬螢幕</PresentationFormat>
  <Paragraphs>43</Paragraphs>
  <Slides>10</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10</vt:i4>
      </vt:variant>
    </vt:vector>
  </HeadingPairs>
  <TitlesOfParts>
    <vt:vector size="15" baseType="lpstr">
      <vt:lpstr>Aptos</vt:lpstr>
      <vt:lpstr>Arial</vt:lpstr>
      <vt:lpstr>Calibri</vt:lpstr>
      <vt:lpstr>Calibri Light</vt:lpstr>
      <vt:lpstr>Office 佈景主題</vt:lpstr>
      <vt:lpstr>Comments on Paper 1 of Chih-Wei</vt:lpstr>
      <vt:lpstr>Comment 1</vt:lpstr>
      <vt:lpstr>Part of the limitation mentioned</vt:lpstr>
      <vt:lpstr>Comment 2</vt:lpstr>
      <vt:lpstr>Widely accessible genetic test is soon!</vt:lpstr>
      <vt:lpstr>Commenter 2 for Chi-Wei </vt:lpstr>
      <vt:lpstr>Comment 1</vt:lpstr>
      <vt:lpstr>Response to Comment 1 </vt:lpstr>
      <vt:lpstr>Comment 2</vt:lpstr>
      <vt:lpstr>Response to comment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智偉 曾</dc:creator>
  <cp:lastModifiedBy>智偉 曾</cp:lastModifiedBy>
  <cp:revision>1</cp:revision>
  <dcterms:created xsi:type="dcterms:W3CDTF">2025-04-10T01:48:32Z</dcterms:created>
  <dcterms:modified xsi:type="dcterms:W3CDTF">2025-04-10T01:53:41Z</dcterms:modified>
</cp:coreProperties>
</file>