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69" r:id="rId3"/>
    <p:sldId id="271" r:id="rId4"/>
  </p:sldIdLst>
  <p:sldSz cx="9144000" cy="5143500" type="screen16x9"/>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725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86" autoAdjust="0"/>
    <p:restoredTop sz="96070" autoAdjust="0"/>
  </p:normalViewPr>
  <p:slideViewPr>
    <p:cSldViewPr>
      <p:cViewPr>
        <p:scale>
          <a:sx n="107" d="100"/>
          <a:sy n="107" d="100"/>
        </p:scale>
        <p:origin x="1720" y="91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9483DA-A649-461B-8B79-A85D08036C5B}" type="datetimeFigureOut">
              <a:rPr lang="zh-TW" altLang="en-US" smtClean="0"/>
              <a:t>2025/3/8</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61E879-5769-47F2-BBBB-1DBB69A20C1C}" type="slidenum">
              <a:rPr lang="zh-TW" altLang="en-US" smtClean="0"/>
              <a:t>‹#›</a:t>
            </a:fld>
            <a:endParaRPr lang="zh-TW" altLang="en-US"/>
          </a:p>
        </p:txBody>
      </p:sp>
    </p:spTree>
    <p:extLst>
      <p:ext uri="{BB962C8B-B14F-4D97-AF65-F5344CB8AC3E}">
        <p14:creationId xmlns:p14="http://schemas.microsoft.com/office/powerpoint/2010/main" val="39936553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2E61E879-5769-47F2-BBBB-1DBB69A20C1C}" type="slidenum">
              <a:rPr lang="zh-TW" altLang="en-US" smtClean="0"/>
              <a:t>2</a:t>
            </a:fld>
            <a:endParaRPr lang="zh-TW" altLang="en-US"/>
          </a:p>
        </p:txBody>
      </p:sp>
    </p:spTree>
    <p:extLst>
      <p:ext uri="{BB962C8B-B14F-4D97-AF65-F5344CB8AC3E}">
        <p14:creationId xmlns:p14="http://schemas.microsoft.com/office/powerpoint/2010/main" val="7433839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2E61E879-5769-47F2-BBBB-1DBB69A20C1C}" type="slidenum">
              <a:rPr lang="zh-TW" altLang="en-US" smtClean="0"/>
              <a:t>3</a:t>
            </a:fld>
            <a:endParaRPr lang="zh-TW" altLang="en-US"/>
          </a:p>
        </p:txBody>
      </p:sp>
    </p:spTree>
    <p:extLst>
      <p:ext uri="{BB962C8B-B14F-4D97-AF65-F5344CB8AC3E}">
        <p14:creationId xmlns:p14="http://schemas.microsoft.com/office/powerpoint/2010/main" val="3075115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1597819"/>
            <a:ext cx="7772400" cy="1102519"/>
          </a:xfrm>
        </p:spPr>
        <p:txBody>
          <a:bodyPr/>
          <a:lstStyle/>
          <a:p>
            <a:r>
              <a:rPr lang="zh-TW" altLang="en-US"/>
              <a:t>按一下以編輯母片標題樣式</a:t>
            </a:r>
          </a:p>
        </p:txBody>
      </p:sp>
      <p:sp>
        <p:nvSpPr>
          <p:cNvPr id="3" name="副標題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p>
        </p:txBody>
      </p:sp>
      <p:sp>
        <p:nvSpPr>
          <p:cNvPr id="4" name="日期版面配置區 3"/>
          <p:cNvSpPr>
            <a:spLocks noGrp="1"/>
          </p:cNvSpPr>
          <p:nvPr>
            <p:ph type="dt" sz="half" idx="10"/>
          </p:nvPr>
        </p:nvSpPr>
        <p:spPr/>
        <p:txBody>
          <a:bodyPr/>
          <a:lstStyle/>
          <a:p>
            <a:fld id="{7C7C0048-6331-432C-81F8-379CB057017D}" type="datetimeFigureOut">
              <a:rPr lang="zh-TW" altLang="en-US" smtClean="0"/>
              <a:t>2025/3/8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E483C319-40D8-4B67-8C28-F7E68AFFD94E}" type="slidenum">
              <a:rPr lang="zh-TW" altLang="en-US" smtClean="0"/>
              <a:t>‹#›</a:t>
            </a:fld>
            <a:endParaRPr lang="zh-TW" altLang="en-US"/>
          </a:p>
        </p:txBody>
      </p:sp>
    </p:spTree>
    <p:extLst>
      <p:ext uri="{BB962C8B-B14F-4D97-AF65-F5344CB8AC3E}">
        <p14:creationId xmlns:p14="http://schemas.microsoft.com/office/powerpoint/2010/main" val="3952647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7C7C0048-6331-432C-81F8-379CB057017D}" type="datetimeFigureOut">
              <a:rPr lang="zh-TW" altLang="en-US" smtClean="0"/>
              <a:t>2025/3/8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E483C319-40D8-4B67-8C28-F7E68AFFD94E}" type="slidenum">
              <a:rPr lang="zh-TW" altLang="en-US" smtClean="0"/>
              <a:t>‹#›</a:t>
            </a:fld>
            <a:endParaRPr lang="zh-TW" altLang="en-US"/>
          </a:p>
        </p:txBody>
      </p:sp>
    </p:spTree>
    <p:extLst>
      <p:ext uri="{BB962C8B-B14F-4D97-AF65-F5344CB8AC3E}">
        <p14:creationId xmlns:p14="http://schemas.microsoft.com/office/powerpoint/2010/main" val="4255324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154781"/>
            <a:ext cx="2057400" cy="3290888"/>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154781"/>
            <a:ext cx="6019800" cy="329088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7C7C0048-6331-432C-81F8-379CB057017D}" type="datetimeFigureOut">
              <a:rPr lang="zh-TW" altLang="en-US" smtClean="0"/>
              <a:t>2025/3/8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E483C319-40D8-4B67-8C28-F7E68AFFD94E}" type="slidenum">
              <a:rPr lang="zh-TW" altLang="en-US" smtClean="0"/>
              <a:t>‹#›</a:t>
            </a:fld>
            <a:endParaRPr lang="zh-TW" altLang="en-US"/>
          </a:p>
        </p:txBody>
      </p:sp>
    </p:spTree>
    <p:extLst>
      <p:ext uri="{BB962C8B-B14F-4D97-AF65-F5344CB8AC3E}">
        <p14:creationId xmlns:p14="http://schemas.microsoft.com/office/powerpoint/2010/main" val="1895955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7C7C0048-6331-432C-81F8-379CB057017D}" type="datetimeFigureOut">
              <a:rPr lang="zh-TW" altLang="en-US" smtClean="0"/>
              <a:t>2025/3/8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E483C319-40D8-4B67-8C28-F7E68AFFD94E}" type="slidenum">
              <a:rPr lang="zh-TW" altLang="en-US" smtClean="0"/>
              <a:t>‹#›</a:t>
            </a:fld>
            <a:endParaRPr lang="zh-TW" altLang="en-US"/>
          </a:p>
        </p:txBody>
      </p:sp>
    </p:spTree>
    <p:extLst>
      <p:ext uri="{BB962C8B-B14F-4D97-AF65-F5344CB8AC3E}">
        <p14:creationId xmlns:p14="http://schemas.microsoft.com/office/powerpoint/2010/main" val="2635954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3305176"/>
            <a:ext cx="7772400" cy="1021556"/>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p>
            <a:fld id="{7C7C0048-6331-432C-81F8-379CB057017D}" type="datetimeFigureOut">
              <a:rPr lang="zh-TW" altLang="en-US" smtClean="0"/>
              <a:t>2025/3/8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E483C319-40D8-4B67-8C28-F7E68AFFD94E}" type="slidenum">
              <a:rPr lang="zh-TW" altLang="en-US" smtClean="0"/>
              <a:t>‹#›</a:t>
            </a:fld>
            <a:endParaRPr lang="zh-TW" altLang="en-US"/>
          </a:p>
        </p:txBody>
      </p:sp>
    </p:spTree>
    <p:extLst>
      <p:ext uri="{BB962C8B-B14F-4D97-AF65-F5344CB8AC3E}">
        <p14:creationId xmlns:p14="http://schemas.microsoft.com/office/powerpoint/2010/main" val="3906149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7C7C0048-6331-432C-81F8-379CB057017D}" type="datetimeFigureOut">
              <a:rPr lang="zh-TW" altLang="en-US" smtClean="0"/>
              <a:t>2025/3/8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E483C319-40D8-4B67-8C28-F7E68AFFD94E}" type="slidenum">
              <a:rPr lang="zh-TW" altLang="en-US" smtClean="0"/>
              <a:t>‹#›</a:t>
            </a:fld>
            <a:endParaRPr lang="zh-TW" altLang="en-US"/>
          </a:p>
        </p:txBody>
      </p:sp>
    </p:spTree>
    <p:extLst>
      <p:ext uri="{BB962C8B-B14F-4D97-AF65-F5344CB8AC3E}">
        <p14:creationId xmlns:p14="http://schemas.microsoft.com/office/powerpoint/2010/main" val="2274928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05979"/>
            <a:ext cx="8229600" cy="857250"/>
          </a:xfr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7C7C0048-6331-432C-81F8-379CB057017D}" type="datetimeFigureOut">
              <a:rPr lang="zh-TW" altLang="en-US" smtClean="0"/>
              <a:t>2025/3/8</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E483C319-40D8-4B67-8C28-F7E68AFFD94E}" type="slidenum">
              <a:rPr lang="zh-TW" altLang="en-US" smtClean="0"/>
              <a:t>‹#›</a:t>
            </a:fld>
            <a:endParaRPr lang="zh-TW" altLang="en-US"/>
          </a:p>
        </p:txBody>
      </p:sp>
    </p:spTree>
    <p:extLst>
      <p:ext uri="{BB962C8B-B14F-4D97-AF65-F5344CB8AC3E}">
        <p14:creationId xmlns:p14="http://schemas.microsoft.com/office/powerpoint/2010/main" val="2182361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7C7C0048-6331-432C-81F8-379CB057017D}" type="datetimeFigureOut">
              <a:rPr lang="zh-TW" altLang="en-US" smtClean="0"/>
              <a:t>2025/3/8</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E483C319-40D8-4B67-8C28-F7E68AFFD94E}" type="slidenum">
              <a:rPr lang="zh-TW" altLang="en-US" smtClean="0"/>
              <a:t>‹#›</a:t>
            </a:fld>
            <a:endParaRPr lang="zh-TW" altLang="en-US"/>
          </a:p>
        </p:txBody>
      </p:sp>
    </p:spTree>
    <p:extLst>
      <p:ext uri="{BB962C8B-B14F-4D97-AF65-F5344CB8AC3E}">
        <p14:creationId xmlns:p14="http://schemas.microsoft.com/office/powerpoint/2010/main" val="1528560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7C7C0048-6331-432C-81F8-379CB057017D}" type="datetimeFigureOut">
              <a:rPr lang="zh-TW" altLang="en-US" smtClean="0"/>
              <a:t>2025/3/8</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E483C319-40D8-4B67-8C28-F7E68AFFD94E}" type="slidenum">
              <a:rPr lang="zh-TW" altLang="en-US" smtClean="0"/>
              <a:t>‹#›</a:t>
            </a:fld>
            <a:endParaRPr lang="zh-TW" altLang="en-US"/>
          </a:p>
        </p:txBody>
      </p:sp>
    </p:spTree>
    <p:extLst>
      <p:ext uri="{BB962C8B-B14F-4D97-AF65-F5344CB8AC3E}">
        <p14:creationId xmlns:p14="http://schemas.microsoft.com/office/powerpoint/2010/main" val="1688325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1" y="204787"/>
            <a:ext cx="3008313" cy="871538"/>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7C7C0048-6331-432C-81F8-379CB057017D}" type="datetimeFigureOut">
              <a:rPr lang="zh-TW" altLang="en-US" smtClean="0"/>
              <a:t>2025/3/8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E483C319-40D8-4B67-8C28-F7E68AFFD94E}" type="slidenum">
              <a:rPr lang="zh-TW" altLang="en-US" smtClean="0"/>
              <a:t>‹#›</a:t>
            </a:fld>
            <a:endParaRPr lang="zh-TW" altLang="en-US"/>
          </a:p>
        </p:txBody>
      </p:sp>
    </p:spTree>
    <p:extLst>
      <p:ext uri="{BB962C8B-B14F-4D97-AF65-F5344CB8AC3E}">
        <p14:creationId xmlns:p14="http://schemas.microsoft.com/office/powerpoint/2010/main" val="2191748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3600450"/>
            <a:ext cx="5486400" cy="425054"/>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7C7C0048-6331-432C-81F8-379CB057017D}" type="datetimeFigureOut">
              <a:rPr lang="zh-TW" altLang="en-US" smtClean="0"/>
              <a:t>2025/3/8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E483C319-40D8-4B67-8C28-F7E68AFFD94E}" type="slidenum">
              <a:rPr lang="zh-TW" altLang="en-US" smtClean="0"/>
              <a:t>‹#›</a:t>
            </a:fld>
            <a:endParaRPr lang="zh-TW" altLang="en-US"/>
          </a:p>
        </p:txBody>
      </p:sp>
    </p:spTree>
    <p:extLst>
      <p:ext uri="{BB962C8B-B14F-4D97-AF65-F5344CB8AC3E}">
        <p14:creationId xmlns:p14="http://schemas.microsoft.com/office/powerpoint/2010/main" val="3779418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7C7C0048-6331-432C-81F8-379CB057017D}" type="datetimeFigureOut">
              <a:rPr lang="zh-TW" altLang="en-US" smtClean="0"/>
              <a:t>2025/3/8</a:t>
            </a:fld>
            <a:endParaRPr lang="zh-TW" altLang="en-US"/>
          </a:p>
        </p:txBody>
      </p:sp>
      <p:sp>
        <p:nvSpPr>
          <p:cNvPr id="5" name="頁尾版面配置區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E483C319-40D8-4B67-8C28-F7E68AFFD94E}" type="slidenum">
              <a:rPr lang="zh-TW" altLang="en-US" smtClean="0"/>
              <a:t>‹#›</a:t>
            </a:fld>
            <a:endParaRPr lang="zh-TW" altLang="en-US"/>
          </a:p>
        </p:txBody>
      </p:sp>
    </p:spTree>
    <p:extLst>
      <p:ext uri="{BB962C8B-B14F-4D97-AF65-F5344CB8AC3E}">
        <p14:creationId xmlns:p14="http://schemas.microsoft.com/office/powerpoint/2010/main" val="25782276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1232260" y="3363838"/>
            <a:ext cx="6946571" cy="847279"/>
          </a:xfrm>
        </p:spPr>
        <p:txBody>
          <a:bodyPr>
            <a:normAutofit lnSpcReduction="10000"/>
          </a:bodyPr>
          <a:lstStyle/>
          <a:p>
            <a:r>
              <a:rPr lang="en-US" altLang="zh-TW" sz="2400" dirty="0">
                <a:solidFill>
                  <a:schemeClr val="tx1"/>
                </a:solidFill>
              </a:rPr>
              <a:t>Ya-Ling Hsieh (T88121031)</a:t>
            </a:r>
          </a:p>
          <a:p>
            <a:r>
              <a:rPr lang="en-US" altLang="zh-TW" sz="2400" dirty="0">
                <a:solidFill>
                  <a:schemeClr val="tx1"/>
                </a:solidFill>
              </a:rPr>
              <a:t>2nd  Year PhD Student </a:t>
            </a:r>
          </a:p>
          <a:p>
            <a:endParaRPr lang="en-US" altLang="zh-TW" dirty="0"/>
          </a:p>
          <a:p>
            <a:endParaRPr lang="zh-TW" altLang="en-US" dirty="0"/>
          </a:p>
        </p:txBody>
      </p:sp>
      <p:sp>
        <p:nvSpPr>
          <p:cNvPr id="4" name="文字方塊 3">
            <a:extLst>
              <a:ext uri="{FF2B5EF4-FFF2-40B4-BE49-F238E27FC236}">
                <a16:creationId xmlns:a16="http://schemas.microsoft.com/office/drawing/2014/main" id="{71135191-3A2D-5F1A-B978-B1A8FDABC796}"/>
              </a:ext>
            </a:extLst>
          </p:cNvPr>
          <p:cNvSpPr txBox="1"/>
          <p:nvPr/>
        </p:nvSpPr>
        <p:spPr>
          <a:xfrm>
            <a:off x="1043608" y="1594996"/>
            <a:ext cx="7704856" cy="646331"/>
          </a:xfrm>
          <a:prstGeom prst="rect">
            <a:avLst/>
          </a:prstGeom>
          <a:noFill/>
        </p:spPr>
        <p:txBody>
          <a:bodyPr wrap="square">
            <a:spAutoFit/>
          </a:bodyPr>
          <a:lstStyle/>
          <a:p>
            <a:r>
              <a:rPr lang="en-US" altLang="zh-TW" sz="3600" dirty="0"/>
              <a:t>Comments on Paper 2 of </a:t>
            </a:r>
            <a:r>
              <a:rPr lang="en" altLang="zh-TW" sz="3600" b="0" i="0" u="none" strike="noStrike" dirty="0" err="1">
                <a:solidFill>
                  <a:srgbClr val="373A3C"/>
                </a:solidFill>
                <a:effectLst/>
                <a:latin typeface="-apple-system"/>
              </a:rPr>
              <a:t>Jheng</a:t>
            </a:r>
            <a:r>
              <a:rPr lang="en" altLang="zh-TW" sz="3600">
                <a:solidFill>
                  <a:srgbClr val="373A3C"/>
                </a:solidFill>
                <a:latin typeface="-apple-system"/>
              </a:rPr>
              <a:t> </a:t>
            </a:r>
            <a:r>
              <a:rPr lang="en" altLang="zh-TW" sz="3600" b="0" i="0" u="none" strike="noStrike">
                <a:solidFill>
                  <a:srgbClr val="373A3C"/>
                </a:solidFill>
                <a:effectLst/>
                <a:latin typeface="-apple-system"/>
              </a:rPr>
              <a:t>Yan</a:t>
            </a:r>
            <a:r>
              <a:rPr lang="en-US" altLang="zh-TW" sz="3600" dirty="0"/>
              <a:t> </a:t>
            </a:r>
            <a:r>
              <a:rPr lang="en-US" altLang="zh-TW" sz="3600" dirty="0">
                <a:solidFill>
                  <a:srgbClr val="FF0000"/>
                </a:solidFill>
              </a:rPr>
              <a:t>    </a:t>
            </a:r>
            <a:endParaRPr lang="zh-TW" altLang="en-US" sz="3600" dirty="0">
              <a:solidFill>
                <a:srgbClr val="FF0000"/>
              </a:solidFill>
            </a:endParaRPr>
          </a:p>
        </p:txBody>
      </p:sp>
    </p:spTree>
    <p:extLst>
      <p:ext uri="{BB962C8B-B14F-4D97-AF65-F5344CB8AC3E}">
        <p14:creationId xmlns:p14="http://schemas.microsoft.com/office/powerpoint/2010/main" val="27657964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5536" y="326608"/>
            <a:ext cx="8229600" cy="857250"/>
          </a:xfrm>
        </p:spPr>
        <p:txBody>
          <a:bodyPr>
            <a:noAutofit/>
          </a:bodyPr>
          <a:lstStyle/>
          <a:p>
            <a:r>
              <a:rPr lang="en-US" altLang="zh-TW" sz="2800" b="1" dirty="0">
                <a:cs typeface="Arial" panose="020B0604020202020204" pitchFamily="34" charset="0"/>
              </a:rPr>
              <a:t>Comment 1-</a:t>
            </a:r>
            <a:r>
              <a:rPr lang="en" altLang="zh-TW" sz="2800" b="1" dirty="0">
                <a:effectLst/>
              </a:rPr>
              <a:t>Statistical Analysis </a:t>
            </a:r>
            <a:br>
              <a:rPr lang="en" altLang="zh-TW" sz="1100" dirty="0"/>
            </a:br>
            <a:endParaRPr lang="zh-TW" altLang="en-US" sz="2800" b="1" dirty="0">
              <a:cs typeface="Arial" panose="020B0604020202020204" pitchFamily="34" charset="0"/>
            </a:endParaRPr>
          </a:p>
        </p:txBody>
      </p:sp>
      <p:sp>
        <p:nvSpPr>
          <p:cNvPr id="5" name="內容版面配置區 4">
            <a:extLst>
              <a:ext uri="{FF2B5EF4-FFF2-40B4-BE49-F238E27FC236}">
                <a16:creationId xmlns:a16="http://schemas.microsoft.com/office/drawing/2014/main" id="{6154428C-AF57-4F9F-B16F-0865DB714F1A}"/>
              </a:ext>
            </a:extLst>
          </p:cNvPr>
          <p:cNvSpPr>
            <a:spLocks noGrp="1"/>
          </p:cNvSpPr>
          <p:nvPr>
            <p:ph idx="1"/>
          </p:nvPr>
        </p:nvSpPr>
        <p:spPr>
          <a:xfrm>
            <a:off x="395536" y="843558"/>
            <a:ext cx="8558608" cy="4176464"/>
          </a:xfrm>
        </p:spPr>
        <p:txBody>
          <a:bodyPr>
            <a:noAutofit/>
          </a:bodyPr>
          <a:lstStyle/>
          <a:p>
            <a:pPr marL="0" indent="360000">
              <a:lnSpc>
                <a:spcPct val="110000"/>
              </a:lnSpc>
              <a:buNone/>
            </a:pPr>
            <a:r>
              <a:rPr lang="en" altLang="zh-TW" sz="2600" b="0" i="0" u="none" strike="noStrike" dirty="0">
                <a:solidFill>
                  <a:srgbClr val="000000"/>
                </a:solidFill>
                <a:effectLst/>
                <a:latin typeface="-webkit-standard"/>
              </a:rPr>
              <a:t>ASD has a strong genetic component, and if either parent has ASD, the risk of ASD in their child may be significantly higher. This study only considered the mother's ASD history but did not account for the father's age or family genetic history (such as ASD or psychiatric disorders), which may lead to an underestimation of the genetic influence. </a:t>
            </a:r>
          </a:p>
          <a:p>
            <a:pPr marL="0" indent="360000">
              <a:lnSpc>
                <a:spcPct val="110000"/>
              </a:lnSpc>
              <a:buNone/>
            </a:pPr>
            <a:r>
              <a:rPr lang="en" altLang="zh-TW" sz="2600" b="0" i="0" u="none" strike="noStrike" dirty="0">
                <a:solidFill>
                  <a:srgbClr val="FB7257"/>
                </a:solidFill>
                <a:effectLst/>
                <a:latin typeface="-webkit-standard"/>
              </a:rPr>
              <a:t>Should the study further adjust for paternal ASD risk factors to better identify the true source of ASD risk?</a:t>
            </a:r>
            <a:endParaRPr lang="en-US" altLang="zh-TW" sz="2600" dirty="0">
              <a:solidFill>
                <a:srgbClr val="FB7257"/>
              </a:solidFill>
            </a:endParaRPr>
          </a:p>
        </p:txBody>
      </p:sp>
    </p:spTree>
    <p:extLst>
      <p:ext uri="{BB962C8B-B14F-4D97-AF65-F5344CB8AC3E}">
        <p14:creationId xmlns:p14="http://schemas.microsoft.com/office/powerpoint/2010/main" val="3802189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123728" y="-180252"/>
            <a:ext cx="8229600" cy="857250"/>
          </a:xfrm>
        </p:spPr>
        <p:txBody>
          <a:bodyPr>
            <a:noAutofit/>
          </a:bodyPr>
          <a:lstStyle/>
          <a:p>
            <a:r>
              <a:rPr lang="en-US" altLang="zh-TW" sz="2800" b="1" dirty="0">
                <a:cs typeface="Arial" panose="020B0604020202020204" pitchFamily="34" charset="0"/>
              </a:rPr>
              <a:t>Comment 2-Results</a:t>
            </a:r>
            <a:endParaRPr lang="zh-TW" altLang="en-US" sz="2800" b="1" dirty="0">
              <a:cs typeface="Arial" panose="020B0604020202020204" pitchFamily="34" charset="0"/>
            </a:endParaRPr>
          </a:p>
        </p:txBody>
      </p:sp>
      <p:sp>
        <p:nvSpPr>
          <p:cNvPr id="6" name="內容版面配置區 4">
            <a:extLst>
              <a:ext uri="{FF2B5EF4-FFF2-40B4-BE49-F238E27FC236}">
                <a16:creationId xmlns:a16="http://schemas.microsoft.com/office/drawing/2014/main" id="{0B1FA792-5629-D21C-BEBC-49AC58C3DA15}"/>
              </a:ext>
            </a:extLst>
          </p:cNvPr>
          <p:cNvSpPr txBox="1">
            <a:spLocks/>
          </p:cNvSpPr>
          <p:nvPr/>
        </p:nvSpPr>
        <p:spPr>
          <a:xfrm>
            <a:off x="3740878" y="555526"/>
            <a:ext cx="5511642" cy="451831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l">
              <a:buNone/>
            </a:pPr>
            <a:r>
              <a:rPr lang="en" altLang="zh-TW" sz="2000" i="0" u="none" strike="noStrike" dirty="0">
                <a:solidFill>
                  <a:srgbClr val="000000"/>
                </a:solidFill>
                <a:effectLst/>
              </a:rPr>
              <a:t>This study shows that adverse pregnancy outcomes (e.g., cesarean birth, multiple pregnancy, preterm birth) are linked to ASD risk, especially in children conceived via IVF/ICSI.</a:t>
            </a:r>
          </a:p>
          <a:p>
            <a:pPr marL="0" indent="0" algn="l">
              <a:buNone/>
            </a:pPr>
            <a:r>
              <a:rPr lang="en" altLang="zh-TW" sz="2000" b="0" i="0" u="none" strike="noStrike" dirty="0">
                <a:solidFill>
                  <a:srgbClr val="000000"/>
                </a:solidFill>
                <a:effectLst/>
              </a:rPr>
              <a:t>Among these, </a:t>
            </a:r>
            <a:r>
              <a:rPr lang="en" altLang="zh-TW" sz="2000" b="1" i="0" u="none" strike="noStrike" dirty="0">
                <a:solidFill>
                  <a:srgbClr val="000000"/>
                </a:solidFill>
                <a:effectLst/>
              </a:rPr>
              <a:t>multiple pregnancy has the strongest impact</a:t>
            </a:r>
            <a:r>
              <a:rPr lang="en" altLang="zh-TW" sz="2000" b="0" i="0" u="none" strike="noStrike" dirty="0">
                <a:solidFill>
                  <a:srgbClr val="000000"/>
                </a:solidFill>
                <a:effectLst/>
              </a:rPr>
              <a:t>, mediating </a:t>
            </a:r>
            <a:r>
              <a:rPr lang="en" altLang="zh-TW" sz="2000" b="1" i="0" u="none" strike="noStrike" dirty="0">
                <a:solidFill>
                  <a:srgbClr val="000000"/>
                </a:solidFill>
                <a:effectLst/>
              </a:rPr>
              <a:t>78.3% of ASD risk</a:t>
            </a:r>
            <a:r>
              <a:rPr lang="en" altLang="zh-TW" sz="2000" b="0" i="0" u="none" strike="noStrike" dirty="0">
                <a:solidFill>
                  <a:srgbClr val="000000"/>
                </a:solidFill>
                <a:effectLst/>
              </a:rPr>
              <a:t>.</a:t>
            </a:r>
          </a:p>
          <a:p>
            <a:pPr marL="0" indent="0" algn="l">
              <a:buNone/>
            </a:pPr>
            <a:r>
              <a:rPr lang="en" altLang="zh-TW" sz="2000" b="0" i="0" u="none" strike="noStrike" dirty="0">
                <a:solidFill>
                  <a:srgbClr val="000000"/>
                </a:solidFill>
                <a:effectLst/>
              </a:rPr>
              <a:t>When </a:t>
            </a:r>
            <a:r>
              <a:rPr lang="en" altLang="zh-TW" sz="2000" b="1" i="0" u="none" strike="noStrike" dirty="0">
                <a:solidFill>
                  <a:srgbClr val="000000"/>
                </a:solidFill>
                <a:effectLst/>
              </a:rPr>
              <a:t>multiple pregnancy is accounted for</a:t>
            </a:r>
            <a:r>
              <a:rPr lang="en" altLang="zh-TW" sz="2000" b="0" i="0" u="none" strike="noStrike" dirty="0">
                <a:solidFill>
                  <a:srgbClr val="000000"/>
                </a:solidFill>
                <a:effectLst/>
              </a:rPr>
              <a:t>, the </a:t>
            </a:r>
            <a:r>
              <a:rPr lang="en" altLang="zh-TW" sz="2000" b="1" i="0" u="none" strike="noStrike" dirty="0">
                <a:solidFill>
                  <a:srgbClr val="000000"/>
                </a:solidFill>
                <a:effectLst/>
              </a:rPr>
              <a:t>direct effect of IVF/ICSI on ASD risk drops</a:t>
            </a:r>
            <a:r>
              <a:rPr lang="en" altLang="zh-TW" sz="2000" b="0" i="0" u="none" strike="noStrike" dirty="0">
                <a:solidFill>
                  <a:srgbClr val="000000"/>
                </a:solidFill>
                <a:effectLst/>
              </a:rPr>
              <a:t> (</a:t>
            </a:r>
            <a:r>
              <a:rPr lang="en" altLang="zh-TW" sz="2000" b="1" i="0" u="none" strike="noStrike" dirty="0" err="1">
                <a:solidFill>
                  <a:srgbClr val="000000"/>
                </a:solidFill>
                <a:effectLst/>
              </a:rPr>
              <a:t>aHR</a:t>
            </a:r>
            <a:r>
              <a:rPr lang="en" altLang="zh-TW" sz="2000" b="1" i="0" u="none" strike="noStrike" dirty="0">
                <a:solidFill>
                  <a:srgbClr val="000000"/>
                </a:solidFill>
                <a:effectLst/>
              </a:rPr>
              <a:t> = 1.03, 95% CI: 0.91-1.17</a:t>
            </a:r>
            <a:r>
              <a:rPr lang="en" altLang="zh-TW" sz="2000" b="0" i="0" u="none" strike="noStrike" dirty="0">
                <a:solidFill>
                  <a:srgbClr val="000000"/>
                </a:solidFill>
                <a:effectLst/>
              </a:rPr>
              <a:t>).</a:t>
            </a:r>
          </a:p>
          <a:p>
            <a:pPr marL="0" indent="0" algn="l">
              <a:buNone/>
            </a:pPr>
            <a:r>
              <a:rPr lang="en" altLang="zh-TW" sz="2000" i="0" u="none" strike="noStrike" dirty="0">
                <a:solidFill>
                  <a:srgbClr val="FB7257"/>
                </a:solidFill>
                <a:effectLst/>
              </a:rPr>
              <a:t>Does this suggest that IVF itself is not the main risk factor for ASD, but rather that multiple pregnancies caused by IVF are the key driver?</a:t>
            </a:r>
          </a:p>
        </p:txBody>
      </p:sp>
      <p:pic>
        <p:nvPicPr>
          <p:cNvPr id="8" name="內容版面配置區 7">
            <a:extLst>
              <a:ext uri="{FF2B5EF4-FFF2-40B4-BE49-F238E27FC236}">
                <a16:creationId xmlns:a16="http://schemas.microsoft.com/office/drawing/2014/main" id="{66C4F141-72AC-E869-A82C-AD619D247B38}"/>
              </a:ext>
            </a:extLst>
          </p:cNvPr>
          <p:cNvPicPr>
            <a:picLocks noGrp="1" noChangeAspect="1"/>
          </p:cNvPicPr>
          <p:nvPr>
            <p:ph idx="1"/>
          </p:nvPr>
        </p:nvPicPr>
        <p:blipFill rotWithShape="1">
          <a:blip r:embed="rId3"/>
          <a:srcRect l="4082" t="1735"/>
          <a:stretch/>
        </p:blipFill>
        <p:spPr>
          <a:xfrm>
            <a:off x="-22448" y="69658"/>
            <a:ext cx="3763326" cy="5073842"/>
          </a:xfrm>
          <a:prstGeom prst="rect">
            <a:avLst/>
          </a:prstGeom>
        </p:spPr>
      </p:pic>
      <p:sp>
        <p:nvSpPr>
          <p:cNvPr id="9" name="圓角矩形 8">
            <a:extLst>
              <a:ext uri="{FF2B5EF4-FFF2-40B4-BE49-F238E27FC236}">
                <a16:creationId xmlns:a16="http://schemas.microsoft.com/office/drawing/2014/main" id="{499A0AFC-BCBD-ED9E-71AC-D0E1E88CD313}"/>
              </a:ext>
            </a:extLst>
          </p:cNvPr>
          <p:cNvSpPr/>
          <p:nvPr/>
        </p:nvSpPr>
        <p:spPr>
          <a:xfrm>
            <a:off x="107504" y="3579862"/>
            <a:ext cx="3240360" cy="288032"/>
          </a:xfrm>
          <a:prstGeom prst="roundRect">
            <a:avLst/>
          </a:prstGeom>
          <a:noFill/>
          <a:ln>
            <a:solidFill>
              <a:srgbClr val="FB7257"/>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zh-TW" altLang="en-US"/>
          </a:p>
        </p:txBody>
      </p:sp>
    </p:spTree>
    <p:extLst>
      <p:ext uri="{BB962C8B-B14F-4D97-AF65-F5344CB8AC3E}">
        <p14:creationId xmlns:p14="http://schemas.microsoft.com/office/powerpoint/2010/main" val="1834682961"/>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1465</TotalTime>
  <Words>220</Words>
  <Application>Microsoft Macintosh PowerPoint</Application>
  <PresentationFormat>如螢幕大小 (16:9)</PresentationFormat>
  <Paragraphs>13</Paragraphs>
  <Slides>3</Slides>
  <Notes>2</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3</vt:i4>
      </vt:variant>
    </vt:vector>
  </HeadingPairs>
  <TitlesOfParts>
    <vt:vector size="8" baseType="lpstr">
      <vt:lpstr>-apple-system</vt:lpstr>
      <vt:lpstr>-webkit-standard</vt:lpstr>
      <vt:lpstr>Arial</vt:lpstr>
      <vt:lpstr>Calibri</vt:lpstr>
      <vt:lpstr>Office 佈景主題</vt:lpstr>
      <vt:lpstr>PowerPoint 簡報</vt:lpstr>
      <vt:lpstr>Comment 1-Statistical Analysis  </vt:lpstr>
      <vt:lpstr>Comment 2-Results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Comments on Paper 2 of Rod</dc:title>
  <dc:creator>dr</dc:creator>
  <cp:lastModifiedBy>8B病房_謝雅玲</cp:lastModifiedBy>
  <cp:revision>84</cp:revision>
  <dcterms:created xsi:type="dcterms:W3CDTF">2023-09-25T08:26:28Z</dcterms:created>
  <dcterms:modified xsi:type="dcterms:W3CDTF">2025-03-08T07:06:13Z</dcterms:modified>
</cp:coreProperties>
</file>