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7" autoAdjust="0"/>
    <p:restoredTop sz="94660"/>
  </p:normalViewPr>
  <p:slideViewPr>
    <p:cSldViewPr snapToGrid="0">
      <p:cViewPr>
        <p:scale>
          <a:sx n="76" d="100"/>
          <a:sy n="76" d="100"/>
        </p:scale>
        <p:origin x="480"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3/7/2025</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3/7/2025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3/7/2025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3/7/2025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3/7/2025</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3/7/2025</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3/7/2025</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DD883-BB5E-3B4E-A51C-842C475DA474}"/>
              </a:ext>
            </a:extLst>
          </p:cNvPr>
          <p:cNvSpPr>
            <a:spLocks noGrp="1"/>
          </p:cNvSpPr>
          <p:nvPr>
            <p:ph type="ctrTitle"/>
          </p:nvPr>
        </p:nvSpPr>
        <p:spPr/>
        <p:txBody>
          <a:bodyPr/>
          <a:lstStyle/>
          <a:p>
            <a:pPr algn="ctr"/>
            <a:r>
              <a:rPr lang="en-IN" sz="4000" dirty="0"/>
              <a:t>Association of the American Heart Association’s new “Life’s Essential 8” with all-cause and cardiovascular disease-specific mortality: prospective cohort study </a:t>
            </a:r>
            <a:br>
              <a:rPr lang="en-IN" sz="4000" dirty="0"/>
            </a:br>
            <a:r>
              <a:rPr lang="en-IN" sz="2000" dirty="0" err="1"/>
              <a:t>Jiahong</a:t>
            </a:r>
            <a:r>
              <a:rPr lang="en-IN" sz="2000" dirty="0"/>
              <a:t> Sun1†, </a:t>
            </a:r>
            <a:r>
              <a:rPr lang="en-IN" sz="2000" dirty="0" err="1"/>
              <a:t>Yanzhi</a:t>
            </a:r>
            <a:r>
              <a:rPr lang="en-IN" sz="2000" dirty="0"/>
              <a:t> Li2†, Min Zhao3, Xiao Yu4, Cheng Zhang5, </a:t>
            </a:r>
            <a:r>
              <a:rPr lang="en-IN" sz="2000" dirty="0" err="1"/>
              <a:t>Costan</a:t>
            </a:r>
            <a:r>
              <a:rPr lang="en-IN" sz="2000" dirty="0"/>
              <a:t> G. Magnussen6,7,8 and Bo Xi1* </a:t>
            </a:r>
            <a:endParaRPr lang="en-IN" sz="4000" dirty="0"/>
          </a:p>
        </p:txBody>
      </p:sp>
      <p:sp>
        <p:nvSpPr>
          <p:cNvPr id="3" name="Subtitle 2">
            <a:extLst>
              <a:ext uri="{FF2B5EF4-FFF2-40B4-BE49-F238E27FC236}">
                <a16:creationId xmlns:a16="http://schemas.microsoft.com/office/drawing/2014/main" id="{847F2C57-6C9C-5758-2307-BF5B117A3677}"/>
              </a:ext>
            </a:extLst>
          </p:cNvPr>
          <p:cNvSpPr>
            <a:spLocks noGrp="1"/>
          </p:cNvSpPr>
          <p:nvPr>
            <p:ph type="subTitle" idx="1"/>
          </p:nvPr>
        </p:nvSpPr>
        <p:spPr>
          <a:xfrm>
            <a:off x="2150364" y="4468031"/>
            <a:ext cx="7891272" cy="2125980"/>
          </a:xfrm>
        </p:spPr>
        <p:txBody>
          <a:bodyPr>
            <a:noAutofit/>
          </a:bodyPr>
          <a:lstStyle/>
          <a:p>
            <a:pPr algn="ctr"/>
            <a:r>
              <a:rPr lang="en-US" sz="2400" dirty="0"/>
              <a:t>Comments on Paper – 1</a:t>
            </a:r>
          </a:p>
          <a:p>
            <a:pPr algn="ctr"/>
            <a:r>
              <a:rPr lang="en-US" sz="2400" dirty="0"/>
              <a:t>By: Swati Jain</a:t>
            </a:r>
          </a:p>
          <a:p>
            <a:pPr algn="ctr"/>
            <a:r>
              <a:rPr lang="en-US" sz="2400" dirty="0"/>
              <a:t>PhD 2</a:t>
            </a:r>
            <a:r>
              <a:rPr lang="en-US" sz="2400" baseline="30000" dirty="0"/>
              <a:t>nd</a:t>
            </a:r>
            <a:r>
              <a:rPr lang="en-US" sz="2400" dirty="0"/>
              <a:t> Year</a:t>
            </a:r>
          </a:p>
          <a:p>
            <a:pPr algn="ctr"/>
            <a:r>
              <a:rPr lang="en-US" sz="2400" dirty="0"/>
              <a:t>T88127037</a:t>
            </a:r>
          </a:p>
          <a:p>
            <a:pPr algn="ctr"/>
            <a:r>
              <a:rPr lang="en-US" sz="2400" dirty="0"/>
              <a:t>12</a:t>
            </a:r>
            <a:r>
              <a:rPr lang="en-US" sz="2400" baseline="30000" dirty="0"/>
              <a:t>th</a:t>
            </a:r>
            <a:r>
              <a:rPr lang="en-US" sz="2400" dirty="0"/>
              <a:t> March, 2025</a:t>
            </a:r>
            <a:endParaRPr lang="en-IN" sz="2400" dirty="0"/>
          </a:p>
        </p:txBody>
      </p:sp>
    </p:spTree>
    <p:extLst>
      <p:ext uri="{BB962C8B-B14F-4D97-AF65-F5344CB8AC3E}">
        <p14:creationId xmlns:p14="http://schemas.microsoft.com/office/powerpoint/2010/main" val="2347724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A5274-3970-89A6-FF95-1FD0AF7BF901}"/>
              </a:ext>
            </a:extLst>
          </p:cNvPr>
          <p:cNvSpPr>
            <a:spLocks noGrp="1"/>
          </p:cNvSpPr>
          <p:nvPr>
            <p:ph type="title"/>
          </p:nvPr>
        </p:nvSpPr>
        <p:spPr/>
        <p:txBody>
          <a:bodyPr/>
          <a:lstStyle/>
          <a:p>
            <a:r>
              <a:rPr lang="en-US" dirty="0"/>
              <a:t>Comment 1</a:t>
            </a:r>
            <a:endParaRPr lang="en-IN" dirty="0"/>
          </a:p>
        </p:txBody>
      </p:sp>
      <p:sp>
        <p:nvSpPr>
          <p:cNvPr id="3" name="Content Placeholder 2">
            <a:extLst>
              <a:ext uri="{FF2B5EF4-FFF2-40B4-BE49-F238E27FC236}">
                <a16:creationId xmlns:a16="http://schemas.microsoft.com/office/drawing/2014/main" id="{7D5D8636-36AD-1502-E940-E36744644DD6}"/>
              </a:ext>
            </a:extLst>
          </p:cNvPr>
          <p:cNvSpPr>
            <a:spLocks noGrp="1"/>
          </p:cNvSpPr>
          <p:nvPr>
            <p:ph idx="1"/>
          </p:nvPr>
        </p:nvSpPr>
        <p:spPr/>
        <p:txBody>
          <a:bodyPr>
            <a:normAutofit lnSpcReduction="10000"/>
          </a:bodyPr>
          <a:lstStyle/>
          <a:p>
            <a:pPr algn="just">
              <a:buFont typeface="Arial" panose="020B0604020202020204" pitchFamily="34" charset="0"/>
              <a:buChar char="•"/>
            </a:pPr>
            <a:r>
              <a:rPr lang="en-US" dirty="0"/>
              <a:t>As per the findings of the </a:t>
            </a:r>
            <a:r>
              <a:rPr lang="en-US" b="1" dirty="0"/>
              <a:t>CARDIA (Coronary Artery Risk Development in Young Adults)</a:t>
            </a:r>
            <a:r>
              <a:rPr lang="en-US" b="0" i="0" dirty="0">
                <a:solidFill>
                  <a:srgbClr val="222222"/>
                </a:solidFill>
                <a:effectLst/>
              </a:rPr>
              <a:t> </a:t>
            </a:r>
            <a:r>
              <a:rPr lang="en-US" dirty="0"/>
              <a:t>study “Adults between ages 18 and 30 who have several risk factors for heart disease are two to three times more likely to develop atherosclerosis, a strong predictor of future heart disease, later in life”. </a:t>
            </a:r>
          </a:p>
          <a:p>
            <a:pPr marL="0" indent="0" algn="just">
              <a:buNone/>
            </a:pPr>
            <a:endParaRPr lang="en-US" dirty="0"/>
          </a:p>
          <a:p>
            <a:pPr marL="0" indent="0" algn="just">
              <a:buNone/>
            </a:pPr>
            <a:r>
              <a:rPr lang="en-US" dirty="0"/>
              <a:t>The study’s conclusion emphasizes "</a:t>
            </a:r>
            <a:r>
              <a:rPr lang="en-US" i="1" dirty="0"/>
              <a:t>primordial and primary prevention efforts targeting CVH metrics</a:t>
            </a:r>
            <a:r>
              <a:rPr lang="en-US" dirty="0"/>
              <a:t>.” </a:t>
            </a:r>
          </a:p>
          <a:p>
            <a:pPr marL="0" indent="0" algn="just">
              <a:buNone/>
            </a:pPr>
            <a:r>
              <a:rPr lang="en-US" dirty="0"/>
              <a:t>Do you think excluding adults aged 18–30, when risk behaviors are first established and CVH trajectories are set, might lead to an underestimation of the lifetime burden of modifiable risks? And How might this exclusion impact the study’s relevance to primordial prevention, which aims to prevent risk factors before they develop, and what effect could this have on early intervention strategies and the accuracy of population-attributable fraction estimates for mortality?</a:t>
            </a:r>
          </a:p>
        </p:txBody>
      </p:sp>
    </p:spTree>
    <p:extLst>
      <p:ext uri="{BB962C8B-B14F-4D97-AF65-F5344CB8AC3E}">
        <p14:creationId xmlns:p14="http://schemas.microsoft.com/office/powerpoint/2010/main" val="38671264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45</TotalTime>
  <Words>210</Words>
  <Application>Microsoft Office PowerPoint</Application>
  <PresentationFormat>Widescreen</PresentationFormat>
  <Paragraphs>11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Rockwell</vt:lpstr>
      <vt:lpstr>Rockwell Condensed</vt:lpstr>
      <vt:lpstr>Wingdings</vt:lpstr>
      <vt:lpstr>Wood Type</vt:lpstr>
      <vt:lpstr>Association of the American Heart Association’s new “Life’s Essential 8” with all-cause and cardiovascular disease-specific mortality: prospective cohort study  Jiahong Sun1†, Yanzhi Li2†, Min Zhao3, Xiao Yu4, Cheng Zhang5, Costan G. Magnussen6,7,8 and Bo Xi1* </vt:lpstr>
      <vt:lpstr>Comment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Swati Jain</dc:creator>
  <cp:lastModifiedBy>Swati Jain</cp:lastModifiedBy>
  <cp:revision>1</cp:revision>
  <dcterms:created xsi:type="dcterms:W3CDTF">2025-03-07T12:36:44Z</dcterms:created>
  <dcterms:modified xsi:type="dcterms:W3CDTF">2025-03-07T13:22:05Z</dcterms:modified>
</cp:coreProperties>
</file>