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65" r:id="rId4"/>
    <p:sldId id="267" r:id="rId5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70" d="100"/>
          <a:sy n="70" d="100"/>
        </p:scale>
        <p:origin x="1166" y="2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ABD1C48-46B6-8EF2-B69D-A5A3875E42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A0A53A60-765B-4951-073A-7751A41C316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AEB6D385-2F75-0E5A-9F39-A88880EACB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71128-B456-4425-B639-F3DFE61E9E5F}" type="datetimeFigureOut">
              <a:rPr lang="zh-TW" altLang="en-US" smtClean="0"/>
              <a:t>2025/3/7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4EC84E79-8B06-3FE5-27DD-C3E294B569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52C5793A-F64F-6A14-2BD9-D678EE5E75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F6914-A003-4D9B-85E6-A9361B58D65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377553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E199BD8-46BC-CD42-6455-687ED3BD10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02F161A4-A4B0-67E7-8E0D-A28AAC14B9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6966DF22-BDBE-231C-FD38-5A75D232D8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71128-B456-4425-B639-F3DFE61E9E5F}" type="datetimeFigureOut">
              <a:rPr lang="zh-TW" altLang="en-US" smtClean="0"/>
              <a:t>2025/3/7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2238C46B-9058-C754-FACD-CE1CDF1B28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93A46C2A-481F-3489-37B2-4250B16C12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F6914-A003-4D9B-85E6-A9361B58D65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28829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2C82E8AC-573C-ACC4-1297-C0C80159022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A374C953-3F80-841A-EBE2-B37C162439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DBB8E32A-0600-60F2-9AF0-4006D126AC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71128-B456-4425-B639-F3DFE61E9E5F}" type="datetimeFigureOut">
              <a:rPr lang="zh-TW" altLang="en-US" smtClean="0"/>
              <a:t>2025/3/7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623BF240-38D8-2AE6-0E5F-84DBFBCD2A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44DD5644-C204-D85F-2266-4E2C1CA520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F6914-A003-4D9B-85E6-A9361B58D65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377287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75D03C8-571B-C3F1-6053-3B7B029C7A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BC028338-3FC3-14C1-3629-493EE984ED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39641814-C061-749B-41BA-EB0FD04CD8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71128-B456-4425-B639-F3DFE61E9E5F}" type="datetimeFigureOut">
              <a:rPr lang="zh-TW" altLang="en-US" smtClean="0"/>
              <a:t>2025/3/7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270EF151-4380-2590-9CA1-071A4814C9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408BCF62-6B65-634C-6221-9AE5703664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F6914-A003-4D9B-85E6-A9361B58D65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774734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6F87A89-35BB-BC97-A5B7-8930B844CB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6B1397E6-8E01-4BBC-B647-02CF134A7A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EF8FAB68-0348-8220-C987-7420F38E0F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71128-B456-4425-B639-F3DFE61E9E5F}" type="datetimeFigureOut">
              <a:rPr lang="zh-TW" altLang="en-US" smtClean="0"/>
              <a:t>2025/3/7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09F990BD-2BD7-647A-F72A-9ECFFC00EF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91150CB6-6B50-2228-38F3-D6AFA61E1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F6914-A003-4D9B-85E6-A9361B58D65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36083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FAD45D2-EEB7-9E1A-D840-204E076472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D19A4983-1030-A75E-32AC-70CDC30A39F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1EE876F7-44C0-7E52-E76F-2CDAE4D6FF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155DA853-6D55-22C2-D2CC-FC91BAC8C4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71128-B456-4425-B639-F3DFE61E9E5F}" type="datetimeFigureOut">
              <a:rPr lang="zh-TW" altLang="en-US" smtClean="0"/>
              <a:t>2025/3/7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72E63E14-E2C2-9498-97CD-F3ACFD2FEA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386CFFBC-4DE1-55B3-580A-91F2F6B3EC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F6914-A003-4D9B-85E6-A9361B58D65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530865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2985E1F-00E0-901D-759E-FC853398D7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CE44A3B8-61C4-36E6-E9FB-0B745E3348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D3190A66-12AC-6016-1ED5-FAD8D8EE3C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466295ED-E39F-8F6B-A0E7-5BFB022A97B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A8C1E077-517A-2F74-D715-4CF1AED6506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B6228A54-64C5-CD22-E7A3-56E9730146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71128-B456-4425-B639-F3DFE61E9E5F}" type="datetimeFigureOut">
              <a:rPr lang="zh-TW" altLang="en-US" smtClean="0"/>
              <a:t>2025/3/7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0AA37230-56E6-0ADB-9C99-A48F121CFE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112B2CE8-9BC1-0D7D-21CB-5C08343689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F6914-A003-4D9B-85E6-A9361B58D65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069130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762FB57-0197-31FA-DE5F-68AEC1B2B2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C14535D4-1625-6757-B859-15A21F1C02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71128-B456-4425-B639-F3DFE61E9E5F}" type="datetimeFigureOut">
              <a:rPr lang="zh-TW" altLang="en-US" smtClean="0"/>
              <a:t>2025/3/7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6B2C67D1-0DDB-02B1-2057-76CF467E49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52A17017-A615-64DE-6ACD-DCAC6BFA94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F6914-A003-4D9B-85E6-A9361B58D65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344000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03C9A011-BCC7-CF48-A118-A5D8F8B082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71128-B456-4425-B639-F3DFE61E9E5F}" type="datetimeFigureOut">
              <a:rPr lang="zh-TW" altLang="en-US" smtClean="0"/>
              <a:t>2025/3/7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7C8CBBD3-6744-8D60-E779-2D1236611E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742BF72E-987D-DD25-7250-E9B24CFD4B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F6914-A003-4D9B-85E6-A9361B58D65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601473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4592E12-D446-15E3-06B5-5FA466E3A2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BAF63AF8-AFFE-8BF9-6116-EE59A98191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CA7C1AD2-4021-ECCD-E502-C5D1AE7D46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2605744F-3745-E23C-1846-C4A2E5CA62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71128-B456-4425-B639-F3DFE61E9E5F}" type="datetimeFigureOut">
              <a:rPr lang="zh-TW" altLang="en-US" smtClean="0"/>
              <a:t>2025/3/7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DF8091F8-F36F-B25A-1A1D-BECA90C80B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5DA53700-2823-2E22-B0C1-DB81AA0DFB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F6914-A003-4D9B-85E6-A9361B58D65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001250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5E99E22-4C6B-78F8-1415-D679A0C58A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19AB5E47-5D84-3803-95DF-B8A2812A7FB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A774CBCE-2C48-51BB-EBE2-BAE74CEFB7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EB0CD6E8-A70B-C4AD-8889-C8C6131E5A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71128-B456-4425-B639-F3DFE61E9E5F}" type="datetimeFigureOut">
              <a:rPr lang="zh-TW" altLang="en-US" smtClean="0"/>
              <a:t>2025/3/7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ED1F4A7F-7C07-8341-741D-AB3EA8B9E5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BF0835EA-0924-67CA-2889-34FF163D9E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F6914-A003-4D9B-85E6-A9361B58D65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963670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8BF2A09E-3659-C813-8E05-E7862E770B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B406D9C3-ECCF-1955-D2BB-BAEF542093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0EC53433-4C16-3316-9C83-AD15621C14B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8B71128-B456-4425-B639-F3DFE61E9E5F}" type="datetimeFigureOut">
              <a:rPr lang="zh-TW" altLang="en-US" smtClean="0"/>
              <a:t>2025/3/7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06C6F950-F08D-487D-0232-0A72838CE3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31A06071-D7F3-7BB1-8538-4E778839685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69F6914-A003-4D9B-85E6-A9361B58D65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24941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6F5A5072-7B47-4D32-B52A-4EBBF590B8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715DAF0-AE1B-46C9-8A6B-DB2AA05AB9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2" y="-22693"/>
            <a:ext cx="12191999" cy="4374129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rgbClr val="000000"/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016219D-510E-4184-9090-6D5578A87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908719" y="-3931841"/>
            <a:ext cx="4374557" cy="12192000"/>
          </a:xfrm>
          <a:prstGeom prst="rect">
            <a:avLst/>
          </a:prstGeom>
          <a:gradFill>
            <a:gsLst>
              <a:gs pos="40000">
                <a:schemeClr val="accent1">
                  <a:alpha val="0"/>
                </a:schemeClr>
              </a:gs>
              <a:gs pos="100000">
                <a:schemeClr val="accent1">
                  <a:lumMod val="75000"/>
                  <a:alpha val="52000"/>
                </a:schemeClr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FF4A713-7B75-4B21-90D7-5AB19547C7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136696" y="-3703868"/>
            <a:ext cx="4374128" cy="11736479"/>
          </a:xfrm>
          <a:prstGeom prst="rect">
            <a:avLst/>
          </a:prstGeom>
          <a:gradFill>
            <a:gsLst>
              <a:gs pos="17000">
                <a:schemeClr val="accent1">
                  <a:alpha val="0"/>
                </a:schemeClr>
              </a:gs>
              <a:gs pos="100000">
                <a:srgbClr val="000000">
                  <a:alpha val="37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C631C0B-6DA6-4E57-8231-CE32B3434A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5" y="-22690"/>
            <a:ext cx="8542485" cy="437412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  <a:alpha val="0"/>
                </a:schemeClr>
              </a:gs>
              <a:gs pos="100000">
                <a:srgbClr val="000000">
                  <a:alpha val="25000"/>
                </a:srgb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C29501E6-A978-4A61-9689-9085AF97A5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2508972">
            <a:off x="5945431" y="-1032053"/>
            <a:ext cx="4990147" cy="4439131"/>
          </a:xfrm>
          <a:custGeom>
            <a:avLst/>
            <a:gdLst>
              <a:gd name="connsiteX0" fmla="*/ 4990147 w 4990147"/>
              <a:gd name="connsiteY0" fmla="*/ 2229378 h 4439131"/>
              <a:gd name="connsiteX1" fmla="*/ 917384 w 4990147"/>
              <a:gd name="connsiteY1" fmla="*/ 4439131 h 4439131"/>
              <a:gd name="connsiteX2" fmla="*/ 910814 w 4990147"/>
              <a:gd name="connsiteY2" fmla="*/ 4434219 h 4439131"/>
              <a:gd name="connsiteX3" fmla="*/ 0 w 4990147"/>
              <a:gd name="connsiteY3" fmla="*/ 2502877 h 4439131"/>
              <a:gd name="connsiteX4" fmla="*/ 2502877 w 4990147"/>
              <a:gd name="connsiteY4" fmla="*/ 0 h 4439131"/>
              <a:gd name="connsiteX5" fmla="*/ 4954904 w 4990147"/>
              <a:gd name="connsiteY5" fmla="*/ 1998460 h 4439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90147" h="4439131">
                <a:moveTo>
                  <a:pt x="4990147" y="2229378"/>
                </a:moveTo>
                <a:lnTo>
                  <a:pt x="917384" y="4439131"/>
                </a:lnTo>
                <a:lnTo>
                  <a:pt x="910814" y="4434219"/>
                </a:lnTo>
                <a:cubicBezTo>
                  <a:pt x="354557" y="3975154"/>
                  <a:pt x="0" y="3280421"/>
                  <a:pt x="0" y="2502877"/>
                </a:cubicBezTo>
                <a:cubicBezTo>
                  <a:pt x="0" y="1120576"/>
                  <a:pt x="1120576" y="0"/>
                  <a:pt x="2502877" y="0"/>
                </a:cubicBezTo>
                <a:cubicBezTo>
                  <a:pt x="3712390" y="0"/>
                  <a:pt x="4721520" y="857941"/>
                  <a:pt x="4954904" y="1998460"/>
                </a:cubicBezTo>
                <a:close/>
              </a:path>
            </a:pathLst>
          </a:custGeom>
          <a:gradFill>
            <a:gsLst>
              <a:gs pos="0">
                <a:schemeClr val="accent1">
                  <a:alpha val="22000"/>
                </a:schemeClr>
              </a:gs>
              <a:gs pos="87000">
                <a:schemeClr val="accent1">
                  <a:lumMod val="60000"/>
                  <a:lumOff val="40000"/>
                  <a:alpha val="2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標題 1">
            <a:extLst>
              <a:ext uri="{FF2B5EF4-FFF2-40B4-BE49-F238E27FC236}">
                <a16:creationId xmlns:a16="http://schemas.microsoft.com/office/drawing/2014/main" id="{590C5136-97F0-339A-C22A-92E78A5058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14824" y="735106"/>
            <a:ext cx="10053763" cy="2928470"/>
          </a:xfrm>
        </p:spPr>
        <p:txBody>
          <a:bodyPr anchor="b">
            <a:normAutofit/>
          </a:bodyPr>
          <a:lstStyle/>
          <a:p>
            <a:pPr algn="l"/>
            <a:r>
              <a:rPr lang="en-US" altLang="zh-TW" sz="4800" dirty="0">
                <a:solidFill>
                  <a:srgbClr val="FFFFFF"/>
                </a:solidFill>
              </a:rPr>
              <a:t>Comments for Yuan-Tsung’s paper 2</a:t>
            </a:r>
            <a:endParaRPr lang="zh-TW" altLang="en-US" sz="4800" dirty="0">
              <a:solidFill>
                <a:srgbClr val="FFFFFF"/>
              </a:solidFill>
            </a:endParaRP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8D266052-F32B-494C-03E6-A4935B3830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50682" y="4870824"/>
            <a:ext cx="10005951" cy="1458258"/>
          </a:xfrm>
        </p:spPr>
        <p:txBody>
          <a:bodyPr anchor="ctr">
            <a:normAutofit/>
          </a:bodyPr>
          <a:lstStyle/>
          <a:p>
            <a:pPr algn="r"/>
            <a:r>
              <a:rPr lang="en-US" altLang="zh-TW" sz="3200" dirty="0"/>
              <a:t>PhD 1</a:t>
            </a:r>
            <a:r>
              <a:rPr lang="en-US" altLang="zh-TW" sz="3200" baseline="30000" dirty="0"/>
              <a:t>st</a:t>
            </a:r>
            <a:r>
              <a:rPr lang="en-US" altLang="zh-TW" sz="3200" dirty="0"/>
              <a:t> year student</a:t>
            </a:r>
          </a:p>
          <a:p>
            <a:pPr algn="r"/>
            <a:r>
              <a:rPr lang="en-US" altLang="zh-TW" sz="3200" dirty="0"/>
              <a:t>Yang-Han Lin</a:t>
            </a:r>
            <a:endParaRPr lang="zh-TW" altLang="en-US" sz="3200" dirty="0"/>
          </a:p>
        </p:txBody>
      </p:sp>
    </p:spTree>
    <p:extLst>
      <p:ext uri="{BB962C8B-B14F-4D97-AF65-F5344CB8AC3E}">
        <p14:creationId xmlns:p14="http://schemas.microsoft.com/office/powerpoint/2010/main" val="17126817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A763701-5C23-0119-0B98-420E94CB5DF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498B8EB-48F6-EB44-D2F3-D961156561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Comment 1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9733DBE2-4537-33CE-3835-7892F550C5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z="3200" dirty="0"/>
              <a:t>This study uses the baseline LE8 score to evaluate mortality. </a:t>
            </a:r>
          </a:p>
          <a:p>
            <a:endParaRPr lang="en-US" altLang="zh-TW" sz="3200" dirty="0"/>
          </a:p>
          <a:p>
            <a:r>
              <a:rPr lang="en-US" altLang="zh-TW" sz="3200" dirty="0"/>
              <a:t>In the discussion, the authors only mention that using baseline assessments could underestimate the associations due to the potential for regression dilution bias.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7200104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A224190-0A41-0C88-D97D-AE743CAD58E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12A367B-5485-5FB2-6736-CB63911168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Comment 1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B4369DF8-BF56-BFC0-1EE5-B2EAFC40AC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z="3200" dirty="0"/>
              <a:t>However, this study has a long follow-up period</a:t>
            </a:r>
            <a:r>
              <a:rPr lang="zh-TW" altLang="en-US" sz="3200" dirty="0"/>
              <a:t> </a:t>
            </a:r>
            <a:r>
              <a:rPr lang="en-US" altLang="zh-TW" sz="3200" dirty="0"/>
              <a:t>and</a:t>
            </a:r>
            <a:r>
              <a:rPr lang="zh-TW" altLang="en-US" sz="3200" dirty="0"/>
              <a:t> </a:t>
            </a:r>
            <a:r>
              <a:rPr lang="en-US" altLang="zh-TW" sz="3200" dirty="0"/>
              <a:t>participants may change their lifestyle habits or modify their medication for disease treatment.</a:t>
            </a:r>
          </a:p>
          <a:p>
            <a:endParaRPr lang="en-US" altLang="zh-TW" sz="3200" dirty="0"/>
          </a:p>
          <a:p>
            <a:r>
              <a:rPr lang="en-US" altLang="zh-TW" sz="3200" dirty="0"/>
              <a:t>Without follow-up assessments</a:t>
            </a:r>
            <a:r>
              <a:rPr lang="zh-TW" altLang="en-US" sz="3200" dirty="0"/>
              <a:t> </a:t>
            </a:r>
            <a:r>
              <a:rPr lang="en-US" altLang="zh-TW" sz="3200" dirty="0"/>
              <a:t>of </a:t>
            </a:r>
            <a:r>
              <a:rPr lang="en-US" altLang="zh-TW" sz="3200"/>
              <a:t>LE8 scores, </a:t>
            </a:r>
            <a:r>
              <a:rPr lang="en-US" altLang="zh-TW" sz="3200" dirty="0"/>
              <a:t>do you think the study results remain reliable?</a:t>
            </a:r>
          </a:p>
        </p:txBody>
      </p:sp>
    </p:spTree>
    <p:extLst>
      <p:ext uri="{BB962C8B-B14F-4D97-AF65-F5344CB8AC3E}">
        <p14:creationId xmlns:p14="http://schemas.microsoft.com/office/powerpoint/2010/main" val="17149262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F77650A-B863-5C9F-68B7-FC0C7BA6CC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Comment 2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F00940E1-EF0C-D9A4-43DB-97B146C010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According to the study results, although a higher LE8 score reduces the risk of cardiovascular mortality, it does not effectively define a cut-off point for active intervention.</a:t>
            </a:r>
          </a:p>
          <a:p>
            <a:endParaRPr lang="en-US" altLang="zh-TW" dirty="0"/>
          </a:p>
          <a:p>
            <a:r>
              <a:rPr lang="en-US" altLang="zh-TW" dirty="0"/>
              <a:t>Diabetes, hypertension, and dyslipidemia already have well-defined treatment targets.</a:t>
            </a:r>
          </a:p>
          <a:p>
            <a:endParaRPr lang="en-US" altLang="zh-TW" dirty="0"/>
          </a:p>
          <a:p>
            <a:r>
              <a:rPr lang="en-US" altLang="zh-TW" dirty="0"/>
              <a:t>If we need to spend time calculating the LE8 score but cannot determine the next step, is calculating LE8 truly necessary?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5183069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268</TotalTime>
  <Words>158</Words>
  <Application>Microsoft Office PowerPoint</Application>
  <PresentationFormat>寬螢幕</PresentationFormat>
  <Paragraphs>17</Paragraphs>
  <Slides>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3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8" baseType="lpstr">
      <vt:lpstr>Aptos</vt:lpstr>
      <vt:lpstr>Aptos Display</vt:lpstr>
      <vt:lpstr>Arial</vt:lpstr>
      <vt:lpstr>Office 佈景主題</vt:lpstr>
      <vt:lpstr>Comments for Yuan-Tsung’s paper 2</vt:lpstr>
      <vt:lpstr>Comment 1</vt:lpstr>
      <vt:lpstr>Comment 1</vt:lpstr>
      <vt:lpstr>Comment 2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泱瀚</dc:creator>
  <cp:lastModifiedBy>泱瀚</cp:lastModifiedBy>
  <cp:revision>21</cp:revision>
  <dcterms:created xsi:type="dcterms:W3CDTF">2024-11-02T12:17:45Z</dcterms:created>
  <dcterms:modified xsi:type="dcterms:W3CDTF">2025-03-07T10:50:23Z</dcterms:modified>
</cp:coreProperties>
</file>