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4" r:id="rId2"/>
    <p:sldMasterId id="2147483676" r:id="rId3"/>
  </p:sldMasterIdLst>
  <p:notesMasterIdLst>
    <p:notesMasterId r:id="rId59"/>
  </p:notesMasterIdLst>
  <p:handoutMasterIdLst>
    <p:handoutMasterId r:id="rId60"/>
  </p:handoutMasterIdLst>
  <p:sldIdLst>
    <p:sldId id="257" r:id="rId4"/>
    <p:sldId id="446" r:id="rId5"/>
    <p:sldId id="436" r:id="rId6"/>
    <p:sldId id="259" r:id="rId7"/>
    <p:sldId id="502" r:id="rId8"/>
    <p:sldId id="500" r:id="rId9"/>
    <p:sldId id="501" r:id="rId10"/>
    <p:sldId id="415" r:id="rId11"/>
    <p:sldId id="264" r:id="rId12"/>
    <p:sldId id="464" r:id="rId13"/>
    <p:sldId id="453" r:id="rId14"/>
    <p:sldId id="419" r:id="rId15"/>
    <p:sldId id="507" r:id="rId16"/>
    <p:sldId id="503" r:id="rId17"/>
    <p:sldId id="377" r:id="rId18"/>
    <p:sldId id="327" r:id="rId19"/>
    <p:sldId id="421" r:id="rId20"/>
    <p:sldId id="448" r:id="rId21"/>
    <p:sldId id="508" r:id="rId22"/>
    <p:sldId id="509" r:id="rId23"/>
    <p:sldId id="449" r:id="rId24"/>
    <p:sldId id="504" r:id="rId25"/>
    <p:sldId id="420" r:id="rId26"/>
    <p:sldId id="506" r:id="rId27"/>
    <p:sldId id="505" r:id="rId28"/>
    <p:sldId id="466" r:id="rId29"/>
    <p:sldId id="467" r:id="rId30"/>
    <p:sldId id="489" r:id="rId31"/>
    <p:sldId id="475" r:id="rId32"/>
    <p:sldId id="476" r:id="rId33"/>
    <p:sldId id="478" r:id="rId34"/>
    <p:sldId id="479" r:id="rId35"/>
    <p:sldId id="490" r:id="rId36"/>
    <p:sldId id="511" r:id="rId37"/>
    <p:sldId id="512" r:id="rId38"/>
    <p:sldId id="515" r:id="rId39"/>
    <p:sldId id="483" r:id="rId40"/>
    <p:sldId id="484" r:id="rId41"/>
    <p:sldId id="485" r:id="rId42"/>
    <p:sldId id="491" r:id="rId43"/>
    <p:sldId id="516" r:id="rId44"/>
    <p:sldId id="291" r:id="rId45"/>
    <p:sldId id="292" r:id="rId46"/>
    <p:sldId id="399" r:id="rId47"/>
    <p:sldId id="517" r:id="rId48"/>
    <p:sldId id="518" r:id="rId49"/>
    <p:sldId id="493" r:id="rId50"/>
    <p:sldId id="256" r:id="rId51"/>
    <p:sldId id="266" r:id="rId52"/>
    <p:sldId id="265" r:id="rId53"/>
    <p:sldId id="267" r:id="rId54"/>
    <p:sldId id="520" r:id="rId55"/>
    <p:sldId id="522" r:id="rId56"/>
    <p:sldId id="497" r:id="rId57"/>
    <p:sldId id="523" r:id="rId58"/>
  </p:sldIdLst>
  <p:sldSz cx="9144000" cy="5143500" type="screen16x9"/>
  <p:notesSz cx="7104063" cy="10234613"/>
  <p:embeddedFontLst>
    <p:embeddedFont>
      <p:font typeface="Bebas Neue" panose="020B0606020202050201" pitchFamily="34" charset="0"/>
      <p:regular r:id="rId61"/>
    </p:embeddedFont>
    <p:embeddedFont>
      <p:font typeface="Montserrat" panose="00000500000000000000" pitchFamily="2" charset="0"/>
      <p:regular r:id="rId62"/>
      <p:bold r:id="rId63"/>
      <p:italic r:id="rId64"/>
      <p:boldItalic r:id="rId65"/>
    </p:embeddedFont>
    <p:embeddedFont>
      <p:font typeface="Nunito Light" pitchFamily="2" charset="0"/>
      <p:regular r:id="rId66"/>
      <p:italic r:id="rId67"/>
    </p:embeddedFont>
    <p:embeddedFont>
      <p:font typeface="Rockwell" panose="02060603020205020403" pitchFamily="18" charset="0"/>
      <p:regular r:id="rId68"/>
      <p:bold r:id="rId69"/>
      <p:italic r:id="rId70"/>
      <p:boldItalic r:id="rId71"/>
    </p:embeddedFont>
    <p:embeddedFont>
      <p:font typeface="Rockwell Condensed" panose="02060603050405020104" pitchFamily="18"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B7A0A9-2531-4E30-9B50-B8E5E9FC5E89}">
  <a:tblStyle styleId="{18B7A0A9-2531-4E30-9B50-B8E5E9FC5E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3428" autoAdjust="0"/>
  </p:normalViewPr>
  <p:slideViewPr>
    <p:cSldViewPr snapToGrid="0">
      <p:cViewPr varScale="1">
        <p:scale>
          <a:sx n="130" d="100"/>
          <a:sy n="130" d="100"/>
        </p:scale>
        <p:origin x="144" y="348"/>
      </p:cViewPr>
      <p:guideLst/>
    </p:cSldViewPr>
  </p:slideViewPr>
  <p:notesTextViewPr>
    <p:cViewPr>
      <p:scale>
        <a:sx n="1" d="1"/>
        <a:sy n="1" d="1"/>
      </p:scale>
      <p:origin x="0" y="0"/>
    </p:cViewPr>
  </p:notesTextViewPr>
  <p:notesViewPr>
    <p:cSldViewPr snapToGrid="0">
      <p:cViewPr varScale="1">
        <p:scale>
          <a:sx n="104" d="100"/>
          <a:sy n="104" d="100"/>
        </p:scale>
        <p:origin x="3439"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44E7D88-84B4-07D0-52A5-0AB8BEC01982}"/>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TW" altLang="en-US"/>
          </a:p>
        </p:txBody>
      </p:sp>
      <p:sp>
        <p:nvSpPr>
          <p:cNvPr id="3" name="日期版面配置區 2">
            <a:extLst>
              <a:ext uri="{FF2B5EF4-FFF2-40B4-BE49-F238E27FC236}">
                <a16:creationId xmlns:a16="http://schemas.microsoft.com/office/drawing/2014/main" id="{39E3EF83-20DA-E0C7-B4AB-C6572AA779AF}"/>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8518159-D5F6-4C37-B555-6BFF586C99F0}" type="datetimeFigureOut">
              <a:rPr lang="zh-TW" altLang="en-US" smtClean="0"/>
              <a:t>2025/3/11</a:t>
            </a:fld>
            <a:endParaRPr lang="zh-TW" altLang="en-US"/>
          </a:p>
        </p:txBody>
      </p:sp>
      <p:sp>
        <p:nvSpPr>
          <p:cNvPr id="4" name="頁尾版面配置區 3">
            <a:extLst>
              <a:ext uri="{FF2B5EF4-FFF2-40B4-BE49-F238E27FC236}">
                <a16:creationId xmlns:a16="http://schemas.microsoft.com/office/drawing/2014/main" id="{A9078B7F-4E33-B4C5-6C1F-15D92639B6AD}"/>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zh-TW" altLang="en-US"/>
          </a:p>
        </p:txBody>
      </p:sp>
      <p:sp>
        <p:nvSpPr>
          <p:cNvPr id="5" name="投影片編號版面配置區 4">
            <a:extLst>
              <a:ext uri="{FF2B5EF4-FFF2-40B4-BE49-F238E27FC236}">
                <a16:creationId xmlns:a16="http://schemas.microsoft.com/office/drawing/2014/main" id="{698452DC-ED31-1711-FCF7-D3C16F0F636B}"/>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C406D57-5AE4-423B-A692-70CA5D8532EE}" type="slidenum">
              <a:rPr lang="zh-TW" altLang="en-US" smtClean="0"/>
              <a:t>‹#›</a:t>
            </a:fld>
            <a:endParaRPr lang="zh-TW" altLang="en-US"/>
          </a:p>
        </p:txBody>
      </p:sp>
    </p:spTree>
    <p:extLst>
      <p:ext uri="{BB962C8B-B14F-4D97-AF65-F5344CB8AC3E}">
        <p14:creationId xmlns:p14="http://schemas.microsoft.com/office/powerpoint/2010/main" val="318313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1</a:t>
            </a:fld>
            <a:endParaRPr lang="zh-TW" altLang="en-US"/>
          </a:p>
        </p:txBody>
      </p:sp>
    </p:spTree>
    <p:extLst>
      <p:ext uri="{BB962C8B-B14F-4D97-AF65-F5344CB8AC3E}">
        <p14:creationId xmlns:p14="http://schemas.microsoft.com/office/powerpoint/2010/main" val="268077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12</a:t>
            </a:fld>
            <a:endParaRPr lang="zh-TW" altLang="en-US"/>
          </a:p>
        </p:txBody>
      </p:sp>
    </p:spTree>
    <p:extLst>
      <p:ext uri="{BB962C8B-B14F-4D97-AF65-F5344CB8AC3E}">
        <p14:creationId xmlns:p14="http://schemas.microsoft.com/office/powerpoint/2010/main" val="43244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F924-C165-F6D8-BC6B-98307E25064B}"/>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F1882F59-E794-A1F4-8178-138F393E0DF4}"/>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5F5D5AAB-B909-E5E8-55D1-1573CA0F902F}"/>
              </a:ext>
            </a:extLst>
          </p:cNvPr>
          <p:cNvSpPr>
            <a:spLocks noGrp="1"/>
          </p:cNvSpPr>
          <p:nvPr>
            <p:ph type="body" idx="1"/>
          </p:nvPr>
        </p:nvSpPr>
        <p:spPr/>
        <p:txBody>
          <a:bodyPr/>
          <a:lstStyle/>
          <a:p>
            <a:endParaRPr lang="en-US" altLang="zh-TW" dirty="0"/>
          </a:p>
          <a:p>
            <a:r>
              <a:rPr lang="en-US" altLang="zh-TW" dirty="0"/>
              <a:t>Liver cancer is associated with higher exposure to Sulfur</a:t>
            </a:r>
          </a:p>
        </p:txBody>
      </p:sp>
      <p:sp>
        <p:nvSpPr>
          <p:cNvPr id="4" name="投影片編號版面配置區 3">
            <a:extLst>
              <a:ext uri="{FF2B5EF4-FFF2-40B4-BE49-F238E27FC236}">
                <a16:creationId xmlns:a16="http://schemas.microsoft.com/office/drawing/2014/main" id="{02159E79-B9F6-7511-A4DF-AF494CA8E919}"/>
              </a:ext>
            </a:extLst>
          </p:cNvPr>
          <p:cNvSpPr>
            <a:spLocks noGrp="1"/>
          </p:cNvSpPr>
          <p:nvPr>
            <p:ph type="sldNum" sz="quarter" idx="10"/>
          </p:nvPr>
        </p:nvSpPr>
        <p:spPr/>
        <p:txBody>
          <a:bodyPr lIns="99075" tIns="49538" rIns="99075" bIns="49538"/>
          <a:lstStyle/>
          <a:p>
            <a:fld id="{19F7AD6B-747E-4D0F-8294-13F407FA7176}" type="slidenum">
              <a:rPr lang="zh-TW" altLang="en-US" smtClean="0"/>
              <a:t>13</a:t>
            </a:fld>
            <a:endParaRPr lang="zh-TW" altLang="en-US"/>
          </a:p>
        </p:txBody>
      </p:sp>
    </p:spTree>
    <p:extLst>
      <p:ext uri="{BB962C8B-B14F-4D97-AF65-F5344CB8AC3E}">
        <p14:creationId xmlns:p14="http://schemas.microsoft.com/office/powerpoint/2010/main" val="31793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65D8B-BFD6-FAE7-A6AF-3ECEECA15537}"/>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FF8888A3-654E-2054-2D74-95BCA49AD5AB}"/>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A307FB1C-6EBD-3DF0-6361-80A51A483FE4}"/>
              </a:ext>
            </a:extLst>
          </p:cNvPr>
          <p:cNvSpPr>
            <a:spLocks noGrp="1"/>
          </p:cNvSpPr>
          <p:nvPr>
            <p:ph type="body" idx="1"/>
          </p:nvPr>
        </p:nvSpPr>
        <p:spPr/>
        <p:txBody>
          <a:bodyPr/>
          <a:lstStyle/>
          <a:p>
            <a:endParaRPr lang="en-US" altLang="zh-TW" dirty="0"/>
          </a:p>
          <a:p>
            <a:r>
              <a:rPr lang="en-US" altLang="zh-TW" dirty="0"/>
              <a:t>Liver cancer is associated with higher exposure to Sulfur</a:t>
            </a:r>
          </a:p>
        </p:txBody>
      </p:sp>
      <p:sp>
        <p:nvSpPr>
          <p:cNvPr id="4" name="投影片編號版面配置區 3">
            <a:extLst>
              <a:ext uri="{FF2B5EF4-FFF2-40B4-BE49-F238E27FC236}">
                <a16:creationId xmlns:a16="http://schemas.microsoft.com/office/drawing/2014/main" id="{DEEAE6F4-8FF3-739E-E89D-66FD9224EFAA}"/>
              </a:ext>
            </a:extLst>
          </p:cNvPr>
          <p:cNvSpPr>
            <a:spLocks noGrp="1"/>
          </p:cNvSpPr>
          <p:nvPr>
            <p:ph type="sldNum" sz="quarter" idx="10"/>
          </p:nvPr>
        </p:nvSpPr>
        <p:spPr/>
        <p:txBody>
          <a:bodyPr lIns="99075" tIns="49538" rIns="99075" bIns="49538"/>
          <a:lstStyle/>
          <a:p>
            <a:fld id="{19F7AD6B-747E-4D0F-8294-13F407FA7176}" type="slidenum">
              <a:rPr lang="zh-TW" altLang="en-US" smtClean="0"/>
              <a:t>14</a:t>
            </a:fld>
            <a:endParaRPr lang="zh-TW" altLang="en-US"/>
          </a:p>
        </p:txBody>
      </p:sp>
    </p:spTree>
    <p:extLst>
      <p:ext uri="{BB962C8B-B14F-4D97-AF65-F5344CB8AC3E}">
        <p14:creationId xmlns:p14="http://schemas.microsoft.com/office/powerpoint/2010/main" val="282125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r>
              <a:rPr lang="en-US" altLang="zh-TW" dirty="0"/>
              <a:t>These independent variables were included </a:t>
            </a:r>
            <a:r>
              <a:rPr lang="en-US" altLang="zh-TW" b="1" dirty="0">
                <a:solidFill>
                  <a:srgbClr val="FF0000"/>
                </a:solidFill>
              </a:rPr>
              <a:t>due to their previous relevance in literature on </a:t>
            </a:r>
            <a:r>
              <a:rPr lang="en-US" altLang="zh-TW" b="1" dirty="0" err="1">
                <a:solidFill>
                  <a:srgbClr val="FF0000"/>
                </a:solidFill>
              </a:rPr>
              <a:t>PoD</a:t>
            </a:r>
            <a:r>
              <a:rPr lang="en-US" altLang="zh-TW" b="1" dirty="0">
                <a:solidFill>
                  <a:srgbClr val="FF0000"/>
                </a:solidFill>
              </a:rPr>
              <a:t> and their availability through DC data. </a:t>
            </a:r>
          </a:p>
          <a:p>
            <a:r>
              <a:rPr lang="en-US" altLang="zh-TW" dirty="0"/>
              <a:t>In eight countries (Brazil, Chile, Colombia, Costa Rica, El Salvador, Mexico, Peru, Uruguay) urbanization of the place of residence was available and was included in the model.</a:t>
            </a:r>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205549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As CVH scores increase (moving right on the X-axis), the hazard ratio for both all-cause and CVD-specific mortality steadily declines, indicating a lower risk of death.</a:t>
            </a:r>
          </a:p>
          <a:p>
            <a:r>
              <a:rPr lang="en-US" altLang="zh-TW" dirty="0"/>
              <a:t>improvement in CVH score tends to reduce mortality risk.</a:t>
            </a:r>
            <a:endParaRPr lang="zh-TW" altLang="en-US" dirty="0"/>
          </a:p>
        </p:txBody>
      </p:sp>
    </p:spTree>
    <p:extLst>
      <p:ext uri="{BB962C8B-B14F-4D97-AF65-F5344CB8AC3E}">
        <p14:creationId xmlns:p14="http://schemas.microsoft.com/office/powerpoint/2010/main" val="196028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036B0-297E-007D-C490-A4C187928E25}"/>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182A61F7-7A67-00B4-2D2C-050D74816DC8}"/>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2BAECF60-852B-3F2C-5E83-1698F4795CA3}"/>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5E184ED0-D718-E50B-B91F-88E4FFB6FC15}"/>
              </a:ext>
            </a:extLst>
          </p:cNvPr>
          <p:cNvSpPr>
            <a:spLocks noGrp="1"/>
          </p:cNvSpPr>
          <p:nvPr>
            <p:ph type="sldNum" sz="quarter" idx="10"/>
          </p:nvPr>
        </p:nvSpPr>
        <p:spPr/>
        <p:txBody>
          <a:bodyPr lIns="99075" tIns="49538" rIns="99075" bIns="49538"/>
          <a:lstStyle/>
          <a:p>
            <a:fld id="{19F7AD6B-747E-4D0F-8294-13F407FA7176}"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p14="http://schemas.microsoft.com/office/powerpoint/2010/main" val="343543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30BA2-F406-2A73-09B9-6AD5562F06CE}"/>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55552D7A-E9C5-08FA-19AE-E7AD013F9750}"/>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BFBA88F7-877A-31B3-FB03-380C8121405C}"/>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3DAA12DD-E443-5BEF-D66F-15BF10041ECF}"/>
              </a:ext>
            </a:extLst>
          </p:cNvPr>
          <p:cNvSpPr>
            <a:spLocks noGrp="1"/>
          </p:cNvSpPr>
          <p:nvPr>
            <p:ph type="sldNum" sz="quarter" idx="10"/>
          </p:nvPr>
        </p:nvSpPr>
        <p:spPr/>
        <p:txBody>
          <a:bodyPr lIns="99075" tIns="49538" rIns="99075" bIns="49538"/>
          <a:lstStyle/>
          <a:p>
            <a:fld id="{19F7AD6B-747E-4D0F-8294-13F407FA7176}"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4121045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63BF1-8CC3-B76A-B544-284025361B43}"/>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CBA3697E-0615-777F-4CED-35B55DD5A4DE}"/>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453D5284-67D2-2BCD-FE42-D54B5107076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40AA867-AA30-59A7-F6CC-172EB61E5785}"/>
              </a:ext>
            </a:extLst>
          </p:cNvPr>
          <p:cNvSpPr>
            <a:spLocks noGrp="1"/>
          </p:cNvSpPr>
          <p:nvPr>
            <p:ph type="sldNum" sz="quarter" idx="10"/>
          </p:nvPr>
        </p:nvSpPr>
        <p:spPr/>
        <p:txBody>
          <a:bodyPr lIns="99075" tIns="49538" rIns="99075" bIns="49538"/>
          <a:lstStyle/>
          <a:p>
            <a:fld id="{19F7AD6B-747E-4D0F-8294-13F407FA7176}" type="slidenum">
              <a:rPr lang="zh-TW" altLang="en-US" smtClean="0"/>
              <a:t>27</a:t>
            </a:fld>
            <a:endParaRPr lang="zh-TW" altLang="en-US"/>
          </a:p>
        </p:txBody>
      </p:sp>
    </p:spTree>
    <p:extLst>
      <p:ext uri="{BB962C8B-B14F-4D97-AF65-F5344CB8AC3E}">
        <p14:creationId xmlns:p14="http://schemas.microsoft.com/office/powerpoint/2010/main" val="301746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12462-76C5-7E14-6E9C-6714E49871DA}"/>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71CC73FB-DF73-E929-2F0E-EAAFFE3A8F09}"/>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E546835A-8102-7935-ED64-5D795C6DA04E}"/>
              </a:ext>
            </a:extLst>
          </p:cNvPr>
          <p:cNvSpPr>
            <a:spLocks noGrp="1"/>
          </p:cNvSpPr>
          <p:nvPr>
            <p:ph type="body" idx="1"/>
          </p:nvPr>
        </p:nvSpPr>
        <p:spPr/>
        <p:txBody>
          <a:bodyPr/>
          <a:lstStyle/>
          <a:p>
            <a:r>
              <a:rPr lang="en-US" altLang="zh-TW" dirty="0"/>
              <a:t>So the aim of the study are</a:t>
            </a:r>
          </a:p>
          <a:p>
            <a:r>
              <a:rPr lang="en-US" altLang="zh-TW" dirty="0"/>
              <a:t>First!</a:t>
            </a:r>
          </a:p>
          <a:p>
            <a:r>
              <a:rPr lang="en-US" altLang="zh-TW" dirty="0"/>
              <a:t>Second!</a:t>
            </a:r>
            <a:endParaRPr lang="zh-TW" altLang="en-US" dirty="0"/>
          </a:p>
        </p:txBody>
      </p:sp>
      <p:sp>
        <p:nvSpPr>
          <p:cNvPr id="4" name="投影片編號版面配置區 3">
            <a:extLst>
              <a:ext uri="{FF2B5EF4-FFF2-40B4-BE49-F238E27FC236}">
                <a16:creationId xmlns:a16="http://schemas.microsoft.com/office/drawing/2014/main" id="{9361551A-FA37-822D-BB6D-3347DFAC2266}"/>
              </a:ext>
            </a:extLst>
          </p:cNvPr>
          <p:cNvSpPr>
            <a:spLocks noGrp="1"/>
          </p:cNvSpPr>
          <p:nvPr>
            <p:ph type="sldNum" sz="quarter" idx="10"/>
          </p:nvPr>
        </p:nvSpPr>
        <p:spPr/>
        <p:txBody>
          <a:bodyPr lIns="99075" tIns="49538" rIns="99075" bIns="49538"/>
          <a:lstStyle/>
          <a:p>
            <a:fld id="{19F7AD6B-747E-4D0F-8294-13F407FA7176}" type="slidenum">
              <a:rPr lang="zh-TW" altLang="en-US" smtClean="0"/>
              <a:t>28</a:t>
            </a:fld>
            <a:endParaRPr lang="zh-TW" altLang="en-US"/>
          </a:p>
        </p:txBody>
      </p:sp>
    </p:spTree>
    <p:extLst>
      <p:ext uri="{BB962C8B-B14F-4D97-AF65-F5344CB8AC3E}">
        <p14:creationId xmlns:p14="http://schemas.microsoft.com/office/powerpoint/2010/main" val="338812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F11C6-6B5B-8AB9-F3E8-5A7F4BF1DE36}"/>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FC5B11ED-95F3-7B4F-0659-DFBC9E843DB7}"/>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7C38D520-EDEB-243B-3E93-5A4B6C9EA96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15A1B375-0970-9C09-4C32-71A24AD02ED7}"/>
              </a:ext>
            </a:extLst>
          </p:cNvPr>
          <p:cNvSpPr>
            <a:spLocks noGrp="1"/>
          </p:cNvSpPr>
          <p:nvPr>
            <p:ph type="sldNum" sz="quarter" idx="10"/>
          </p:nvPr>
        </p:nvSpPr>
        <p:spPr/>
        <p:txBody>
          <a:bodyPr lIns="99075" tIns="49538" rIns="99075" bIns="49538"/>
          <a:lstStyle/>
          <a:p>
            <a:fld id="{19F7AD6B-747E-4D0F-8294-13F407FA7176}" type="slidenum">
              <a:rPr lang="zh-TW" altLang="en-US" smtClean="0"/>
              <a:t>29</a:t>
            </a:fld>
            <a:endParaRPr lang="zh-TW" altLang="en-US"/>
          </a:p>
        </p:txBody>
      </p:sp>
    </p:spTree>
    <p:extLst>
      <p:ext uri="{BB962C8B-B14F-4D97-AF65-F5344CB8AC3E}">
        <p14:creationId xmlns:p14="http://schemas.microsoft.com/office/powerpoint/2010/main" val="130035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3</a:t>
            </a:fld>
            <a:endParaRPr lang="zh-TW" altLang="en-US"/>
          </a:p>
        </p:txBody>
      </p:sp>
    </p:spTree>
    <p:extLst>
      <p:ext uri="{BB962C8B-B14F-4D97-AF65-F5344CB8AC3E}">
        <p14:creationId xmlns:p14="http://schemas.microsoft.com/office/powerpoint/2010/main" val="360951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AA319-4FEB-581C-D672-9D98C1524850}"/>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115514B5-5816-441A-E5AF-06BDEC367EB2}"/>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9283216F-26A0-6849-431F-12E71F6489E3}"/>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5C5131F-9531-251E-303C-BA1014F1533C}"/>
              </a:ext>
            </a:extLst>
          </p:cNvPr>
          <p:cNvSpPr>
            <a:spLocks noGrp="1"/>
          </p:cNvSpPr>
          <p:nvPr>
            <p:ph type="sldNum" sz="quarter" idx="10"/>
          </p:nvPr>
        </p:nvSpPr>
        <p:spPr/>
        <p:txBody>
          <a:bodyPr lIns="99075" tIns="49538" rIns="99075" bIns="49538"/>
          <a:lstStyle/>
          <a:p>
            <a:fld id="{19F7AD6B-747E-4D0F-8294-13F407FA7176}" type="slidenum">
              <a:rPr lang="zh-TW" altLang="en-US" smtClean="0"/>
              <a:t>30</a:t>
            </a:fld>
            <a:endParaRPr lang="zh-TW" altLang="en-US"/>
          </a:p>
        </p:txBody>
      </p:sp>
    </p:spTree>
    <p:extLst>
      <p:ext uri="{BB962C8B-B14F-4D97-AF65-F5344CB8AC3E}">
        <p14:creationId xmlns:p14="http://schemas.microsoft.com/office/powerpoint/2010/main" val="2686869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15934-419F-408D-3616-4A361EF9E1D1}"/>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087B2288-A210-7EC3-921B-5C4817141522}"/>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6102C8D3-01F4-C801-38AA-AD742FA5301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8F4ADD2-5711-D6C5-CD10-2FD47B1C6E5D}"/>
              </a:ext>
            </a:extLst>
          </p:cNvPr>
          <p:cNvSpPr>
            <a:spLocks noGrp="1"/>
          </p:cNvSpPr>
          <p:nvPr>
            <p:ph type="sldNum" sz="quarter" idx="10"/>
          </p:nvPr>
        </p:nvSpPr>
        <p:spPr/>
        <p:txBody>
          <a:bodyPr lIns="99075" tIns="49538" rIns="99075" bIns="49538"/>
          <a:lstStyle/>
          <a:p>
            <a:fld id="{19F7AD6B-747E-4D0F-8294-13F407FA7176}" type="slidenum">
              <a:rPr lang="zh-TW" altLang="en-US" smtClean="0"/>
              <a:t>31</a:t>
            </a:fld>
            <a:endParaRPr lang="zh-TW" altLang="en-US"/>
          </a:p>
        </p:txBody>
      </p:sp>
    </p:spTree>
    <p:extLst>
      <p:ext uri="{BB962C8B-B14F-4D97-AF65-F5344CB8AC3E}">
        <p14:creationId xmlns:p14="http://schemas.microsoft.com/office/powerpoint/2010/main" val="393535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D6C5-8E79-4873-F968-1EF90C221461}"/>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87E0C105-C1E4-F2C1-9974-D4414B65E59C}"/>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F24BBE9D-2E63-4A23-EAF9-462049E7A610}"/>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120E2BF-BC56-E53D-01B0-9AE1EE4B07AA}"/>
              </a:ext>
            </a:extLst>
          </p:cNvPr>
          <p:cNvSpPr>
            <a:spLocks noGrp="1"/>
          </p:cNvSpPr>
          <p:nvPr>
            <p:ph type="sldNum" sz="quarter" idx="10"/>
          </p:nvPr>
        </p:nvSpPr>
        <p:spPr/>
        <p:txBody>
          <a:bodyPr lIns="99075" tIns="49538" rIns="99075" bIns="49538"/>
          <a:lstStyle/>
          <a:p>
            <a:fld id="{19F7AD6B-747E-4D0F-8294-13F407FA7176}" type="slidenum">
              <a:rPr lang="zh-TW" altLang="en-US" smtClean="0"/>
              <a:t>32</a:t>
            </a:fld>
            <a:endParaRPr lang="zh-TW" altLang="en-US"/>
          </a:p>
        </p:txBody>
      </p:sp>
    </p:spTree>
    <p:extLst>
      <p:ext uri="{BB962C8B-B14F-4D97-AF65-F5344CB8AC3E}">
        <p14:creationId xmlns:p14="http://schemas.microsoft.com/office/powerpoint/2010/main" val="1074072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5411-8D8B-2E77-EF73-A3033D334431}"/>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2A9B5BFF-5365-C742-85C8-55E2F0FA60AA}"/>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BF1553AC-A973-4EF9-2FA0-71FD6EFA6281}"/>
              </a:ext>
            </a:extLst>
          </p:cNvPr>
          <p:cNvSpPr>
            <a:spLocks noGrp="1"/>
          </p:cNvSpPr>
          <p:nvPr>
            <p:ph type="body" idx="1"/>
          </p:nvPr>
        </p:nvSpPr>
        <p:spPr/>
        <p:txBody>
          <a:bodyPr/>
          <a:lstStyle/>
          <a:p>
            <a:r>
              <a:rPr lang="en-US" altLang="zh-TW" dirty="0"/>
              <a:t>In this table, each factor is divided into multiple small categories to reflect the new, more granular scoring criteria. While this approach provides greater detail and precision, it can also make the table appear more complex and harder to read at a glance.</a:t>
            </a:r>
            <a:endParaRPr lang="zh-TW" altLang="en-US" dirty="0"/>
          </a:p>
        </p:txBody>
      </p:sp>
      <p:sp>
        <p:nvSpPr>
          <p:cNvPr id="4" name="投影片編號版面配置區 3">
            <a:extLst>
              <a:ext uri="{FF2B5EF4-FFF2-40B4-BE49-F238E27FC236}">
                <a16:creationId xmlns:a16="http://schemas.microsoft.com/office/drawing/2014/main" id="{FE58D2FD-2976-53AE-5447-86113F821123}"/>
              </a:ext>
            </a:extLst>
          </p:cNvPr>
          <p:cNvSpPr>
            <a:spLocks noGrp="1"/>
          </p:cNvSpPr>
          <p:nvPr>
            <p:ph type="sldNum" sz="quarter" idx="10"/>
          </p:nvPr>
        </p:nvSpPr>
        <p:spPr/>
        <p:txBody>
          <a:bodyPr lIns="99075" tIns="49538" rIns="99075" bIns="49538"/>
          <a:lstStyle/>
          <a:p>
            <a:fld id="{19F7AD6B-747E-4D0F-8294-13F407FA7176}" type="slidenum">
              <a:rPr lang="zh-TW" altLang="en-US" smtClean="0"/>
              <a:t>33</a:t>
            </a:fld>
            <a:endParaRPr lang="zh-TW" altLang="en-US"/>
          </a:p>
        </p:txBody>
      </p:sp>
    </p:spTree>
    <p:extLst>
      <p:ext uri="{BB962C8B-B14F-4D97-AF65-F5344CB8AC3E}">
        <p14:creationId xmlns:p14="http://schemas.microsoft.com/office/powerpoint/2010/main" val="300266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7EF26-7004-52AA-7E3D-0DAE76A4BDBD}"/>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F29E08E3-7005-47A1-CBEF-CB2B9C78D7FE}"/>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9718E3FE-C908-2EF8-2E82-2C42DDB69E4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EDDA60C7-464A-763B-105C-B9F594E9E275}"/>
              </a:ext>
            </a:extLst>
          </p:cNvPr>
          <p:cNvSpPr>
            <a:spLocks noGrp="1"/>
          </p:cNvSpPr>
          <p:nvPr>
            <p:ph type="sldNum" sz="quarter" idx="10"/>
          </p:nvPr>
        </p:nvSpPr>
        <p:spPr/>
        <p:txBody>
          <a:bodyPr lIns="99075" tIns="49538" rIns="99075" bIns="49538"/>
          <a:lstStyle/>
          <a:p>
            <a:fld id="{19F7AD6B-747E-4D0F-8294-13F407FA7176}" type="slidenum">
              <a:rPr lang="zh-TW" altLang="en-US" smtClean="0"/>
              <a:t>34</a:t>
            </a:fld>
            <a:endParaRPr lang="zh-TW" altLang="en-US"/>
          </a:p>
        </p:txBody>
      </p:sp>
    </p:spTree>
    <p:extLst>
      <p:ext uri="{BB962C8B-B14F-4D97-AF65-F5344CB8AC3E}">
        <p14:creationId xmlns:p14="http://schemas.microsoft.com/office/powerpoint/2010/main" val="251327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AC63-1C4F-F226-3E75-AB19C2193ED3}"/>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BDC7146A-9CA4-D8A6-E55E-EC28A5A79067}"/>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F8D5E30C-77A7-A2B8-985C-EA29559C41F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E44C0BD-CD98-C509-2A03-74EE2A3763C0}"/>
              </a:ext>
            </a:extLst>
          </p:cNvPr>
          <p:cNvSpPr>
            <a:spLocks noGrp="1"/>
          </p:cNvSpPr>
          <p:nvPr>
            <p:ph type="sldNum" sz="quarter" idx="10"/>
          </p:nvPr>
        </p:nvSpPr>
        <p:spPr/>
        <p:txBody>
          <a:bodyPr lIns="99075" tIns="49538" rIns="99075" bIns="49538"/>
          <a:lstStyle/>
          <a:p>
            <a:fld id="{19F7AD6B-747E-4D0F-8294-13F407FA7176}" type="slidenum">
              <a:rPr lang="zh-TW" altLang="en-US" smtClean="0"/>
              <a:t>35</a:t>
            </a:fld>
            <a:endParaRPr lang="zh-TW" altLang="en-US"/>
          </a:p>
        </p:txBody>
      </p:sp>
    </p:spTree>
    <p:extLst>
      <p:ext uri="{BB962C8B-B14F-4D97-AF65-F5344CB8AC3E}">
        <p14:creationId xmlns:p14="http://schemas.microsoft.com/office/powerpoint/2010/main" val="4027448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56E5-89C7-BAA7-28D8-19B0A7B06A9D}"/>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7DA7F2A8-E457-0A54-E6BC-2310F5D3341F}"/>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2811815B-AE62-3652-C738-1927CE598F5C}"/>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9F7FF2F-D120-C041-FD43-406E4D087996}"/>
              </a:ext>
            </a:extLst>
          </p:cNvPr>
          <p:cNvSpPr>
            <a:spLocks noGrp="1"/>
          </p:cNvSpPr>
          <p:nvPr>
            <p:ph type="sldNum" sz="quarter" idx="10"/>
          </p:nvPr>
        </p:nvSpPr>
        <p:spPr/>
        <p:txBody>
          <a:bodyPr lIns="99075" tIns="49538" rIns="99075" bIns="49538"/>
          <a:lstStyle/>
          <a:p>
            <a:fld id="{19F7AD6B-747E-4D0F-8294-13F407FA7176}" type="slidenum">
              <a:rPr lang="zh-TW" altLang="en-US" smtClean="0"/>
              <a:t>36</a:t>
            </a:fld>
            <a:endParaRPr lang="zh-TW" altLang="en-US"/>
          </a:p>
        </p:txBody>
      </p:sp>
    </p:spTree>
    <p:extLst>
      <p:ext uri="{BB962C8B-B14F-4D97-AF65-F5344CB8AC3E}">
        <p14:creationId xmlns:p14="http://schemas.microsoft.com/office/powerpoint/2010/main" val="4050109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dirty="0"/>
              <a:t>µg/m³  </a:t>
            </a:r>
            <a:r>
              <a:rPr lang="en-US" altLang="zh-TW" dirty="0"/>
              <a:t>Microgram/Cubic meter</a:t>
            </a:r>
            <a:endParaRPr lang="zh-TW" altLang="en-US" dirty="0"/>
          </a:p>
        </p:txBody>
      </p:sp>
    </p:spTree>
    <p:extLst>
      <p:ext uri="{BB962C8B-B14F-4D97-AF65-F5344CB8AC3E}">
        <p14:creationId xmlns:p14="http://schemas.microsoft.com/office/powerpoint/2010/main" val="3321844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CD222-3C28-F65F-D628-074B3E6337F6}"/>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2D556AAE-A12A-FF48-31B4-E4D2C116128A}"/>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B6E2DAE8-32DE-B900-7004-F350A78EA20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A3D9724-2EFF-04C2-69FE-C3EEF7DC1971}"/>
              </a:ext>
            </a:extLst>
          </p:cNvPr>
          <p:cNvSpPr>
            <a:spLocks noGrp="1"/>
          </p:cNvSpPr>
          <p:nvPr>
            <p:ph type="sldNum" sz="quarter" idx="10"/>
          </p:nvPr>
        </p:nvSpPr>
        <p:spPr/>
        <p:txBody>
          <a:bodyPr lIns="99075" tIns="49538" rIns="99075" bIns="49538"/>
          <a:lstStyle/>
          <a:p>
            <a:fld id="{19F7AD6B-747E-4D0F-8294-13F407FA7176}"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p14="http://schemas.microsoft.com/office/powerpoint/2010/main" val="3238342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2DA00-F304-BBA1-A479-D5F844F0BFA9}"/>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5E3045D6-D9A5-A012-71F7-E37327A4086F}"/>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CCC881E8-74AE-D4E3-27C0-C7C529B78FC4}"/>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ECE4BD91-9A2A-F8B9-3BB3-B85AA9E60235}"/>
              </a:ext>
            </a:extLst>
          </p:cNvPr>
          <p:cNvSpPr>
            <a:spLocks noGrp="1"/>
          </p:cNvSpPr>
          <p:nvPr>
            <p:ph type="sldNum" sz="quarter" idx="10"/>
          </p:nvPr>
        </p:nvSpPr>
        <p:spPr/>
        <p:txBody>
          <a:bodyPr lIns="99075" tIns="49538" rIns="99075" bIns="49538"/>
          <a:lstStyle/>
          <a:p>
            <a:fld id="{19F7AD6B-747E-4D0F-8294-13F407FA7176}"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p14="http://schemas.microsoft.com/office/powerpoint/2010/main" val="128135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r>
              <a:rPr lang="en-US" altLang="zh-TW" dirty="0"/>
              <a:t>The</a:t>
            </a:r>
            <a:r>
              <a:rPr lang="en-US" altLang="zh-TW" baseline="0" dirty="0"/>
              <a:t> importance if this topic is</a:t>
            </a:r>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4</a:t>
            </a:fld>
            <a:endParaRPr lang="zh-TW" altLang="en-US"/>
          </a:p>
        </p:txBody>
      </p:sp>
    </p:spTree>
    <p:extLst>
      <p:ext uri="{BB962C8B-B14F-4D97-AF65-F5344CB8AC3E}">
        <p14:creationId xmlns:p14="http://schemas.microsoft.com/office/powerpoint/2010/main" val="1336601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F7AD6B-747E-4D0F-8294-13F407FA7176}" type="slidenum">
              <a:rPr lang="zh-TW" altLang="en-US" smtClean="0"/>
              <a:t>42</a:t>
            </a:fld>
            <a:endParaRPr lang="zh-TW" altLang="en-US"/>
          </a:p>
        </p:txBody>
      </p:sp>
    </p:spTree>
    <p:extLst>
      <p:ext uri="{BB962C8B-B14F-4D97-AF65-F5344CB8AC3E}">
        <p14:creationId xmlns:p14="http://schemas.microsoft.com/office/powerpoint/2010/main" val="673893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GBMM focuses on between-class differences in intercepts and </a:t>
            </a:r>
            <a:r>
              <a:rPr lang="en-US" altLang="zh-TW" dirty="0" err="1"/>
              <a:t>slopes;individuals</a:t>
            </a:r>
            <a:r>
              <a:rPr lang="en-US" altLang="zh-TW" dirty="0"/>
              <a:t> within each group start at </a:t>
            </a:r>
            <a:r>
              <a:rPr lang="en-US" altLang="zh-TW" dirty="0" err="1"/>
              <a:t>thesamevalue</a:t>
            </a:r>
            <a:r>
              <a:rPr lang="en-US" altLang="zh-TW" dirty="0"/>
              <a:t>[20].WeusedGBMMsinceourstudyfocusesontrajectorygroupidenti-fication,ratherthandistinctpopulationswithinsubgroups</a:t>
            </a:r>
          </a:p>
          <a:p>
            <a:r>
              <a:rPr lang="en-US" altLang="zh-TW" dirty="0" err="1"/>
              <a:t>GBMMresults</a:t>
            </a:r>
            <a:r>
              <a:rPr lang="en-US" altLang="zh-TW" dirty="0"/>
              <a:t> are simple and easy to interpret compared with other models,</a:t>
            </a:r>
            <a:endParaRPr lang="zh-TW" altLang="en-US" dirty="0"/>
          </a:p>
        </p:txBody>
      </p:sp>
      <p:sp>
        <p:nvSpPr>
          <p:cNvPr id="4" name="投影片編號版面配置區 3"/>
          <p:cNvSpPr>
            <a:spLocks noGrp="1"/>
          </p:cNvSpPr>
          <p:nvPr>
            <p:ph type="sldNum" sz="quarter" idx="10"/>
          </p:nvPr>
        </p:nvSpPr>
        <p:spPr/>
        <p:txBody>
          <a:bodyPr/>
          <a:lstStyle/>
          <a:p>
            <a:fld id="{19F7AD6B-747E-4D0F-8294-13F407FA7176}" type="slidenum">
              <a:rPr lang="zh-TW" altLang="en-US" smtClean="0">
                <a:solidFill>
                  <a:prstClr val="black"/>
                </a:solidFill>
              </a:rPr>
              <a:pPr/>
              <a:t>43</a:t>
            </a:fld>
            <a:endParaRPr lang="zh-TW" altLang="en-US">
              <a:solidFill>
                <a:prstClr val="black"/>
              </a:solidFill>
            </a:endParaRPr>
          </a:p>
        </p:txBody>
      </p:sp>
    </p:spTree>
    <p:extLst>
      <p:ext uri="{BB962C8B-B14F-4D97-AF65-F5344CB8AC3E}">
        <p14:creationId xmlns:p14="http://schemas.microsoft.com/office/powerpoint/2010/main" val="673893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GBMM focuses on between-class differences in intercepts and </a:t>
            </a:r>
            <a:r>
              <a:rPr lang="en-US" altLang="zh-TW" dirty="0" err="1"/>
              <a:t>slopes;individuals</a:t>
            </a:r>
            <a:r>
              <a:rPr lang="en-US" altLang="zh-TW" dirty="0"/>
              <a:t> within each group start at </a:t>
            </a:r>
            <a:r>
              <a:rPr lang="en-US" altLang="zh-TW" dirty="0" err="1"/>
              <a:t>thesamevalue</a:t>
            </a:r>
            <a:r>
              <a:rPr lang="en-US" altLang="zh-TW" dirty="0"/>
              <a:t>[20].WeusedGBMMsinceourstudyfocusesontrajectorygroupidenti-fication,ratherthandistinctpopulationswithinsubgroups</a:t>
            </a:r>
          </a:p>
          <a:p>
            <a:r>
              <a:rPr lang="en-US" altLang="zh-TW" dirty="0" err="1"/>
              <a:t>GBMMresults</a:t>
            </a:r>
            <a:r>
              <a:rPr lang="en-US" altLang="zh-TW" dirty="0"/>
              <a:t> are simple and easy to interpret compared with other models,</a:t>
            </a:r>
            <a:endParaRPr lang="zh-TW" altLang="en-US" dirty="0"/>
          </a:p>
        </p:txBody>
      </p:sp>
      <p:sp>
        <p:nvSpPr>
          <p:cNvPr id="4" name="投影片編號版面配置區 3"/>
          <p:cNvSpPr>
            <a:spLocks noGrp="1"/>
          </p:cNvSpPr>
          <p:nvPr>
            <p:ph type="sldNum" sz="quarter" idx="10"/>
          </p:nvPr>
        </p:nvSpPr>
        <p:spPr/>
        <p:txBody>
          <a:bodyPr/>
          <a:lstStyle/>
          <a:p>
            <a:fld id="{19F7AD6B-747E-4D0F-8294-13F407FA7176}" type="slidenum">
              <a:rPr lang="zh-TW" altLang="en-US" smtClean="0">
                <a:solidFill>
                  <a:prstClr val="black"/>
                </a:solidFill>
              </a:rPr>
              <a:pPr/>
              <a:t>44</a:t>
            </a:fld>
            <a:endParaRPr lang="zh-TW" altLang="en-US">
              <a:solidFill>
                <a:prstClr val="black"/>
              </a:solidFill>
            </a:endParaRPr>
          </a:p>
        </p:txBody>
      </p:sp>
    </p:spTree>
    <p:extLst>
      <p:ext uri="{BB962C8B-B14F-4D97-AF65-F5344CB8AC3E}">
        <p14:creationId xmlns:p14="http://schemas.microsoft.com/office/powerpoint/2010/main" val="673893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While these limitations do not invalidate the study’s conclusions, they may weaken its guidance for public health strategies and early intervention efforts.</a:t>
            </a:r>
          </a:p>
          <a:p>
            <a:r>
              <a:rPr lang="zh-TW" altLang="en-US" dirty="0"/>
              <a:t>這樣的影響雖然不至於顛覆研究結論，但可能會 削弱其對公共衛生和早期介入策略的指導價值。</a:t>
            </a:r>
          </a:p>
        </p:txBody>
      </p:sp>
    </p:spTree>
    <p:extLst>
      <p:ext uri="{BB962C8B-B14F-4D97-AF65-F5344CB8AC3E}">
        <p14:creationId xmlns:p14="http://schemas.microsoft.com/office/powerpoint/2010/main" val="73946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5848E-DA6D-BA4D-326A-9CD6B03FD0C8}"/>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6F6735BA-E4D7-4DF0-F521-2FAF385E3ECB}"/>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EA5DD68C-78B9-7640-A152-CB799FFB26ED}"/>
              </a:ext>
            </a:extLst>
          </p:cNvPr>
          <p:cNvSpPr>
            <a:spLocks noGrp="1"/>
          </p:cNvSpPr>
          <p:nvPr>
            <p:ph type="body" idx="1"/>
          </p:nvPr>
        </p:nvSpPr>
        <p:spPr/>
        <p:txBody>
          <a:bodyPr/>
          <a:lstStyle/>
          <a:p>
            <a:r>
              <a:rPr lang="en-US" altLang="zh-TW" dirty="0"/>
              <a:t>The</a:t>
            </a:r>
            <a:r>
              <a:rPr lang="en-US" altLang="zh-TW" baseline="0" dirty="0"/>
              <a:t> importance if this topic is</a:t>
            </a:r>
            <a:endParaRPr lang="zh-TW" altLang="en-US" dirty="0"/>
          </a:p>
        </p:txBody>
      </p:sp>
      <p:sp>
        <p:nvSpPr>
          <p:cNvPr id="4" name="投影片編號版面配置區 3">
            <a:extLst>
              <a:ext uri="{FF2B5EF4-FFF2-40B4-BE49-F238E27FC236}">
                <a16:creationId xmlns:a16="http://schemas.microsoft.com/office/drawing/2014/main" id="{29E2ADA9-F0B9-52BA-78B7-94F61E1684EF}"/>
              </a:ext>
            </a:extLst>
          </p:cNvPr>
          <p:cNvSpPr>
            <a:spLocks noGrp="1"/>
          </p:cNvSpPr>
          <p:nvPr>
            <p:ph type="sldNum" sz="quarter" idx="10"/>
          </p:nvPr>
        </p:nvSpPr>
        <p:spPr/>
        <p:txBody>
          <a:bodyPr lIns="99075" tIns="49538" rIns="99075" bIns="49538"/>
          <a:lstStyle/>
          <a:p>
            <a:fld id="{19F7AD6B-747E-4D0F-8294-13F407FA7176}" type="slidenum">
              <a:rPr lang="zh-TW" altLang="en-US" smtClean="0"/>
              <a:t>6</a:t>
            </a:fld>
            <a:endParaRPr lang="zh-TW" altLang="en-US"/>
          </a:p>
        </p:txBody>
      </p:sp>
    </p:spTree>
    <p:extLst>
      <p:ext uri="{BB962C8B-B14F-4D97-AF65-F5344CB8AC3E}">
        <p14:creationId xmlns:p14="http://schemas.microsoft.com/office/powerpoint/2010/main" val="310207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3F69-609B-322B-7337-0673721A69C2}"/>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07E704DB-052B-BF5B-4A55-9CC950B78F0C}"/>
              </a:ext>
            </a:extLst>
          </p:cNvPr>
          <p:cNvSpPr>
            <a:spLocks noGrp="1" noRot="1" noChangeAspect="1"/>
          </p:cNvSpPr>
          <p:nvPr>
            <p:ph type="sldImg"/>
          </p:nvPr>
        </p:nvSpPr>
        <p:spPr>
          <a:xfrm>
            <a:off x="142875" y="768350"/>
            <a:ext cx="6818313" cy="3836988"/>
          </a:xfrm>
        </p:spPr>
      </p:sp>
      <p:sp>
        <p:nvSpPr>
          <p:cNvPr id="3" name="備忘稿版面配置區 2">
            <a:extLst>
              <a:ext uri="{FF2B5EF4-FFF2-40B4-BE49-F238E27FC236}">
                <a16:creationId xmlns:a16="http://schemas.microsoft.com/office/drawing/2014/main" id="{0155DACE-F380-8698-D140-C27F5EFE34EC}"/>
              </a:ext>
            </a:extLst>
          </p:cNvPr>
          <p:cNvSpPr>
            <a:spLocks noGrp="1"/>
          </p:cNvSpPr>
          <p:nvPr>
            <p:ph type="body" idx="1"/>
          </p:nvPr>
        </p:nvSpPr>
        <p:spPr/>
        <p:txBody>
          <a:bodyPr/>
          <a:lstStyle/>
          <a:p>
            <a:r>
              <a:rPr lang="en-US" altLang="zh-TW" dirty="0"/>
              <a:t>milligrams per deciliter</a:t>
            </a:r>
          </a:p>
          <a:p>
            <a:r>
              <a:rPr lang="en-US" altLang="zh-TW" dirty="0"/>
              <a:t>millimeters of mercury</a:t>
            </a:r>
            <a:endParaRPr lang="zh-TW" altLang="en-US" dirty="0"/>
          </a:p>
        </p:txBody>
      </p:sp>
      <p:sp>
        <p:nvSpPr>
          <p:cNvPr id="4" name="投影片編號版面配置區 3">
            <a:extLst>
              <a:ext uri="{FF2B5EF4-FFF2-40B4-BE49-F238E27FC236}">
                <a16:creationId xmlns:a16="http://schemas.microsoft.com/office/drawing/2014/main" id="{65965A32-6127-7607-FF9E-56DAC65C8D5D}"/>
              </a:ext>
            </a:extLst>
          </p:cNvPr>
          <p:cNvSpPr>
            <a:spLocks noGrp="1"/>
          </p:cNvSpPr>
          <p:nvPr>
            <p:ph type="sldNum" sz="quarter" idx="10"/>
          </p:nvPr>
        </p:nvSpPr>
        <p:spPr/>
        <p:txBody>
          <a:bodyPr lIns="99075" tIns="49538" rIns="99075" bIns="49538"/>
          <a:lstStyle/>
          <a:p>
            <a:fld id="{19F7AD6B-747E-4D0F-8294-13F407FA7176}" type="slidenum">
              <a:rPr lang="zh-TW" altLang="en-US" smtClean="0"/>
              <a:t>7</a:t>
            </a:fld>
            <a:endParaRPr lang="zh-TW" altLang="en-US"/>
          </a:p>
        </p:txBody>
      </p:sp>
    </p:spTree>
    <p:extLst>
      <p:ext uri="{BB962C8B-B14F-4D97-AF65-F5344CB8AC3E}">
        <p14:creationId xmlns:p14="http://schemas.microsoft.com/office/powerpoint/2010/main" val="277802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r>
              <a:rPr lang="en-US" altLang="zh-TW" dirty="0"/>
              <a:t>So the aim of the study are</a:t>
            </a:r>
          </a:p>
          <a:p>
            <a:r>
              <a:rPr lang="en-US" altLang="zh-TW" dirty="0"/>
              <a:t>First!</a:t>
            </a:r>
          </a:p>
          <a:p>
            <a:r>
              <a:rPr lang="en-US" altLang="zh-TW" dirty="0"/>
              <a:t>Second!</a:t>
            </a:r>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8</a:t>
            </a:fld>
            <a:endParaRPr lang="zh-TW" altLang="en-US"/>
          </a:p>
        </p:txBody>
      </p:sp>
    </p:spTree>
    <p:extLst>
      <p:ext uri="{BB962C8B-B14F-4D97-AF65-F5344CB8AC3E}">
        <p14:creationId xmlns:p14="http://schemas.microsoft.com/office/powerpoint/2010/main" val="248292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9</a:t>
            </a:fld>
            <a:endParaRPr lang="zh-TW" altLang="en-US"/>
          </a:p>
        </p:txBody>
      </p:sp>
    </p:spTree>
    <p:extLst>
      <p:ext uri="{BB962C8B-B14F-4D97-AF65-F5344CB8AC3E}">
        <p14:creationId xmlns:p14="http://schemas.microsoft.com/office/powerpoint/2010/main" val="115648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10</a:t>
            </a:fld>
            <a:endParaRPr lang="zh-TW" altLang="en-US"/>
          </a:p>
        </p:txBody>
      </p:sp>
    </p:spTree>
    <p:extLst>
      <p:ext uri="{BB962C8B-B14F-4D97-AF65-F5344CB8AC3E}">
        <p14:creationId xmlns:p14="http://schemas.microsoft.com/office/powerpoint/2010/main" val="310884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lIns="99075" tIns="49538" rIns="99075" bIns="49538"/>
          <a:lstStyle/>
          <a:p>
            <a:fld id="{19F7AD6B-747E-4D0F-8294-13F407FA7176}" type="slidenum">
              <a:rPr lang="zh-TW" altLang="en-US" smtClean="0"/>
              <a:t>11</a:t>
            </a:fld>
            <a:endParaRPr lang="zh-TW" altLang="en-US"/>
          </a:p>
        </p:txBody>
      </p:sp>
    </p:spTree>
    <p:extLst>
      <p:ext uri="{BB962C8B-B14F-4D97-AF65-F5344CB8AC3E}">
        <p14:creationId xmlns:p14="http://schemas.microsoft.com/office/powerpoint/2010/main" val="353268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056713"/>
            <a:ext cx="7518600" cy="24360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713225" y="3610988"/>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8287200" y="0"/>
            <a:ext cx="856800" cy="209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E0450B-BC5F-AD8D-4F36-B6387CE88BF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568F03D-D13D-848D-AF41-01765F09BE28}"/>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A29D89-E391-DD7F-B024-8FD2201B5D23}"/>
              </a:ext>
            </a:extLst>
          </p:cNvPr>
          <p:cNvSpPr>
            <a:spLocks noGrp="1"/>
          </p:cNvSpPr>
          <p:nvPr>
            <p:ph type="dt" sz="half" idx="10"/>
          </p:nvPr>
        </p:nvSpPr>
        <p:spPr/>
        <p:txBody>
          <a:bodyPr/>
          <a:lstStyle/>
          <a:p>
            <a:endParaRPr lang="zh-TW" altLang="en-US"/>
          </a:p>
        </p:txBody>
      </p:sp>
      <p:sp>
        <p:nvSpPr>
          <p:cNvPr id="5" name="頁尾版面配置區 4">
            <a:extLst>
              <a:ext uri="{FF2B5EF4-FFF2-40B4-BE49-F238E27FC236}">
                <a16:creationId xmlns:a16="http://schemas.microsoft.com/office/drawing/2014/main" id="{BB9D8ECE-3681-C884-82D7-77FC71060C6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D55319B-81EE-355A-1705-CB491037FB88}"/>
              </a:ext>
            </a:extLst>
          </p:cNvPr>
          <p:cNvSpPr>
            <a:spLocks noGrp="1"/>
          </p:cNvSpPr>
          <p:nvPr>
            <p:ph type="sldNum" sz="quarter" idx="12"/>
          </p:nvPr>
        </p:nvSpPr>
        <p:spPr/>
        <p:txBody>
          <a:bodyPr/>
          <a:lstStyle/>
          <a:p>
            <a:fld id="{47EE090A-35D3-4C75-9C5F-0C6D88058202}" type="slidenum">
              <a:rPr lang="zh-TW" altLang="en-US" smtClean="0"/>
              <a:t>‹#›</a:t>
            </a:fld>
            <a:endParaRPr lang="zh-TW" altLang="en-US"/>
          </a:p>
        </p:txBody>
      </p:sp>
    </p:spTree>
    <p:extLst>
      <p:ext uri="{BB962C8B-B14F-4D97-AF65-F5344CB8AC3E}">
        <p14:creationId xmlns:p14="http://schemas.microsoft.com/office/powerpoint/2010/main" val="318380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14883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89823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4704588"/>
            <a:ext cx="1983232" cy="273844"/>
          </a:xfrm>
        </p:spPr>
        <p:txBody>
          <a:bodyPr/>
          <a:lstStyle/>
          <a:p>
            <a:fld id="{C6F822A4-8DA6-4447-9B1F-C5DB58435268}" type="datetimeFigureOut">
              <a:rPr lang="en-US" dirty="0"/>
              <a:t>3/11/2025</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03703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63626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2318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6932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61398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3/11/2025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2056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3/11/2025</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250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20000" y="241440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20000" y="1601375"/>
            <a:ext cx="9009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720000" y="3167125"/>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6605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22902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D1C48-46B6-8EF2-B69D-A5A3875E42AA}"/>
              </a:ext>
            </a:extLst>
          </p:cNvPr>
          <p:cNvSpPr>
            <a:spLocks noGrp="1"/>
          </p:cNvSpPr>
          <p:nvPr>
            <p:ph type="ctrTitle"/>
          </p:nvPr>
        </p:nvSpPr>
        <p:spPr>
          <a:xfrm>
            <a:off x="1143000" y="841772"/>
            <a:ext cx="6858000" cy="17907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A0A53A60-765B-4951-073A-7751A41C316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EB6D385-2F75-0E5A-9F39-A88880EACB09}"/>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5" name="頁尾版面配置區 4">
            <a:extLst>
              <a:ext uri="{FF2B5EF4-FFF2-40B4-BE49-F238E27FC236}">
                <a16:creationId xmlns:a16="http://schemas.microsoft.com/office/drawing/2014/main" id="{4EC84E79-8B06-3FE5-27DD-C3E294B5692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2C5793A-F64F-6A14-2BD9-D678EE5E75F6}"/>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257293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5D03C8-571B-C3F1-6053-3B7B029C7A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C028338-3FC3-14C1-3629-493EE984ED6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9641814-C061-749B-41BA-EB0FD04CD8F2}"/>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5" name="頁尾版面配置區 4">
            <a:extLst>
              <a:ext uri="{FF2B5EF4-FFF2-40B4-BE49-F238E27FC236}">
                <a16:creationId xmlns:a16="http://schemas.microsoft.com/office/drawing/2014/main" id="{270EF151-4380-2590-9CA1-071A4814C90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08BCF62-6B65-634C-6221-9AE5703664B0}"/>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3094680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F87A89-35BB-BC97-A5B7-8930B844CB4D}"/>
              </a:ext>
            </a:extLst>
          </p:cNvPr>
          <p:cNvSpPr>
            <a:spLocks noGrp="1"/>
          </p:cNvSpPr>
          <p:nvPr>
            <p:ph type="title"/>
          </p:nvPr>
        </p:nvSpPr>
        <p:spPr>
          <a:xfrm>
            <a:off x="623888" y="1282304"/>
            <a:ext cx="7886700" cy="2139553"/>
          </a:xfrm>
        </p:spPr>
        <p:txBody>
          <a:bodyPr anchor="b"/>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B1397E6-8E01-4BBC-B647-02CF134A7AC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F8FAB68-0348-8220-C987-7420F38E0FFE}"/>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5" name="頁尾版面配置區 4">
            <a:extLst>
              <a:ext uri="{FF2B5EF4-FFF2-40B4-BE49-F238E27FC236}">
                <a16:creationId xmlns:a16="http://schemas.microsoft.com/office/drawing/2014/main" id="{09F990BD-2BD7-647A-F72A-9ECFFC00EF8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1150CB6-6B50-2228-38F3-D6AFA61E1AB3}"/>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133510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AD45D2-EEB7-9E1A-D840-204E076472B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19A4983-1030-A75E-32AC-70CDC30A39FD}"/>
              </a:ext>
            </a:extLst>
          </p:cNvPr>
          <p:cNvSpPr>
            <a:spLocks noGrp="1"/>
          </p:cNvSpPr>
          <p:nvPr>
            <p:ph sz="half" idx="1"/>
          </p:nvPr>
        </p:nvSpPr>
        <p:spPr>
          <a:xfrm>
            <a:off x="6286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EE876F7-44C0-7E52-E76F-2CDAE4D6FF4B}"/>
              </a:ext>
            </a:extLst>
          </p:cNvPr>
          <p:cNvSpPr>
            <a:spLocks noGrp="1"/>
          </p:cNvSpPr>
          <p:nvPr>
            <p:ph sz="half" idx="2"/>
          </p:nvPr>
        </p:nvSpPr>
        <p:spPr>
          <a:xfrm>
            <a:off x="46291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55DA853-6D55-22C2-D2CC-FC91BAC8C463}"/>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6" name="頁尾版面配置區 5">
            <a:extLst>
              <a:ext uri="{FF2B5EF4-FFF2-40B4-BE49-F238E27FC236}">
                <a16:creationId xmlns:a16="http://schemas.microsoft.com/office/drawing/2014/main" id="{72E63E14-E2C2-9498-97CD-F3ACFD2FEA0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86CFFBC-4DE1-55B3-580A-91F2F6B3ECCC}"/>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1663983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985E1F-00E0-901D-759E-FC853398D77D}"/>
              </a:ext>
            </a:extLst>
          </p:cNvPr>
          <p:cNvSpPr>
            <a:spLocks noGrp="1"/>
          </p:cNvSpPr>
          <p:nvPr>
            <p:ph type="title"/>
          </p:nvPr>
        </p:nvSpPr>
        <p:spPr>
          <a:xfrm>
            <a:off x="629841" y="273844"/>
            <a:ext cx="7886700" cy="994172"/>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44A3B8-61C4-36E6-E9FB-0B745E33489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3190A66-12AC-6016-1ED5-FAD8D8EE3CE6}"/>
              </a:ext>
            </a:extLst>
          </p:cNvPr>
          <p:cNvSpPr>
            <a:spLocks noGrp="1"/>
          </p:cNvSpPr>
          <p:nvPr>
            <p:ph sz="half" idx="2"/>
          </p:nvPr>
        </p:nvSpPr>
        <p:spPr>
          <a:xfrm>
            <a:off x="629842" y="1878806"/>
            <a:ext cx="3868340"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66295ED-E39F-8F6B-A0E7-5BFB022A97B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8C1E077-517A-2F74-D715-4CF1AED65065}"/>
              </a:ext>
            </a:extLst>
          </p:cNvPr>
          <p:cNvSpPr>
            <a:spLocks noGrp="1"/>
          </p:cNvSpPr>
          <p:nvPr>
            <p:ph sz="quarter" idx="4"/>
          </p:nvPr>
        </p:nvSpPr>
        <p:spPr>
          <a:xfrm>
            <a:off x="4629150" y="1878806"/>
            <a:ext cx="3887391"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6228A54-64C5-CD22-E7A3-56E9730146EF}"/>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8" name="頁尾版面配置區 7">
            <a:extLst>
              <a:ext uri="{FF2B5EF4-FFF2-40B4-BE49-F238E27FC236}">
                <a16:creationId xmlns:a16="http://schemas.microsoft.com/office/drawing/2014/main" id="{0AA37230-56E6-0ADB-9C99-A48F121CFE3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112B2CE8-9BC1-0D7D-21CB-5C083436890E}"/>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1381463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62FB57-0197-31FA-DE5F-68AEC1B2B2E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14535D4-1625-6757-B859-15A21F1C0252}"/>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4" name="頁尾版面配置區 3">
            <a:extLst>
              <a:ext uri="{FF2B5EF4-FFF2-40B4-BE49-F238E27FC236}">
                <a16:creationId xmlns:a16="http://schemas.microsoft.com/office/drawing/2014/main" id="{6B2C67D1-0DDB-02B1-2057-76CF467E496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2A17017-A615-64DE-6ACD-DCAC6BFA94C7}"/>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1962929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3C9A011-BCC7-CF48-A118-A5D8F8B0827E}"/>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3" name="頁尾版面配置區 2">
            <a:extLst>
              <a:ext uri="{FF2B5EF4-FFF2-40B4-BE49-F238E27FC236}">
                <a16:creationId xmlns:a16="http://schemas.microsoft.com/office/drawing/2014/main" id="{7C8CBBD3-6744-8D60-E779-2D1236611EF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42BF72E-987D-DD25-7250-E9B24CFD4BF3}"/>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2499162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592E12-D446-15E3-06B5-5FA466E3A218}"/>
              </a:ext>
            </a:extLst>
          </p:cNvPr>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AF63AF8-AFFE-8BF9-6116-EE59A981918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A7C1AD2-4021-ECCD-E502-C5D1AE7D463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605744F-3745-E23C-1846-C4A2E5CA6276}"/>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6" name="頁尾版面配置區 5">
            <a:extLst>
              <a:ext uri="{FF2B5EF4-FFF2-40B4-BE49-F238E27FC236}">
                <a16:creationId xmlns:a16="http://schemas.microsoft.com/office/drawing/2014/main" id="{DF8091F8-F36F-B25A-1A1D-BECA90C80B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DA53700-2823-2E22-B0C1-DB81AA0DFBF6}"/>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88981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2" name="Google Shape;22;p5"/>
          <p:cNvSpPr txBox="1">
            <a:spLocks noGrp="1"/>
          </p:cNvSpPr>
          <p:nvPr>
            <p:ph type="subTitle" idx="1"/>
          </p:nvPr>
        </p:nvSpPr>
        <p:spPr>
          <a:xfrm>
            <a:off x="5055279" y="2389551"/>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2"/>
          </p:nvPr>
        </p:nvSpPr>
        <p:spPr>
          <a:xfrm>
            <a:off x="1583300" y="2389551"/>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p5"/>
          <p:cNvSpPr txBox="1">
            <a:spLocks noGrp="1"/>
          </p:cNvSpPr>
          <p:nvPr>
            <p:ph type="subTitle" idx="3"/>
          </p:nvPr>
        </p:nvSpPr>
        <p:spPr>
          <a:xfrm>
            <a:off x="5055275" y="20815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 name="Google Shape;25;p5"/>
          <p:cNvSpPr txBox="1">
            <a:spLocks noGrp="1"/>
          </p:cNvSpPr>
          <p:nvPr>
            <p:ph type="subTitle" idx="4"/>
          </p:nvPr>
        </p:nvSpPr>
        <p:spPr>
          <a:xfrm>
            <a:off x="1583300" y="20815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E99E22-4C6B-78F8-1415-D679A0C58A85}"/>
              </a:ext>
            </a:extLst>
          </p:cNvPr>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9AB5E47-5D84-3803-95DF-B8A2812A7FB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a:extLst>
              <a:ext uri="{FF2B5EF4-FFF2-40B4-BE49-F238E27FC236}">
                <a16:creationId xmlns:a16="http://schemas.microsoft.com/office/drawing/2014/main" id="{A774CBCE-2C48-51BB-EBE2-BAE74CEFB72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B0CD6E8-A70B-C4AD-8889-C8C6131E5A97}"/>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6" name="頁尾版面配置區 5">
            <a:extLst>
              <a:ext uri="{FF2B5EF4-FFF2-40B4-BE49-F238E27FC236}">
                <a16:creationId xmlns:a16="http://schemas.microsoft.com/office/drawing/2014/main" id="{ED1F4A7F-7C07-8341-741D-AB3EA8B9E53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F0835EA-0924-67CA-2889-34FF163D9EFB}"/>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108346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199BD8-46BC-CD42-6455-687ED3BD100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2F161A4-A4B0-67E7-8E0D-A28AAC14B99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966DF22-BDBE-231C-FD38-5A75D232D817}"/>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5" name="頁尾版面配置區 4">
            <a:extLst>
              <a:ext uri="{FF2B5EF4-FFF2-40B4-BE49-F238E27FC236}">
                <a16:creationId xmlns:a16="http://schemas.microsoft.com/office/drawing/2014/main" id="{2238C46B-9058-C754-FACD-CE1CDF1B28F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A46C2A-481F-3489-37B2-4250B16C12FA}"/>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1601002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C82E8AC-573C-ACC4-1297-C0C80159022B}"/>
              </a:ext>
            </a:extLst>
          </p:cNvPr>
          <p:cNvSpPr>
            <a:spLocks noGrp="1"/>
          </p:cNvSpPr>
          <p:nvPr>
            <p:ph type="title" orient="vert"/>
          </p:nvPr>
        </p:nvSpPr>
        <p:spPr>
          <a:xfrm>
            <a:off x="6543675" y="273844"/>
            <a:ext cx="1971675" cy="4358879"/>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374C953-3F80-841A-EBE2-B37C162439F6}"/>
              </a:ext>
            </a:extLst>
          </p:cNvPr>
          <p:cNvSpPr>
            <a:spLocks noGrp="1"/>
          </p:cNvSpPr>
          <p:nvPr>
            <p:ph type="body" orient="vert" idx="1"/>
          </p:nvPr>
        </p:nvSpPr>
        <p:spPr>
          <a:xfrm>
            <a:off x="628650" y="273844"/>
            <a:ext cx="5800725" cy="435887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BB8E32A-0600-60F2-9AF0-4006D126AC56}"/>
              </a:ext>
            </a:extLst>
          </p:cNvPr>
          <p:cNvSpPr>
            <a:spLocks noGrp="1"/>
          </p:cNvSpPr>
          <p:nvPr>
            <p:ph type="dt" sz="half" idx="10"/>
          </p:nvPr>
        </p:nvSpPr>
        <p:spPr/>
        <p:txBody>
          <a:bodyPr/>
          <a:lstStyle/>
          <a:p>
            <a:fld id="{C8B71128-B456-4425-B639-F3DFE61E9E5F}" type="datetimeFigureOut">
              <a:rPr lang="zh-TW" altLang="en-US" smtClean="0"/>
              <a:t>2025/3/11</a:t>
            </a:fld>
            <a:endParaRPr lang="zh-TW" altLang="en-US"/>
          </a:p>
        </p:txBody>
      </p:sp>
      <p:sp>
        <p:nvSpPr>
          <p:cNvPr id="5" name="頁尾版面配置區 4">
            <a:extLst>
              <a:ext uri="{FF2B5EF4-FFF2-40B4-BE49-F238E27FC236}">
                <a16:creationId xmlns:a16="http://schemas.microsoft.com/office/drawing/2014/main" id="{623BF240-38D8-2AE6-0E5F-84DBFBCD2A5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DD5644-C204-D85F-2266-4E2C1CA520D5}"/>
              </a:ext>
            </a:extLst>
          </p:cNvPr>
          <p:cNvSpPr>
            <a:spLocks noGrp="1"/>
          </p:cNvSpPr>
          <p:nvPr>
            <p:ph type="sldNum" sz="quarter" idx="12"/>
          </p:nvPr>
        </p:nvSpPr>
        <p:spPr/>
        <p:txBody>
          <a:body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53871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1" name="Google Shape;31;p7"/>
          <p:cNvSpPr txBox="1">
            <a:spLocks noGrp="1"/>
          </p:cNvSpPr>
          <p:nvPr>
            <p:ph type="subTitle" idx="1"/>
          </p:nvPr>
        </p:nvSpPr>
        <p:spPr>
          <a:xfrm>
            <a:off x="720000" y="15419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2" name="Google Shape;32;p7"/>
          <p:cNvSpPr>
            <a:spLocks noGrp="1"/>
          </p:cNvSpPr>
          <p:nvPr>
            <p:ph type="pic" idx="2"/>
          </p:nvPr>
        </p:nvSpPr>
        <p:spPr>
          <a:xfrm>
            <a:off x="5662850" y="832225"/>
            <a:ext cx="2966100" cy="32664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7" name="Google Shape;37;p9"/>
          <p:cNvSpPr txBox="1">
            <a:spLocks noGrp="1"/>
          </p:cNvSpPr>
          <p:nvPr>
            <p:ph type="subTitle" idx="1"/>
          </p:nvPr>
        </p:nvSpPr>
        <p:spPr>
          <a:xfrm>
            <a:off x="5046401" y="1587400"/>
            <a:ext cx="3384300" cy="283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9"/>
          <p:cNvSpPr txBox="1">
            <a:spLocks noGrp="1"/>
          </p:cNvSpPr>
          <p:nvPr>
            <p:ph type="subTitle" idx="2"/>
          </p:nvPr>
        </p:nvSpPr>
        <p:spPr>
          <a:xfrm>
            <a:off x="713450" y="1587400"/>
            <a:ext cx="3384300" cy="283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720000" y="401445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3" name="Google Shape;4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1pPr>
            <a:lvl2pPr lvl="1"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8664C608-40B1-4030-A28D-5B74BC98ADCE}" type="datetimeFigureOut">
              <a:rPr lang="en-US" dirty="0"/>
              <a:t>3/11/2025</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672144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BF2A09E-3659-C813-8E05-E7862E770BF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406D9C3-ECCF-1955-D2BB-BAEF5420937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EC53433-4C16-3316-9C83-AD15621C14B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8B71128-B456-4425-B639-F3DFE61E9E5F}" type="datetimeFigureOut">
              <a:rPr lang="zh-TW" altLang="en-US" smtClean="0"/>
              <a:t>2025/3/11</a:t>
            </a:fld>
            <a:endParaRPr lang="zh-TW" altLang="en-US"/>
          </a:p>
        </p:txBody>
      </p:sp>
      <p:sp>
        <p:nvSpPr>
          <p:cNvPr id="5" name="頁尾版面配置區 4">
            <a:extLst>
              <a:ext uri="{FF2B5EF4-FFF2-40B4-BE49-F238E27FC236}">
                <a16:creationId xmlns:a16="http://schemas.microsoft.com/office/drawing/2014/main" id="{06C6F950-F08D-487D-0232-0A72838CE3D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1A06071-D7F3-7BB1-8538-4E778839685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769F6914-A003-4D9B-85E6-A9361B58D65F}" type="slidenum">
              <a:rPr lang="zh-TW" altLang="en-US" smtClean="0"/>
              <a:t>‹#›</a:t>
            </a:fld>
            <a:endParaRPr lang="zh-TW" altLang="en-US"/>
          </a:p>
        </p:txBody>
      </p:sp>
    </p:spTree>
    <p:extLst>
      <p:ext uri="{BB962C8B-B14F-4D97-AF65-F5344CB8AC3E}">
        <p14:creationId xmlns:p14="http://schemas.microsoft.com/office/powerpoint/2010/main" val="7070986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85353" y="1041693"/>
            <a:ext cx="5868062" cy="1640756"/>
          </a:xfrm>
        </p:spPr>
        <p:txBody>
          <a:bodyPr>
            <a:normAutofit fontScale="90000"/>
          </a:bodyPr>
          <a:lstStyle/>
          <a:p>
            <a:r>
              <a:rPr lang="en-US" altLang="zh-TW" b="1" dirty="0">
                <a:latin typeface="+mn-lt"/>
                <a:ea typeface="+mj-ea"/>
              </a:rPr>
              <a:t>Literature Reports</a:t>
            </a:r>
            <a:br>
              <a:rPr lang="en-US" altLang="zh-TW" sz="4000" dirty="0">
                <a:latin typeface="+mn-lt"/>
                <a:ea typeface="+mj-ea"/>
              </a:rPr>
            </a:br>
            <a:endParaRPr lang="zh-TW" altLang="en-US" sz="4000" dirty="0">
              <a:solidFill>
                <a:srgbClr val="0070C0"/>
              </a:solidFill>
              <a:latin typeface="+mn-lt"/>
              <a:ea typeface="+mj-ea"/>
            </a:endParaRPr>
          </a:p>
        </p:txBody>
      </p:sp>
      <p:sp>
        <p:nvSpPr>
          <p:cNvPr id="3" name="副標題 2"/>
          <p:cNvSpPr>
            <a:spLocks noGrp="1"/>
          </p:cNvSpPr>
          <p:nvPr>
            <p:ph type="subTitle" idx="1"/>
          </p:nvPr>
        </p:nvSpPr>
        <p:spPr>
          <a:xfrm>
            <a:off x="1438335" y="3444582"/>
            <a:ext cx="4866198" cy="1314450"/>
          </a:xfrm>
        </p:spPr>
        <p:txBody>
          <a:bodyPr>
            <a:normAutofit/>
          </a:bodyPr>
          <a:lstStyle/>
          <a:p>
            <a:r>
              <a:rPr lang="en-US" altLang="zh-TW" b="1" dirty="0">
                <a:latin typeface="+mn-lt"/>
                <a:ea typeface="微軟正黑體" pitchFamily="34" charset="-120"/>
              </a:rPr>
              <a:t>2</a:t>
            </a:r>
            <a:r>
              <a:rPr lang="en-US" altLang="zh-TW" b="1" baseline="30000" dirty="0">
                <a:latin typeface="+mn-lt"/>
                <a:ea typeface="微軟正黑體" pitchFamily="34" charset="-120"/>
              </a:rPr>
              <a:t>st</a:t>
            </a:r>
            <a:r>
              <a:rPr lang="en-US" altLang="zh-TW" b="1" dirty="0">
                <a:latin typeface="+mn-lt"/>
                <a:ea typeface="微軟正黑體" pitchFamily="34" charset="-120"/>
              </a:rPr>
              <a:t> Year PhD student </a:t>
            </a:r>
          </a:p>
          <a:p>
            <a:r>
              <a:rPr lang="zh-TW" altLang="en-US" b="1" dirty="0">
                <a:latin typeface="+mn-lt"/>
                <a:ea typeface="微軟正黑體" pitchFamily="34" charset="-120"/>
              </a:rPr>
              <a:t>曾元聰</a:t>
            </a:r>
            <a:r>
              <a:rPr lang="en-US" altLang="zh-TW" dirty="0">
                <a:latin typeface="+mn-lt"/>
              </a:rPr>
              <a:t>(Yuan-Tsung Tseng)</a:t>
            </a:r>
          </a:p>
          <a:p>
            <a:r>
              <a:rPr lang="en-US" altLang="zh-TW" dirty="0">
                <a:latin typeface="+mn-lt"/>
              </a:rPr>
              <a:t>20250312</a:t>
            </a:r>
          </a:p>
        </p:txBody>
      </p:sp>
    </p:spTree>
    <p:extLst>
      <p:ext uri="{BB962C8B-B14F-4D97-AF65-F5344CB8AC3E}">
        <p14:creationId xmlns:p14="http://schemas.microsoft.com/office/powerpoint/2010/main" val="329266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96"/>
            <a:ext cx="8229600" cy="805780"/>
          </a:xfrm>
          <a:solidFill>
            <a:schemeClr val="bg1"/>
          </a:solidFill>
        </p:spPr>
        <p:txBody>
          <a:bodyPr>
            <a:normAutofit/>
          </a:bodyPr>
          <a:lstStyle/>
          <a:p>
            <a:r>
              <a:rPr lang="en-US" altLang="zh-TW" sz="3200" b="1" dirty="0">
                <a:latin typeface="+mn-lt"/>
              </a:rPr>
              <a:t>Methods: design and participants</a:t>
            </a:r>
            <a:endParaRPr lang="zh-TW" altLang="en-US" sz="3200" b="1" dirty="0">
              <a:latin typeface="+mn-lt"/>
            </a:endParaRPr>
          </a:p>
        </p:txBody>
      </p:sp>
      <p:sp>
        <p:nvSpPr>
          <p:cNvPr id="3" name="內容版面配置區 2"/>
          <p:cNvSpPr>
            <a:spLocks noGrp="1"/>
          </p:cNvSpPr>
          <p:nvPr>
            <p:ph idx="1"/>
          </p:nvPr>
        </p:nvSpPr>
        <p:spPr>
          <a:xfrm>
            <a:off x="219203" y="866776"/>
            <a:ext cx="8821488" cy="3960435"/>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Participants</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Initial</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39,749 adults (≥20 years) from seven survey cycles (2005–2006 to 2017–2018).</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Final</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19,951 adults aged </a:t>
            </a: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30–79</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years after excluding: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Ages outside 30–79 range.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Missing data on cardiovascular health (CVH) metrics.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Pregnancy or breastfeeding status.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Ineligible data on death or follow-up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Follow-up</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Median of </a:t>
            </a:r>
            <a:r>
              <a:rPr kumimoji="0" lang="en-US" altLang="zh-TW" sz="24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7.6 years</a:t>
            </a:r>
            <a:endPar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投影片編號版面配置區 3">
            <a:extLst>
              <a:ext uri="{FF2B5EF4-FFF2-40B4-BE49-F238E27FC236}">
                <a16:creationId xmlns:a16="http://schemas.microsoft.com/office/drawing/2014/main" id="{3E1BBDB8-045A-4384-2E93-708332F4635C}"/>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10</a:t>
            </a:fld>
            <a:endParaRPr lang="zh-TW" altLang="en-US" dirty="0"/>
          </a:p>
        </p:txBody>
      </p:sp>
    </p:spTree>
    <p:extLst>
      <p:ext uri="{BB962C8B-B14F-4D97-AF65-F5344CB8AC3E}">
        <p14:creationId xmlns:p14="http://schemas.microsoft.com/office/powerpoint/2010/main" val="8209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1471"/>
            <a:ext cx="8229600" cy="805780"/>
          </a:xfrm>
          <a:solidFill>
            <a:schemeClr val="bg1"/>
          </a:solidFill>
        </p:spPr>
        <p:txBody>
          <a:bodyPr>
            <a:normAutofit/>
          </a:bodyPr>
          <a:lstStyle/>
          <a:p>
            <a:r>
              <a:rPr lang="en-US" altLang="zh-TW" sz="3600" b="1" dirty="0">
                <a:latin typeface="+mn-lt"/>
              </a:rPr>
              <a:t>Methods: outcome measurement</a:t>
            </a:r>
            <a:endParaRPr lang="zh-TW" altLang="en-US" sz="3600" b="1" dirty="0">
              <a:latin typeface="+mn-lt"/>
            </a:endParaRPr>
          </a:p>
        </p:txBody>
      </p:sp>
      <p:sp>
        <p:nvSpPr>
          <p:cNvPr id="3" name="內容版面配置區 2"/>
          <p:cNvSpPr>
            <a:spLocks noGrp="1"/>
          </p:cNvSpPr>
          <p:nvPr>
            <p:ph idx="1"/>
          </p:nvPr>
        </p:nvSpPr>
        <p:spPr>
          <a:xfrm>
            <a:off x="219203" y="726658"/>
            <a:ext cx="8821488" cy="3960435"/>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32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Primary Outcomes</a:t>
            </a:r>
            <a:r>
              <a:rPr kumimoji="0" lang="en-US" altLang="zh-TW"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8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All-Cause Mortality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8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Cardiovascular Disease (CVD)-Specific Mortality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TW" sz="32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32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CVD-Specific Classification</a:t>
            </a:r>
            <a:r>
              <a:rPr kumimoji="0" lang="en-US" altLang="zh-TW"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Defined using </a:t>
            </a: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ICD-10 codes</a:t>
            </a: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(I00–I09, I11, I13, I20–I51, I60–I69)</a:t>
            </a:r>
          </a:p>
        </p:txBody>
      </p:sp>
      <p:sp>
        <p:nvSpPr>
          <p:cNvPr id="5" name="投影片編號版面配置區 3">
            <a:extLst>
              <a:ext uri="{FF2B5EF4-FFF2-40B4-BE49-F238E27FC236}">
                <a16:creationId xmlns:a16="http://schemas.microsoft.com/office/drawing/2014/main" id="{B2284F63-E929-B6CA-4137-BB19F693AADD}"/>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11</a:t>
            </a:fld>
            <a:endParaRPr lang="zh-TW" altLang="en-US" dirty="0"/>
          </a:p>
        </p:txBody>
      </p:sp>
    </p:spTree>
    <p:extLst>
      <p:ext uri="{BB962C8B-B14F-4D97-AF65-F5344CB8AC3E}">
        <p14:creationId xmlns:p14="http://schemas.microsoft.com/office/powerpoint/2010/main" val="119983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2857" y="66450"/>
            <a:ext cx="8229600" cy="640292"/>
          </a:xfrm>
          <a:solidFill>
            <a:schemeClr val="bg1"/>
          </a:solidFill>
        </p:spPr>
        <p:txBody>
          <a:bodyPr>
            <a:noAutofit/>
          </a:bodyPr>
          <a:lstStyle/>
          <a:p>
            <a:r>
              <a:rPr lang="en-US" altLang="zh-TW" sz="3200" b="1" dirty="0">
                <a:latin typeface="+mn-lt"/>
              </a:rPr>
              <a:t>Methods: baseline characteristics</a:t>
            </a:r>
            <a:endParaRPr lang="zh-TW" altLang="en-US" sz="3200" b="1" dirty="0">
              <a:latin typeface="+mn-lt"/>
            </a:endParaRPr>
          </a:p>
        </p:txBody>
      </p:sp>
      <p:sp>
        <p:nvSpPr>
          <p:cNvPr id="3" name="投影片編號版面配置區 3">
            <a:extLst>
              <a:ext uri="{FF2B5EF4-FFF2-40B4-BE49-F238E27FC236}">
                <a16:creationId xmlns:a16="http://schemas.microsoft.com/office/drawing/2014/main" id="{BC780F00-6639-DDAF-DE6C-0C8E01DFF9DF}"/>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12</a:t>
            </a:fld>
            <a:endParaRPr lang="zh-TW" altLang="en-US" dirty="0"/>
          </a:p>
        </p:txBody>
      </p:sp>
      <p:pic>
        <p:nvPicPr>
          <p:cNvPr id="6" name="圖片 5">
            <a:extLst>
              <a:ext uri="{FF2B5EF4-FFF2-40B4-BE49-F238E27FC236}">
                <a16:creationId xmlns:a16="http://schemas.microsoft.com/office/drawing/2014/main" id="{ED7FAC59-7FF6-E0E8-714E-F4C1C246D58D}"/>
              </a:ext>
            </a:extLst>
          </p:cNvPr>
          <p:cNvPicPr>
            <a:picLocks noChangeAspect="1"/>
          </p:cNvPicPr>
          <p:nvPr/>
        </p:nvPicPr>
        <p:blipFill>
          <a:blip r:embed="rId3"/>
          <a:stretch>
            <a:fillRect/>
          </a:stretch>
        </p:blipFill>
        <p:spPr>
          <a:xfrm>
            <a:off x="1015964" y="604537"/>
            <a:ext cx="7112071" cy="4538963"/>
          </a:xfrm>
          <a:prstGeom prst="rect">
            <a:avLst/>
          </a:prstGeom>
        </p:spPr>
      </p:pic>
    </p:spTree>
    <p:extLst>
      <p:ext uri="{BB962C8B-B14F-4D97-AF65-F5344CB8AC3E}">
        <p14:creationId xmlns:p14="http://schemas.microsoft.com/office/powerpoint/2010/main" val="261718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5A18-F54B-F4EF-CBBB-50C4CB3B7FE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59E7625-D338-FE29-4A80-91A525AFFC45}"/>
              </a:ext>
            </a:extLst>
          </p:cNvPr>
          <p:cNvSpPr>
            <a:spLocks noGrp="1"/>
          </p:cNvSpPr>
          <p:nvPr>
            <p:ph type="title"/>
          </p:nvPr>
        </p:nvSpPr>
        <p:spPr>
          <a:xfrm>
            <a:off x="457200" y="66127"/>
            <a:ext cx="8229600" cy="640292"/>
          </a:xfrm>
          <a:solidFill>
            <a:schemeClr val="bg1"/>
          </a:solidFill>
        </p:spPr>
        <p:txBody>
          <a:bodyPr>
            <a:noAutofit/>
          </a:bodyPr>
          <a:lstStyle/>
          <a:p>
            <a:r>
              <a:rPr lang="en-US" altLang="zh-TW" sz="3200" b="1" dirty="0">
                <a:latin typeface="+mn-lt"/>
              </a:rPr>
              <a:t>Methods: baseline characteristics</a:t>
            </a:r>
            <a:endParaRPr lang="zh-TW" altLang="en-US" sz="3200" b="1" dirty="0">
              <a:latin typeface="+mn-lt"/>
            </a:endParaRPr>
          </a:p>
        </p:txBody>
      </p:sp>
      <p:sp>
        <p:nvSpPr>
          <p:cNvPr id="3" name="投影片編號版面配置區 3">
            <a:extLst>
              <a:ext uri="{FF2B5EF4-FFF2-40B4-BE49-F238E27FC236}">
                <a16:creationId xmlns:a16="http://schemas.microsoft.com/office/drawing/2014/main" id="{55865A0E-11F8-7994-6E56-08555664495B}"/>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13</a:t>
            </a:fld>
            <a:endParaRPr lang="zh-TW" altLang="en-US" dirty="0"/>
          </a:p>
        </p:txBody>
      </p:sp>
      <p:grpSp>
        <p:nvGrpSpPr>
          <p:cNvPr id="8" name="群組 7">
            <a:extLst>
              <a:ext uri="{FF2B5EF4-FFF2-40B4-BE49-F238E27FC236}">
                <a16:creationId xmlns:a16="http://schemas.microsoft.com/office/drawing/2014/main" id="{63B30E4F-B3D5-AFF8-9190-489B6BA03750}"/>
              </a:ext>
            </a:extLst>
          </p:cNvPr>
          <p:cNvGrpSpPr/>
          <p:nvPr/>
        </p:nvGrpSpPr>
        <p:grpSpPr>
          <a:xfrm>
            <a:off x="685785" y="613050"/>
            <a:ext cx="7517311" cy="4419344"/>
            <a:chOff x="685785" y="613050"/>
            <a:chExt cx="7372499" cy="4230620"/>
          </a:xfrm>
        </p:grpSpPr>
        <p:pic>
          <p:nvPicPr>
            <p:cNvPr id="10" name="圖片 9">
              <a:extLst>
                <a:ext uri="{FF2B5EF4-FFF2-40B4-BE49-F238E27FC236}">
                  <a16:creationId xmlns:a16="http://schemas.microsoft.com/office/drawing/2014/main" id="{12A35DF7-5E7E-DC65-96CA-14D3502562AE}"/>
                </a:ext>
              </a:extLst>
            </p:cNvPr>
            <p:cNvPicPr>
              <a:picLocks noChangeAspect="1"/>
            </p:cNvPicPr>
            <p:nvPr/>
          </p:nvPicPr>
          <p:blipFill>
            <a:blip r:embed="rId3"/>
            <a:stretch>
              <a:fillRect/>
            </a:stretch>
          </p:blipFill>
          <p:spPr>
            <a:xfrm>
              <a:off x="787330" y="613050"/>
              <a:ext cx="7270954" cy="854223"/>
            </a:xfrm>
            <a:prstGeom prst="rect">
              <a:avLst/>
            </a:prstGeom>
          </p:spPr>
        </p:pic>
        <p:pic>
          <p:nvPicPr>
            <p:cNvPr id="7" name="圖片 6">
              <a:extLst>
                <a:ext uri="{FF2B5EF4-FFF2-40B4-BE49-F238E27FC236}">
                  <a16:creationId xmlns:a16="http://schemas.microsoft.com/office/drawing/2014/main" id="{C090744F-19E2-EBCC-3F4C-AA00A50E5F4C}"/>
                </a:ext>
              </a:extLst>
            </p:cNvPr>
            <p:cNvPicPr>
              <a:picLocks noChangeAspect="1"/>
            </p:cNvPicPr>
            <p:nvPr/>
          </p:nvPicPr>
          <p:blipFill>
            <a:blip r:embed="rId4"/>
            <a:srcRect b="2295"/>
            <a:stretch/>
          </p:blipFill>
          <p:spPr>
            <a:xfrm>
              <a:off x="685785" y="1467273"/>
              <a:ext cx="7372499" cy="3376397"/>
            </a:xfrm>
            <a:prstGeom prst="rect">
              <a:avLst/>
            </a:prstGeom>
          </p:spPr>
        </p:pic>
      </p:grpSp>
    </p:spTree>
    <p:extLst>
      <p:ext uri="{BB962C8B-B14F-4D97-AF65-F5344CB8AC3E}">
        <p14:creationId xmlns:p14="http://schemas.microsoft.com/office/powerpoint/2010/main" val="17027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8C58B-9CA4-D0E7-6D4F-2ED9582FE74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96056DC-B341-B32E-EC0E-2641524C957A}"/>
              </a:ext>
            </a:extLst>
          </p:cNvPr>
          <p:cNvSpPr>
            <a:spLocks noGrp="1"/>
          </p:cNvSpPr>
          <p:nvPr>
            <p:ph type="title"/>
          </p:nvPr>
        </p:nvSpPr>
        <p:spPr>
          <a:xfrm>
            <a:off x="457200" y="111106"/>
            <a:ext cx="8229600" cy="640292"/>
          </a:xfrm>
          <a:solidFill>
            <a:schemeClr val="bg1"/>
          </a:solidFill>
        </p:spPr>
        <p:txBody>
          <a:bodyPr>
            <a:noAutofit/>
          </a:bodyPr>
          <a:lstStyle/>
          <a:p>
            <a:r>
              <a:rPr lang="en-US" altLang="zh-TW" sz="3200" b="1" dirty="0">
                <a:latin typeface="+mn-lt"/>
              </a:rPr>
              <a:t>Methods: baseline characteristics</a:t>
            </a:r>
            <a:endParaRPr lang="zh-TW" altLang="en-US" sz="3200" b="1" dirty="0">
              <a:latin typeface="+mn-lt"/>
            </a:endParaRPr>
          </a:p>
        </p:txBody>
      </p:sp>
      <p:sp>
        <p:nvSpPr>
          <p:cNvPr id="3" name="投影片編號版面配置區 3">
            <a:extLst>
              <a:ext uri="{FF2B5EF4-FFF2-40B4-BE49-F238E27FC236}">
                <a16:creationId xmlns:a16="http://schemas.microsoft.com/office/drawing/2014/main" id="{D0E6BCC6-5FC5-BE2D-0CE0-BC41AC9A839E}"/>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14</a:t>
            </a:fld>
            <a:endParaRPr lang="zh-TW" altLang="en-US" dirty="0"/>
          </a:p>
        </p:txBody>
      </p:sp>
      <p:grpSp>
        <p:nvGrpSpPr>
          <p:cNvPr id="8" name="群組 7">
            <a:extLst>
              <a:ext uri="{FF2B5EF4-FFF2-40B4-BE49-F238E27FC236}">
                <a16:creationId xmlns:a16="http://schemas.microsoft.com/office/drawing/2014/main" id="{9ADBE9DF-4F74-5CC3-BC1B-015302C3BBAD}"/>
              </a:ext>
            </a:extLst>
          </p:cNvPr>
          <p:cNvGrpSpPr/>
          <p:nvPr/>
        </p:nvGrpSpPr>
        <p:grpSpPr>
          <a:xfrm>
            <a:off x="715297" y="751397"/>
            <a:ext cx="7853515" cy="4159815"/>
            <a:chOff x="1098756" y="751398"/>
            <a:chExt cx="7270954" cy="3348654"/>
          </a:xfrm>
        </p:grpSpPr>
        <p:pic>
          <p:nvPicPr>
            <p:cNvPr id="10" name="圖片 9">
              <a:extLst>
                <a:ext uri="{FF2B5EF4-FFF2-40B4-BE49-F238E27FC236}">
                  <a16:creationId xmlns:a16="http://schemas.microsoft.com/office/drawing/2014/main" id="{DAE8CE2E-177C-3814-8A2C-0E91BBB4A312}"/>
                </a:ext>
              </a:extLst>
            </p:cNvPr>
            <p:cNvPicPr>
              <a:picLocks noChangeAspect="1"/>
            </p:cNvPicPr>
            <p:nvPr/>
          </p:nvPicPr>
          <p:blipFill>
            <a:blip r:embed="rId3"/>
            <a:stretch>
              <a:fillRect/>
            </a:stretch>
          </p:blipFill>
          <p:spPr>
            <a:xfrm>
              <a:off x="1098756" y="751398"/>
              <a:ext cx="7270954" cy="854223"/>
            </a:xfrm>
            <a:prstGeom prst="rect">
              <a:avLst/>
            </a:prstGeom>
          </p:spPr>
        </p:pic>
        <p:pic>
          <p:nvPicPr>
            <p:cNvPr id="5" name="圖片 4">
              <a:extLst>
                <a:ext uri="{FF2B5EF4-FFF2-40B4-BE49-F238E27FC236}">
                  <a16:creationId xmlns:a16="http://schemas.microsoft.com/office/drawing/2014/main" id="{EFD6256C-4161-6A3E-2E20-CF67E4BBFC72}"/>
                </a:ext>
              </a:extLst>
            </p:cNvPr>
            <p:cNvPicPr>
              <a:picLocks noChangeAspect="1"/>
            </p:cNvPicPr>
            <p:nvPr/>
          </p:nvPicPr>
          <p:blipFill>
            <a:blip r:embed="rId4"/>
            <a:stretch>
              <a:fillRect/>
            </a:stretch>
          </p:blipFill>
          <p:spPr>
            <a:xfrm>
              <a:off x="1224116" y="1612246"/>
              <a:ext cx="7045916" cy="1049837"/>
            </a:xfrm>
            <a:prstGeom prst="rect">
              <a:avLst/>
            </a:prstGeom>
          </p:spPr>
        </p:pic>
        <p:pic>
          <p:nvPicPr>
            <p:cNvPr id="7" name="圖片 6">
              <a:extLst>
                <a:ext uri="{FF2B5EF4-FFF2-40B4-BE49-F238E27FC236}">
                  <a16:creationId xmlns:a16="http://schemas.microsoft.com/office/drawing/2014/main" id="{4559ECFF-8A5B-09ED-F380-A8DB6E08DAE3}"/>
                </a:ext>
              </a:extLst>
            </p:cNvPr>
            <p:cNvPicPr>
              <a:picLocks noChangeAspect="1"/>
            </p:cNvPicPr>
            <p:nvPr/>
          </p:nvPicPr>
          <p:blipFill>
            <a:blip r:embed="rId5"/>
            <a:stretch>
              <a:fillRect/>
            </a:stretch>
          </p:blipFill>
          <p:spPr>
            <a:xfrm>
              <a:off x="1224116" y="2723078"/>
              <a:ext cx="7068118" cy="1376974"/>
            </a:xfrm>
            <a:prstGeom prst="rect">
              <a:avLst/>
            </a:prstGeom>
          </p:spPr>
        </p:pic>
      </p:grpSp>
    </p:spTree>
    <p:extLst>
      <p:ext uri="{BB962C8B-B14F-4D97-AF65-F5344CB8AC3E}">
        <p14:creationId xmlns:p14="http://schemas.microsoft.com/office/powerpoint/2010/main" val="111014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49" y="91282"/>
            <a:ext cx="7886700" cy="763802"/>
          </a:xfrm>
          <a:solidFill>
            <a:schemeClr val="bg1"/>
          </a:solidFill>
        </p:spPr>
        <p:txBody>
          <a:bodyPr>
            <a:normAutofit fontScale="90000"/>
          </a:bodyPr>
          <a:lstStyle/>
          <a:p>
            <a:r>
              <a:rPr lang="en-US" altLang="zh-TW" sz="4000" dirty="0">
                <a:latin typeface="+mn-lt"/>
              </a:rPr>
              <a:t>Methods: Statistical analysis</a:t>
            </a:r>
            <a:endParaRPr lang="zh-TW" altLang="en-US" sz="4000" dirty="0">
              <a:latin typeface="+mn-lt"/>
            </a:endParaRPr>
          </a:p>
        </p:txBody>
      </p:sp>
      <p:sp>
        <p:nvSpPr>
          <p:cNvPr id="3" name="內容版面配置區 2"/>
          <p:cNvSpPr>
            <a:spLocks noGrp="1"/>
          </p:cNvSpPr>
          <p:nvPr>
            <p:ph idx="1"/>
          </p:nvPr>
        </p:nvSpPr>
        <p:spPr>
          <a:xfrm>
            <a:off x="371927" y="732413"/>
            <a:ext cx="8400143" cy="4319805"/>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Cox Proportional Hazards Models</a:t>
            </a: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Estimated hazard ratios (HRs) for all-cause and CVD-specific mortality.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Adjusted for </a:t>
            </a:r>
            <a:r>
              <a:rPr kumimoji="0" lang="en-US" altLang="zh-TW" sz="2400" b="1" i="0" u="none" strike="noStrike" kern="1200" cap="none" spc="0" normalizeH="0" baseline="0" noProof="0" dirty="0">
                <a:ln>
                  <a:noFill/>
                </a:ln>
                <a:solidFill>
                  <a:schemeClr val="bg2">
                    <a:lumMod val="50000"/>
                  </a:schemeClr>
                </a:solidFill>
                <a:effectLst/>
                <a:uLnTx/>
                <a:uFillTx/>
                <a:latin typeface="Calibri" panose="020F0502020204030204"/>
                <a:ea typeface="新細明體" panose="02020500000000000000" pitchFamily="18" charset="-120"/>
                <a:cs typeface="+mn-cs"/>
              </a:rPr>
              <a:t>baseline covariance</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Population-Attributable Fractions (PAFs)</a:t>
            </a: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it represents the percentage of deaths that could potentially be avoided.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Restricted cubic splines</a:t>
            </a: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it represents the dose–response relationships between CVH scores and mortality.</a:t>
            </a:r>
          </a:p>
        </p:txBody>
      </p:sp>
      <p:sp>
        <p:nvSpPr>
          <p:cNvPr id="5" name="投影片編號版面配置區 3">
            <a:extLst>
              <a:ext uri="{FF2B5EF4-FFF2-40B4-BE49-F238E27FC236}">
                <a16:creationId xmlns:a16="http://schemas.microsoft.com/office/drawing/2014/main" id="{4CE7AE07-C322-E82F-18DE-BB3B7019877C}"/>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15</a:t>
            </a:fld>
            <a:endParaRPr lang="zh-TW" altLang="en-US" dirty="0"/>
          </a:p>
        </p:txBody>
      </p:sp>
    </p:spTree>
    <p:extLst>
      <p:ext uri="{BB962C8B-B14F-4D97-AF65-F5344CB8AC3E}">
        <p14:creationId xmlns:p14="http://schemas.microsoft.com/office/powerpoint/2010/main" val="4134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54780" y="855545"/>
            <a:ext cx="7518600" cy="2436000"/>
          </a:xfrm>
          <a:solidFill>
            <a:schemeClr val="bg1"/>
          </a:solidFill>
        </p:spPr>
        <p:txBody>
          <a:bodyPr/>
          <a:lstStyle/>
          <a:p>
            <a:r>
              <a:rPr lang="en-US" altLang="zh-TW" b="1" dirty="0">
                <a:latin typeface="+mn-lt"/>
              </a:rPr>
              <a:t>Results</a:t>
            </a:r>
            <a:r>
              <a:rPr lang="en-US" altLang="zh-TW" dirty="0">
                <a:latin typeface="+mn-lt"/>
              </a:rPr>
              <a:t> </a:t>
            </a:r>
            <a:endParaRPr lang="zh-TW" altLang="en-US" dirty="0">
              <a:latin typeface="+mn-lt"/>
            </a:endParaRPr>
          </a:p>
        </p:txBody>
      </p:sp>
      <p:sp>
        <p:nvSpPr>
          <p:cNvPr id="3" name="副標題 2"/>
          <p:cNvSpPr>
            <a:spLocks noGrp="1"/>
          </p:cNvSpPr>
          <p:nvPr>
            <p:ph type="subTitle" idx="1"/>
          </p:nvPr>
        </p:nvSpPr>
        <p:spPr>
          <a:xfrm>
            <a:off x="354780" y="3409820"/>
            <a:ext cx="4528800" cy="475800"/>
          </a:xfrm>
        </p:spPr>
        <p:txBody>
          <a:bodyPr/>
          <a:lstStyle/>
          <a:p>
            <a:endParaRPr lang="zh-TW" altLang="en-US" dirty="0">
              <a:latin typeface="+mn-lt"/>
            </a:endParaRPr>
          </a:p>
        </p:txBody>
      </p:sp>
      <p:sp>
        <p:nvSpPr>
          <p:cNvPr id="5" name="投影片編號版面配置區 3">
            <a:extLst>
              <a:ext uri="{FF2B5EF4-FFF2-40B4-BE49-F238E27FC236}">
                <a16:creationId xmlns:a16="http://schemas.microsoft.com/office/drawing/2014/main" id="{D45615F8-222C-6DAF-F9B3-B697B02A7D53}"/>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16</a:t>
            </a:fld>
            <a:endParaRPr lang="zh-TW" altLang="en-US" dirty="0"/>
          </a:p>
        </p:txBody>
      </p:sp>
    </p:spTree>
    <p:extLst>
      <p:ext uri="{BB962C8B-B14F-4D97-AF65-F5344CB8AC3E}">
        <p14:creationId xmlns:p14="http://schemas.microsoft.com/office/powerpoint/2010/main" val="408008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FBFB9086-79D8-F820-F49C-A827D6F7D2C1}"/>
              </a:ext>
            </a:extLst>
          </p:cNvPr>
          <p:cNvPicPr>
            <a:picLocks noChangeAspect="1"/>
          </p:cNvPicPr>
          <p:nvPr/>
        </p:nvPicPr>
        <p:blipFill>
          <a:blip r:embed="rId2"/>
          <a:stretch>
            <a:fillRect/>
          </a:stretch>
        </p:blipFill>
        <p:spPr>
          <a:xfrm>
            <a:off x="0" y="365046"/>
            <a:ext cx="6543408" cy="4413407"/>
          </a:xfrm>
          <a:prstGeom prst="rect">
            <a:avLst/>
          </a:prstGeom>
        </p:spPr>
      </p:pic>
      <p:sp>
        <p:nvSpPr>
          <p:cNvPr id="5" name="文字方塊 4">
            <a:extLst>
              <a:ext uri="{FF2B5EF4-FFF2-40B4-BE49-F238E27FC236}">
                <a16:creationId xmlns:a16="http://schemas.microsoft.com/office/drawing/2014/main" id="{1ED64FC2-E036-423B-A1B8-93F9949E56E7}"/>
              </a:ext>
            </a:extLst>
          </p:cNvPr>
          <p:cNvSpPr txBox="1"/>
          <p:nvPr/>
        </p:nvSpPr>
        <p:spPr>
          <a:xfrm>
            <a:off x="5965723" y="240754"/>
            <a:ext cx="3178277" cy="2554545"/>
          </a:xfrm>
          <a:prstGeom prst="rect">
            <a:avLst/>
          </a:prstGeom>
          <a:noFill/>
        </p:spPr>
        <p:txBody>
          <a:bodyPr wrap="square" rtlCol="0">
            <a:spAutoFit/>
          </a:bodyPr>
          <a:lstStyle/>
          <a:p>
            <a:r>
              <a:rPr lang="en-US" altLang="zh-TW" sz="2000" b="1" dirty="0"/>
              <a:t>Key Finding</a:t>
            </a:r>
            <a:r>
              <a:rPr lang="en-US" altLang="zh-TW" sz="2000" dirty="0"/>
              <a:t>: </a:t>
            </a:r>
          </a:p>
          <a:p>
            <a:endParaRPr lang="en-US" altLang="zh-TW" sz="2000" dirty="0"/>
          </a:p>
          <a:p>
            <a:pPr marL="342900" indent="-342900">
              <a:buFont typeface="Arial" panose="020B0604020202020204" pitchFamily="34" charset="0"/>
              <a:buChar char="•"/>
            </a:pPr>
            <a:r>
              <a:rPr lang="en-US" altLang="zh-TW" sz="2000" dirty="0">
                <a:solidFill>
                  <a:schemeClr val="tx1"/>
                </a:solidFill>
              </a:rPr>
              <a:t>As the overall Life’s Essential 8 score from low to high</a:t>
            </a:r>
          </a:p>
          <a:p>
            <a:pPr marL="342900" indent="-342900">
              <a:buFont typeface="Arial" panose="020B0604020202020204" pitchFamily="34" charset="0"/>
              <a:buChar char="•"/>
            </a:pPr>
            <a:r>
              <a:rPr lang="en-US" altLang="zh-TW" sz="2000" dirty="0">
                <a:solidFill>
                  <a:schemeClr val="tx1"/>
                </a:solidFill>
              </a:rPr>
              <a:t>All-cause and CVD-specific mortality rates </a:t>
            </a:r>
            <a:r>
              <a:rPr lang="en-US" altLang="zh-TW" sz="2000" dirty="0">
                <a:solidFill>
                  <a:srgbClr val="FF0000"/>
                </a:solidFill>
              </a:rPr>
              <a:t>significantly decrease</a:t>
            </a:r>
            <a:r>
              <a:rPr lang="en-US" altLang="zh-TW" sz="2000" dirty="0">
                <a:solidFill>
                  <a:schemeClr val="tx1"/>
                </a:solidFill>
              </a:rPr>
              <a:t>.</a:t>
            </a:r>
            <a:endParaRPr lang="zh-TW" altLang="en-US" sz="2000" dirty="0">
              <a:solidFill>
                <a:schemeClr val="tx1"/>
              </a:solidFill>
            </a:endParaRPr>
          </a:p>
        </p:txBody>
      </p:sp>
      <p:sp>
        <p:nvSpPr>
          <p:cNvPr id="10" name="文字方塊 9">
            <a:extLst>
              <a:ext uri="{FF2B5EF4-FFF2-40B4-BE49-F238E27FC236}">
                <a16:creationId xmlns:a16="http://schemas.microsoft.com/office/drawing/2014/main" id="{22900F8E-573E-0E99-0470-79F46B4A44EB}"/>
              </a:ext>
            </a:extLst>
          </p:cNvPr>
          <p:cNvSpPr txBox="1"/>
          <p:nvPr/>
        </p:nvSpPr>
        <p:spPr>
          <a:xfrm>
            <a:off x="6226317" y="3458448"/>
            <a:ext cx="2728452" cy="1384995"/>
          </a:xfrm>
          <a:prstGeom prst="rect">
            <a:avLst/>
          </a:prstGeom>
          <a:noFill/>
        </p:spPr>
        <p:txBody>
          <a:bodyPr wrap="square">
            <a:spAutoFit/>
          </a:bodyPr>
          <a:lstStyle/>
          <a:p>
            <a:r>
              <a:rPr lang="en-US" altLang="zh-TW" dirty="0"/>
              <a:t>Fig. 1 Age- and sex-standardized all-cause and CVD-specific mortality rate per 1000 person-years by total scores of cardiovascular health metrics</a:t>
            </a:r>
            <a:endParaRPr lang="zh-TW" altLang="en-US" dirty="0"/>
          </a:p>
        </p:txBody>
      </p:sp>
    </p:spTree>
    <p:extLst>
      <p:ext uri="{BB962C8B-B14F-4D97-AF65-F5344CB8AC3E}">
        <p14:creationId xmlns:p14="http://schemas.microsoft.com/office/powerpoint/2010/main" val="23032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49500DD3-C140-BF85-81E8-700A155404DF}"/>
              </a:ext>
            </a:extLst>
          </p:cNvPr>
          <p:cNvSpPr txBox="1"/>
          <p:nvPr/>
        </p:nvSpPr>
        <p:spPr>
          <a:xfrm>
            <a:off x="280219" y="206477"/>
            <a:ext cx="8583561" cy="1200329"/>
          </a:xfrm>
          <a:prstGeom prst="rect">
            <a:avLst/>
          </a:prstGeom>
          <a:noFill/>
        </p:spPr>
        <p:txBody>
          <a:bodyPr wrap="square">
            <a:spAutoFit/>
          </a:bodyPr>
          <a:lstStyle/>
          <a:p>
            <a:pPr algn="l"/>
            <a:r>
              <a:rPr lang="en-US" altLang="zh-TW" sz="2400" dirty="0"/>
              <a:t>Higher Life’s Essential 8 scores are associated with significantly lower cumulative all-cause and CVD-specific mortality over time.</a:t>
            </a:r>
            <a:endParaRPr lang="en-US" altLang="zh-TW" sz="1800" dirty="0">
              <a:solidFill>
                <a:srgbClr val="29261B"/>
              </a:solidFill>
              <a:latin typeface="+mn-lt"/>
            </a:endParaRPr>
          </a:p>
        </p:txBody>
      </p:sp>
      <p:sp>
        <p:nvSpPr>
          <p:cNvPr id="6" name="投影片編號版面配置區 3">
            <a:extLst>
              <a:ext uri="{FF2B5EF4-FFF2-40B4-BE49-F238E27FC236}">
                <a16:creationId xmlns:a16="http://schemas.microsoft.com/office/drawing/2014/main" id="{30DF4359-8687-0C9C-0261-15C51D07E2AC}"/>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18</a:t>
            </a:fld>
            <a:endParaRPr lang="zh-TW" altLang="en-US" dirty="0"/>
          </a:p>
        </p:txBody>
      </p:sp>
      <p:pic>
        <p:nvPicPr>
          <p:cNvPr id="5" name="圖片 4">
            <a:extLst>
              <a:ext uri="{FF2B5EF4-FFF2-40B4-BE49-F238E27FC236}">
                <a16:creationId xmlns:a16="http://schemas.microsoft.com/office/drawing/2014/main" id="{EBF7FE4F-2256-9F68-666A-E3D6B8951D84}"/>
              </a:ext>
            </a:extLst>
          </p:cNvPr>
          <p:cNvPicPr>
            <a:picLocks noChangeAspect="1"/>
          </p:cNvPicPr>
          <p:nvPr/>
        </p:nvPicPr>
        <p:blipFill>
          <a:blip r:embed="rId2"/>
          <a:stretch>
            <a:fillRect/>
          </a:stretch>
        </p:blipFill>
        <p:spPr>
          <a:xfrm>
            <a:off x="737419" y="1529979"/>
            <a:ext cx="7447935" cy="3339676"/>
          </a:xfrm>
          <a:prstGeom prst="rect">
            <a:avLst/>
          </a:prstGeom>
        </p:spPr>
      </p:pic>
    </p:spTree>
    <p:extLst>
      <p:ext uri="{BB962C8B-B14F-4D97-AF65-F5344CB8AC3E}">
        <p14:creationId xmlns:p14="http://schemas.microsoft.com/office/powerpoint/2010/main" val="143807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6A829-2ABF-5EA8-8ECC-7232D606CE55}"/>
            </a:ext>
          </a:extLst>
        </p:cNvPr>
        <p:cNvGrpSpPr/>
        <p:nvPr/>
      </p:nvGrpSpPr>
      <p:grpSpPr>
        <a:xfrm>
          <a:off x="0" y="0"/>
          <a:ext cx="0" cy="0"/>
          <a:chOff x="0" y="0"/>
          <a:chExt cx="0" cy="0"/>
        </a:xfrm>
      </p:grpSpPr>
      <p:sp>
        <p:nvSpPr>
          <p:cNvPr id="7" name="文字方塊 6">
            <a:extLst>
              <a:ext uri="{FF2B5EF4-FFF2-40B4-BE49-F238E27FC236}">
                <a16:creationId xmlns:a16="http://schemas.microsoft.com/office/drawing/2014/main" id="{A639FD4B-5F2A-9F84-D1E6-2F994A3EE9A8}"/>
              </a:ext>
            </a:extLst>
          </p:cNvPr>
          <p:cNvSpPr txBox="1"/>
          <p:nvPr/>
        </p:nvSpPr>
        <p:spPr>
          <a:xfrm>
            <a:off x="699929" y="91282"/>
            <a:ext cx="6969162" cy="415498"/>
          </a:xfrm>
          <a:prstGeom prst="rect">
            <a:avLst/>
          </a:prstGeom>
          <a:noFill/>
        </p:spPr>
        <p:txBody>
          <a:bodyPr wrap="square">
            <a:spAutoFit/>
          </a:bodyPr>
          <a:lstStyle/>
          <a:p>
            <a:r>
              <a:rPr lang="en-US" altLang="zh-TW" sz="2100" dirty="0">
                <a:solidFill>
                  <a:schemeClr val="tx1"/>
                </a:solidFill>
                <a:latin typeface="+mn-lt"/>
              </a:rPr>
              <a:t>Risk of  all-cause mortality</a:t>
            </a:r>
          </a:p>
        </p:txBody>
      </p:sp>
      <p:sp>
        <p:nvSpPr>
          <p:cNvPr id="6" name="投影片編號版面配置區 3">
            <a:extLst>
              <a:ext uri="{FF2B5EF4-FFF2-40B4-BE49-F238E27FC236}">
                <a16:creationId xmlns:a16="http://schemas.microsoft.com/office/drawing/2014/main" id="{80B403FA-644B-6C80-8B32-227B9530018F}"/>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19</a:t>
            </a:fld>
            <a:endParaRPr lang="zh-TW" altLang="en-US" dirty="0"/>
          </a:p>
        </p:txBody>
      </p:sp>
      <p:pic>
        <p:nvPicPr>
          <p:cNvPr id="3" name="圖片 2">
            <a:extLst>
              <a:ext uri="{FF2B5EF4-FFF2-40B4-BE49-F238E27FC236}">
                <a16:creationId xmlns:a16="http://schemas.microsoft.com/office/drawing/2014/main" id="{AA2726A4-4D4F-46A3-9209-4929903D507A}"/>
              </a:ext>
            </a:extLst>
          </p:cNvPr>
          <p:cNvPicPr>
            <a:picLocks noChangeAspect="1"/>
          </p:cNvPicPr>
          <p:nvPr/>
        </p:nvPicPr>
        <p:blipFill>
          <a:blip r:embed="rId2"/>
          <a:stretch>
            <a:fillRect/>
          </a:stretch>
        </p:blipFill>
        <p:spPr>
          <a:xfrm>
            <a:off x="545939" y="564492"/>
            <a:ext cx="6969162" cy="4422277"/>
          </a:xfrm>
          <a:prstGeom prst="rect">
            <a:avLst/>
          </a:prstGeom>
        </p:spPr>
      </p:pic>
    </p:spTree>
    <p:extLst>
      <p:ext uri="{BB962C8B-B14F-4D97-AF65-F5344CB8AC3E}">
        <p14:creationId xmlns:p14="http://schemas.microsoft.com/office/powerpoint/2010/main" val="285027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8CB29A-3AD7-47D9-7289-BFE7C6D0789C}"/>
              </a:ext>
            </a:extLst>
          </p:cNvPr>
          <p:cNvSpPr>
            <a:spLocks noGrp="1"/>
          </p:cNvSpPr>
          <p:nvPr>
            <p:ph type="ctrTitle"/>
          </p:nvPr>
        </p:nvSpPr>
        <p:spPr>
          <a:xfrm>
            <a:off x="265133" y="720304"/>
            <a:ext cx="8014525" cy="1234727"/>
          </a:xfrm>
        </p:spPr>
        <p:txBody>
          <a:bodyPr>
            <a:normAutofit fontScale="90000"/>
          </a:bodyPr>
          <a:lstStyle/>
          <a:p>
            <a:pPr algn="l"/>
            <a:r>
              <a:rPr lang="en-US" altLang="zh-TW" sz="3300" dirty="0">
                <a:latin typeface="+mn-lt"/>
                <a:ea typeface="+mj-ea"/>
              </a:rPr>
              <a:t>Association of the American Heart Association’s new “Life’s Essential 8” with all-cause and cardiovascular disease-specific mortality</a:t>
            </a:r>
            <a:endParaRPr lang="zh-TW" altLang="en-US" sz="3300" dirty="0">
              <a:latin typeface="+mn-lt"/>
              <a:ea typeface="+mj-ea"/>
            </a:endParaRPr>
          </a:p>
        </p:txBody>
      </p:sp>
      <p:sp>
        <p:nvSpPr>
          <p:cNvPr id="8" name="Rectangle 1">
            <a:extLst>
              <a:ext uri="{FF2B5EF4-FFF2-40B4-BE49-F238E27FC236}">
                <a16:creationId xmlns:a16="http://schemas.microsoft.com/office/drawing/2014/main" id="{D8A54917-563C-8899-38FE-3953928D2BC0}"/>
              </a:ext>
            </a:extLst>
          </p:cNvPr>
          <p:cNvSpPr>
            <a:spLocks noChangeArrowheads="1"/>
          </p:cNvSpPr>
          <p:nvPr/>
        </p:nvSpPr>
        <p:spPr bwMode="auto">
          <a:xfrm>
            <a:off x="265133" y="2084767"/>
            <a:ext cx="727714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zh-TW" sz="1800" b="1" dirty="0">
                <a:solidFill>
                  <a:srgbClr val="0070C0"/>
                </a:solidFill>
                <a:latin typeface="+mn-lt"/>
                <a:ea typeface="+mj-ea"/>
              </a:rPr>
              <a:t>BMC Medicine</a:t>
            </a:r>
            <a:r>
              <a:rPr lang="en-US" altLang="zh-TW" sz="1800" dirty="0">
                <a:solidFill>
                  <a:srgbClr val="0070C0"/>
                </a:solidFill>
                <a:latin typeface="+mn-lt"/>
                <a:ea typeface="+mj-ea"/>
              </a:rPr>
              <a:t>.</a:t>
            </a:r>
            <a:r>
              <a:rPr lang="zh-TW" altLang="en-US" sz="1800" dirty="0">
                <a:solidFill>
                  <a:srgbClr val="0070C0"/>
                </a:solidFill>
                <a:latin typeface="+mn-lt"/>
                <a:ea typeface="+mj-ea"/>
              </a:rPr>
              <a:t> </a:t>
            </a:r>
            <a:r>
              <a:rPr lang="en-US" altLang="zh-TW" sz="1800" dirty="0">
                <a:latin typeface="+mn-lt"/>
                <a:ea typeface="+mj-ea"/>
              </a:rPr>
              <a:t>(2023)  21:116</a:t>
            </a:r>
            <a:endParaRPr lang="zh-TW" altLang="zh-TW" sz="1800" dirty="0">
              <a:latin typeface="+mn-lt"/>
              <a:ea typeface="+mj-ea"/>
            </a:endParaRPr>
          </a:p>
        </p:txBody>
      </p:sp>
      <p:sp>
        <p:nvSpPr>
          <p:cNvPr id="6" name="文字方塊 5">
            <a:extLst>
              <a:ext uri="{FF2B5EF4-FFF2-40B4-BE49-F238E27FC236}">
                <a16:creationId xmlns:a16="http://schemas.microsoft.com/office/drawing/2014/main" id="{8D9082CA-8F7C-AA3E-BB77-EB403DAB39EE}"/>
              </a:ext>
            </a:extLst>
          </p:cNvPr>
          <p:cNvSpPr txBox="1"/>
          <p:nvPr/>
        </p:nvSpPr>
        <p:spPr>
          <a:xfrm>
            <a:off x="108284" y="3379008"/>
            <a:ext cx="4584032" cy="1708160"/>
          </a:xfrm>
          <a:prstGeom prst="rect">
            <a:avLst/>
          </a:prstGeom>
          <a:noFill/>
        </p:spPr>
        <p:txBody>
          <a:bodyPr wrap="square">
            <a:spAutoFit/>
          </a:bodyPr>
          <a:lstStyle/>
          <a:p>
            <a:r>
              <a:rPr lang="en-US" altLang="zh-TW" sz="2100" dirty="0">
                <a:latin typeface="+mn-lt"/>
                <a:ea typeface="+mj-ea"/>
              </a:rPr>
              <a:t>From Department of Epidemiology/Shandong Provincial Clinical Research Center for Emergency and Critical Care Medicine, </a:t>
            </a:r>
            <a:r>
              <a:rPr lang="en-US" altLang="zh-TW" sz="2100" dirty="0">
                <a:solidFill>
                  <a:srgbClr val="0070C0"/>
                </a:solidFill>
                <a:latin typeface="+mn-lt"/>
                <a:ea typeface="+mj-ea"/>
              </a:rPr>
              <a:t>China</a:t>
            </a:r>
            <a:endParaRPr lang="zh-TW" altLang="en-US" sz="2100" dirty="0">
              <a:solidFill>
                <a:srgbClr val="0070C0"/>
              </a:solidFill>
              <a:latin typeface="+mn-lt"/>
              <a:ea typeface="+mj-ea"/>
            </a:endParaRPr>
          </a:p>
        </p:txBody>
      </p:sp>
      <p:sp>
        <p:nvSpPr>
          <p:cNvPr id="9" name="文字方塊 8">
            <a:extLst>
              <a:ext uri="{FF2B5EF4-FFF2-40B4-BE49-F238E27FC236}">
                <a16:creationId xmlns:a16="http://schemas.microsoft.com/office/drawing/2014/main" id="{B0E8CE35-C3FB-F89B-14CF-71D612CA4035}"/>
              </a:ext>
            </a:extLst>
          </p:cNvPr>
          <p:cNvSpPr txBox="1"/>
          <p:nvPr/>
        </p:nvSpPr>
        <p:spPr>
          <a:xfrm>
            <a:off x="108284" y="2590419"/>
            <a:ext cx="4584032" cy="461665"/>
          </a:xfrm>
          <a:prstGeom prst="rect">
            <a:avLst/>
          </a:prstGeom>
          <a:noFill/>
        </p:spPr>
        <p:txBody>
          <a:bodyPr wrap="square">
            <a:spAutoFit/>
          </a:bodyPr>
          <a:lstStyle/>
          <a:p>
            <a:r>
              <a:rPr lang="en-US" altLang="zh-TW" sz="2400" dirty="0">
                <a:latin typeface="+mn-lt"/>
                <a:ea typeface="+mj-ea"/>
              </a:rPr>
              <a:t>First author: </a:t>
            </a:r>
            <a:r>
              <a:rPr lang="en-US" altLang="zh-TW" sz="2400" dirty="0" err="1">
                <a:latin typeface="+mn-lt"/>
                <a:ea typeface="+mj-ea"/>
              </a:rPr>
              <a:t>Jiahong</a:t>
            </a:r>
            <a:r>
              <a:rPr lang="en-US" altLang="zh-TW" sz="2400" dirty="0">
                <a:latin typeface="+mn-lt"/>
                <a:ea typeface="+mj-ea"/>
              </a:rPr>
              <a:t> Sun</a:t>
            </a:r>
            <a:endParaRPr lang="zh-TW" altLang="en-US" sz="2400" dirty="0">
              <a:latin typeface="+mn-lt"/>
              <a:ea typeface="+mj-ea"/>
            </a:endParaRPr>
          </a:p>
        </p:txBody>
      </p:sp>
      <p:sp>
        <p:nvSpPr>
          <p:cNvPr id="3" name="投影片編號版面配置區 3">
            <a:extLst>
              <a:ext uri="{FF2B5EF4-FFF2-40B4-BE49-F238E27FC236}">
                <a16:creationId xmlns:a16="http://schemas.microsoft.com/office/drawing/2014/main" id="{7CEBEEF0-1096-9713-8DEE-7001BFA5961E}"/>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a:t>
            </a:fld>
            <a:endParaRPr lang="zh-TW" altLang="en-US" dirty="0"/>
          </a:p>
        </p:txBody>
      </p:sp>
      <p:pic>
        <p:nvPicPr>
          <p:cNvPr id="7" name="圖片 6">
            <a:extLst>
              <a:ext uri="{FF2B5EF4-FFF2-40B4-BE49-F238E27FC236}">
                <a16:creationId xmlns:a16="http://schemas.microsoft.com/office/drawing/2014/main" id="{F7CD0F93-A0F5-A080-B3B2-079FCD7E7375}"/>
              </a:ext>
            </a:extLst>
          </p:cNvPr>
          <p:cNvPicPr>
            <a:picLocks noChangeAspect="1"/>
          </p:cNvPicPr>
          <p:nvPr/>
        </p:nvPicPr>
        <p:blipFill>
          <a:blip r:embed="rId2"/>
          <a:stretch>
            <a:fillRect/>
          </a:stretch>
        </p:blipFill>
        <p:spPr>
          <a:xfrm>
            <a:off x="5111750" y="2319714"/>
            <a:ext cx="1738313" cy="942975"/>
          </a:xfrm>
          <a:prstGeom prst="rect">
            <a:avLst/>
          </a:prstGeom>
        </p:spPr>
      </p:pic>
      <p:pic>
        <p:nvPicPr>
          <p:cNvPr id="12" name="圖片 11">
            <a:extLst>
              <a:ext uri="{FF2B5EF4-FFF2-40B4-BE49-F238E27FC236}">
                <a16:creationId xmlns:a16="http://schemas.microsoft.com/office/drawing/2014/main" id="{8705DA70-6C33-4B34-5981-7C55157CEBC1}"/>
              </a:ext>
            </a:extLst>
          </p:cNvPr>
          <p:cNvPicPr>
            <a:picLocks noChangeAspect="1"/>
          </p:cNvPicPr>
          <p:nvPr/>
        </p:nvPicPr>
        <p:blipFill>
          <a:blip r:embed="rId3"/>
          <a:stretch>
            <a:fillRect/>
          </a:stretch>
        </p:blipFill>
        <p:spPr>
          <a:xfrm>
            <a:off x="5111750" y="3384696"/>
            <a:ext cx="2956329" cy="1495044"/>
          </a:xfrm>
          <a:prstGeom prst="rect">
            <a:avLst/>
          </a:prstGeom>
        </p:spPr>
      </p:pic>
    </p:spTree>
    <p:extLst>
      <p:ext uri="{BB962C8B-B14F-4D97-AF65-F5344CB8AC3E}">
        <p14:creationId xmlns:p14="http://schemas.microsoft.com/office/powerpoint/2010/main" val="99194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881B0-6F24-8D5A-CC2B-7CCEEE94C9E7}"/>
            </a:ext>
          </a:extLst>
        </p:cNvPr>
        <p:cNvGrpSpPr/>
        <p:nvPr/>
      </p:nvGrpSpPr>
      <p:grpSpPr>
        <a:xfrm>
          <a:off x="0" y="0"/>
          <a:ext cx="0" cy="0"/>
          <a:chOff x="0" y="0"/>
          <a:chExt cx="0" cy="0"/>
        </a:xfrm>
      </p:grpSpPr>
      <p:sp>
        <p:nvSpPr>
          <p:cNvPr id="7" name="文字方塊 6">
            <a:extLst>
              <a:ext uri="{FF2B5EF4-FFF2-40B4-BE49-F238E27FC236}">
                <a16:creationId xmlns:a16="http://schemas.microsoft.com/office/drawing/2014/main" id="{AFFA77BE-8B66-A26E-65F6-923EFD406810}"/>
              </a:ext>
            </a:extLst>
          </p:cNvPr>
          <p:cNvSpPr txBox="1"/>
          <p:nvPr/>
        </p:nvSpPr>
        <p:spPr>
          <a:xfrm>
            <a:off x="699929" y="91282"/>
            <a:ext cx="6969162" cy="415498"/>
          </a:xfrm>
          <a:prstGeom prst="rect">
            <a:avLst/>
          </a:prstGeom>
          <a:noFill/>
        </p:spPr>
        <p:txBody>
          <a:bodyPr wrap="square">
            <a:spAutoFit/>
          </a:bodyPr>
          <a:lstStyle/>
          <a:p>
            <a:r>
              <a:rPr lang="en-US" altLang="zh-TW" sz="2100" dirty="0">
                <a:solidFill>
                  <a:schemeClr val="tx1"/>
                </a:solidFill>
                <a:latin typeface="+mn-lt"/>
              </a:rPr>
              <a:t>Risk of  all-cause mortality</a:t>
            </a:r>
          </a:p>
        </p:txBody>
      </p:sp>
      <p:sp>
        <p:nvSpPr>
          <p:cNvPr id="6" name="投影片編號版面配置區 3">
            <a:extLst>
              <a:ext uri="{FF2B5EF4-FFF2-40B4-BE49-F238E27FC236}">
                <a16:creationId xmlns:a16="http://schemas.microsoft.com/office/drawing/2014/main" id="{753C456E-EE55-1A6F-1939-79FC9671EC25}"/>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20</a:t>
            </a:fld>
            <a:endParaRPr lang="zh-TW" altLang="en-US" dirty="0"/>
          </a:p>
        </p:txBody>
      </p:sp>
      <p:grpSp>
        <p:nvGrpSpPr>
          <p:cNvPr id="5" name="群組 4">
            <a:extLst>
              <a:ext uri="{FF2B5EF4-FFF2-40B4-BE49-F238E27FC236}">
                <a16:creationId xmlns:a16="http://schemas.microsoft.com/office/drawing/2014/main" id="{037CBA07-8D97-C561-F1F4-1BD7F599911D}"/>
              </a:ext>
            </a:extLst>
          </p:cNvPr>
          <p:cNvGrpSpPr/>
          <p:nvPr/>
        </p:nvGrpSpPr>
        <p:grpSpPr>
          <a:xfrm>
            <a:off x="545938" y="564492"/>
            <a:ext cx="7521430" cy="4376217"/>
            <a:chOff x="545938" y="564493"/>
            <a:chExt cx="6969163" cy="3815778"/>
          </a:xfrm>
        </p:grpSpPr>
        <p:pic>
          <p:nvPicPr>
            <p:cNvPr id="3" name="圖片 2">
              <a:extLst>
                <a:ext uri="{FF2B5EF4-FFF2-40B4-BE49-F238E27FC236}">
                  <a16:creationId xmlns:a16="http://schemas.microsoft.com/office/drawing/2014/main" id="{FBAB6076-2A69-36A5-9DBD-1FEA69FD998A}"/>
                </a:ext>
              </a:extLst>
            </p:cNvPr>
            <p:cNvPicPr>
              <a:picLocks noChangeAspect="1"/>
            </p:cNvPicPr>
            <p:nvPr/>
          </p:nvPicPr>
          <p:blipFill>
            <a:blip r:embed="rId2"/>
            <a:srcRect b="76913"/>
            <a:stretch/>
          </p:blipFill>
          <p:spPr>
            <a:xfrm>
              <a:off x="545939" y="564493"/>
              <a:ext cx="6969162" cy="1020960"/>
            </a:xfrm>
            <a:prstGeom prst="rect">
              <a:avLst/>
            </a:prstGeom>
          </p:spPr>
        </p:pic>
        <p:pic>
          <p:nvPicPr>
            <p:cNvPr id="4" name="圖片 3">
              <a:extLst>
                <a:ext uri="{FF2B5EF4-FFF2-40B4-BE49-F238E27FC236}">
                  <a16:creationId xmlns:a16="http://schemas.microsoft.com/office/drawing/2014/main" id="{965F994F-F5FE-B8B3-82DF-4D82D2818F29}"/>
                </a:ext>
              </a:extLst>
            </p:cNvPr>
            <p:cNvPicPr>
              <a:picLocks noChangeAspect="1"/>
            </p:cNvPicPr>
            <p:nvPr/>
          </p:nvPicPr>
          <p:blipFill>
            <a:blip r:embed="rId3"/>
            <a:stretch>
              <a:fillRect/>
            </a:stretch>
          </p:blipFill>
          <p:spPr>
            <a:xfrm>
              <a:off x="545938" y="1585453"/>
              <a:ext cx="6872665" cy="2794818"/>
            </a:xfrm>
            <a:prstGeom prst="rect">
              <a:avLst/>
            </a:prstGeom>
          </p:spPr>
        </p:pic>
      </p:grpSp>
    </p:spTree>
    <p:extLst>
      <p:ext uri="{BB962C8B-B14F-4D97-AF65-F5344CB8AC3E}">
        <p14:creationId xmlns:p14="http://schemas.microsoft.com/office/powerpoint/2010/main" val="413181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49500DD3-C140-BF85-81E8-700A155404DF}"/>
              </a:ext>
            </a:extLst>
          </p:cNvPr>
          <p:cNvSpPr txBox="1"/>
          <p:nvPr/>
        </p:nvSpPr>
        <p:spPr>
          <a:xfrm>
            <a:off x="699929" y="91282"/>
            <a:ext cx="6969162" cy="415498"/>
          </a:xfrm>
          <a:prstGeom prst="rect">
            <a:avLst/>
          </a:prstGeom>
          <a:noFill/>
        </p:spPr>
        <p:txBody>
          <a:bodyPr wrap="square">
            <a:spAutoFit/>
          </a:bodyPr>
          <a:lstStyle/>
          <a:p>
            <a:r>
              <a:rPr lang="en-US" altLang="zh-TW" sz="2100" dirty="0">
                <a:solidFill>
                  <a:schemeClr val="tx1"/>
                </a:solidFill>
                <a:latin typeface="+mn-lt"/>
              </a:rPr>
              <a:t>Risk of cardiovascular disease mortality</a:t>
            </a:r>
          </a:p>
        </p:txBody>
      </p:sp>
      <p:sp>
        <p:nvSpPr>
          <p:cNvPr id="6" name="投影片編號版面配置區 3">
            <a:extLst>
              <a:ext uri="{FF2B5EF4-FFF2-40B4-BE49-F238E27FC236}">
                <a16:creationId xmlns:a16="http://schemas.microsoft.com/office/drawing/2014/main" id="{87A4412C-AD92-555D-668D-C73CDB413FD8}"/>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21</a:t>
            </a:fld>
            <a:endParaRPr lang="zh-TW" altLang="en-US" dirty="0"/>
          </a:p>
        </p:txBody>
      </p:sp>
      <p:pic>
        <p:nvPicPr>
          <p:cNvPr id="8" name="圖片 7">
            <a:extLst>
              <a:ext uri="{FF2B5EF4-FFF2-40B4-BE49-F238E27FC236}">
                <a16:creationId xmlns:a16="http://schemas.microsoft.com/office/drawing/2014/main" id="{EEDBBAC1-94C4-F977-083E-FE07FE952F02}"/>
              </a:ext>
            </a:extLst>
          </p:cNvPr>
          <p:cNvPicPr>
            <a:picLocks noChangeAspect="1"/>
          </p:cNvPicPr>
          <p:nvPr/>
        </p:nvPicPr>
        <p:blipFill>
          <a:blip r:embed="rId2"/>
          <a:stretch>
            <a:fillRect/>
          </a:stretch>
        </p:blipFill>
        <p:spPr>
          <a:xfrm>
            <a:off x="355373" y="494356"/>
            <a:ext cx="6969162" cy="4562408"/>
          </a:xfrm>
          <a:prstGeom prst="rect">
            <a:avLst/>
          </a:prstGeom>
        </p:spPr>
      </p:pic>
    </p:spTree>
    <p:extLst>
      <p:ext uri="{BB962C8B-B14F-4D97-AF65-F5344CB8AC3E}">
        <p14:creationId xmlns:p14="http://schemas.microsoft.com/office/powerpoint/2010/main" val="23050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110BB-C2D8-A27D-5D03-6297F1F3F11A}"/>
            </a:ext>
          </a:extLst>
        </p:cNvPr>
        <p:cNvGrpSpPr/>
        <p:nvPr/>
      </p:nvGrpSpPr>
      <p:grpSpPr>
        <a:xfrm>
          <a:off x="0" y="0"/>
          <a:ext cx="0" cy="0"/>
          <a:chOff x="0" y="0"/>
          <a:chExt cx="0" cy="0"/>
        </a:xfrm>
      </p:grpSpPr>
      <p:sp>
        <p:nvSpPr>
          <p:cNvPr id="7" name="文字方塊 6">
            <a:extLst>
              <a:ext uri="{FF2B5EF4-FFF2-40B4-BE49-F238E27FC236}">
                <a16:creationId xmlns:a16="http://schemas.microsoft.com/office/drawing/2014/main" id="{BBE9EBBC-55AB-0539-54E9-E53D923F9C29}"/>
              </a:ext>
            </a:extLst>
          </p:cNvPr>
          <p:cNvSpPr txBox="1"/>
          <p:nvPr/>
        </p:nvSpPr>
        <p:spPr>
          <a:xfrm>
            <a:off x="699929" y="91282"/>
            <a:ext cx="6969162" cy="415498"/>
          </a:xfrm>
          <a:prstGeom prst="rect">
            <a:avLst/>
          </a:prstGeom>
          <a:noFill/>
        </p:spPr>
        <p:txBody>
          <a:bodyPr wrap="square">
            <a:spAutoFit/>
          </a:bodyPr>
          <a:lstStyle/>
          <a:p>
            <a:r>
              <a:rPr lang="en-US" altLang="zh-TW" sz="2100" dirty="0">
                <a:solidFill>
                  <a:schemeClr val="tx1"/>
                </a:solidFill>
                <a:latin typeface="+mn-lt"/>
              </a:rPr>
              <a:t>Risk of cardiovascular disease mortality</a:t>
            </a:r>
          </a:p>
        </p:txBody>
      </p:sp>
      <p:sp>
        <p:nvSpPr>
          <p:cNvPr id="6" name="投影片編號版面配置區 3">
            <a:extLst>
              <a:ext uri="{FF2B5EF4-FFF2-40B4-BE49-F238E27FC236}">
                <a16:creationId xmlns:a16="http://schemas.microsoft.com/office/drawing/2014/main" id="{CE54FCCD-70C0-6123-4B6A-1A85E85E038F}"/>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22</a:t>
            </a:fld>
            <a:endParaRPr lang="zh-TW" altLang="en-US" dirty="0"/>
          </a:p>
        </p:txBody>
      </p:sp>
      <p:grpSp>
        <p:nvGrpSpPr>
          <p:cNvPr id="9" name="群組 8">
            <a:extLst>
              <a:ext uri="{FF2B5EF4-FFF2-40B4-BE49-F238E27FC236}">
                <a16:creationId xmlns:a16="http://schemas.microsoft.com/office/drawing/2014/main" id="{B8585C95-4D76-CC1A-62C8-8587A916D9E5}"/>
              </a:ext>
            </a:extLst>
          </p:cNvPr>
          <p:cNvGrpSpPr/>
          <p:nvPr/>
        </p:nvGrpSpPr>
        <p:grpSpPr>
          <a:xfrm>
            <a:off x="289005" y="458168"/>
            <a:ext cx="7443638" cy="4594050"/>
            <a:chOff x="752831" y="570124"/>
            <a:chExt cx="6339623" cy="3616320"/>
          </a:xfrm>
        </p:grpSpPr>
        <p:pic>
          <p:nvPicPr>
            <p:cNvPr id="3" name="圖片 2">
              <a:extLst>
                <a:ext uri="{FF2B5EF4-FFF2-40B4-BE49-F238E27FC236}">
                  <a16:creationId xmlns:a16="http://schemas.microsoft.com/office/drawing/2014/main" id="{FE231750-E6D2-D6C5-921C-CD2ECBAEFCC6}"/>
                </a:ext>
              </a:extLst>
            </p:cNvPr>
            <p:cNvPicPr>
              <a:picLocks noChangeAspect="1"/>
            </p:cNvPicPr>
            <p:nvPr/>
          </p:nvPicPr>
          <p:blipFill>
            <a:blip r:embed="rId2"/>
            <a:stretch>
              <a:fillRect/>
            </a:stretch>
          </p:blipFill>
          <p:spPr>
            <a:xfrm>
              <a:off x="752831" y="570124"/>
              <a:ext cx="6339623" cy="1140784"/>
            </a:xfrm>
            <a:prstGeom prst="rect">
              <a:avLst/>
            </a:prstGeom>
          </p:spPr>
        </p:pic>
        <p:pic>
          <p:nvPicPr>
            <p:cNvPr id="5" name="圖片 4">
              <a:extLst>
                <a:ext uri="{FF2B5EF4-FFF2-40B4-BE49-F238E27FC236}">
                  <a16:creationId xmlns:a16="http://schemas.microsoft.com/office/drawing/2014/main" id="{EDE5505A-6801-BC7A-1EC2-C74EBD951632}"/>
                </a:ext>
              </a:extLst>
            </p:cNvPr>
            <p:cNvPicPr>
              <a:picLocks noChangeAspect="1"/>
            </p:cNvPicPr>
            <p:nvPr/>
          </p:nvPicPr>
          <p:blipFill>
            <a:blip r:embed="rId3"/>
            <a:stretch>
              <a:fillRect/>
            </a:stretch>
          </p:blipFill>
          <p:spPr>
            <a:xfrm>
              <a:off x="752831" y="1774252"/>
              <a:ext cx="6078374" cy="2412192"/>
            </a:xfrm>
            <a:prstGeom prst="rect">
              <a:avLst/>
            </a:prstGeom>
          </p:spPr>
        </p:pic>
      </p:grpSp>
    </p:spTree>
    <p:extLst>
      <p:ext uri="{BB962C8B-B14F-4D97-AF65-F5344CB8AC3E}">
        <p14:creationId xmlns:p14="http://schemas.microsoft.com/office/powerpoint/2010/main" val="1659490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a:extLst>
              <a:ext uri="{FF2B5EF4-FFF2-40B4-BE49-F238E27FC236}">
                <a16:creationId xmlns:a16="http://schemas.microsoft.com/office/drawing/2014/main" id="{BA04CCD8-1C53-5930-D9D6-83DB58769622}"/>
              </a:ext>
            </a:extLst>
          </p:cNvPr>
          <p:cNvSpPr txBox="1">
            <a:spLocks/>
          </p:cNvSpPr>
          <p:nvPr/>
        </p:nvSpPr>
        <p:spPr>
          <a:xfrm>
            <a:off x="6261205" y="4755582"/>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23</a:t>
            </a:fld>
            <a:endParaRPr lang="zh-TW" altLang="en-US" dirty="0"/>
          </a:p>
        </p:txBody>
      </p:sp>
      <p:pic>
        <p:nvPicPr>
          <p:cNvPr id="6" name="圖片 5">
            <a:extLst>
              <a:ext uri="{FF2B5EF4-FFF2-40B4-BE49-F238E27FC236}">
                <a16:creationId xmlns:a16="http://schemas.microsoft.com/office/drawing/2014/main" id="{1CF1CAEF-EFF0-F4FD-2A56-37D1D3378735}"/>
              </a:ext>
            </a:extLst>
          </p:cNvPr>
          <p:cNvPicPr>
            <a:picLocks noChangeAspect="1"/>
          </p:cNvPicPr>
          <p:nvPr/>
        </p:nvPicPr>
        <p:blipFill>
          <a:blip r:embed="rId3"/>
          <a:stretch>
            <a:fillRect/>
          </a:stretch>
        </p:blipFill>
        <p:spPr>
          <a:xfrm>
            <a:off x="397194" y="944560"/>
            <a:ext cx="7354473" cy="3656402"/>
          </a:xfrm>
          <a:prstGeom prst="rect">
            <a:avLst/>
          </a:prstGeom>
        </p:spPr>
      </p:pic>
      <p:sp>
        <p:nvSpPr>
          <p:cNvPr id="8" name="文字方塊 7">
            <a:extLst>
              <a:ext uri="{FF2B5EF4-FFF2-40B4-BE49-F238E27FC236}">
                <a16:creationId xmlns:a16="http://schemas.microsoft.com/office/drawing/2014/main" id="{64FF40AE-8D33-BE23-F4B4-FD7608F82F70}"/>
              </a:ext>
            </a:extLst>
          </p:cNvPr>
          <p:cNvSpPr txBox="1"/>
          <p:nvPr/>
        </p:nvSpPr>
        <p:spPr>
          <a:xfrm>
            <a:off x="589849" y="244003"/>
            <a:ext cx="6969162" cy="415498"/>
          </a:xfrm>
          <a:prstGeom prst="rect">
            <a:avLst/>
          </a:prstGeom>
          <a:noFill/>
        </p:spPr>
        <p:txBody>
          <a:bodyPr wrap="square">
            <a:spAutoFit/>
          </a:bodyPr>
          <a:lstStyle/>
          <a:p>
            <a:r>
              <a:rPr lang="en-US" altLang="zh-TW" sz="2100" dirty="0">
                <a:solidFill>
                  <a:schemeClr val="tx1"/>
                </a:solidFill>
                <a:latin typeface="+mn-lt"/>
              </a:rPr>
              <a:t>Linear Relationship of LE8 and Mortality Risk</a:t>
            </a:r>
          </a:p>
        </p:txBody>
      </p:sp>
      <p:pic>
        <p:nvPicPr>
          <p:cNvPr id="3" name="圖片 2">
            <a:extLst>
              <a:ext uri="{FF2B5EF4-FFF2-40B4-BE49-F238E27FC236}">
                <a16:creationId xmlns:a16="http://schemas.microsoft.com/office/drawing/2014/main" id="{F234D3DF-E0A0-22BB-CD1D-F4756159D062}"/>
              </a:ext>
            </a:extLst>
          </p:cNvPr>
          <p:cNvPicPr>
            <a:picLocks noChangeAspect="1"/>
          </p:cNvPicPr>
          <p:nvPr/>
        </p:nvPicPr>
        <p:blipFill>
          <a:blip r:embed="rId4"/>
          <a:stretch>
            <a:fillRect/>
          </a:stretch>
        </p:blipFill>
        <p:spPr>
          <a:xfrm>
            <a:off x="1681316" y="1162617"/>
            <a:ext cx="1645213" cy="348477"/>
          </a:xfrm>
          <a:prstGeom prst="rect">
            <a:avLst/>
          </a:prstGeom>
        </p:spPr>
      </p:pic>
      <p:pic>
        <p:nvPicPr>
          <p:cNvPr id="7" name="圖片 6">
            <a:extLst>
              <a:ext uri="{FF2B5EF4-FFF2-40B4-BE49-F238E27FC236}">
                <a16:creationId xmlns:a16="http://schemas.microsoft.com/office/drawing/2014/main" id="{EA82E7AC-4781-FAEC-844E-286BE89B36A2}"/>
              </a:ext>
            </a:extLst>
          </p:cNvPr>
          <p:cNvPicPr>
            <a:picLocks noChangeAspect="1"/>
          </p:cNvPicPr>
          <p:nvPr/>
        </p:nvPicPr>
        <p:blipFill>
          <a:blip r:embed="rId5"/>
          <a:stretch>
            <a:fillRect/>
          </a:stretch>
        </p:blipFill>
        <p:spPr>
          <a:xfrm>
            <a:off x="2032648" y="2081318"/>
            <a:ext cx="1293881" cy="348477"/>
          </a:xfrm>
          <a:prstGeom prst="rect">
            <a:avLst/>
          </a:prstGeom>
        </p:spPr>
      </p:pic>
      <p:pic>
        <p:nvPicPr>
          <p:cNvPr id="10" name="圖片 9">
            <a:extLst>
              <a:ext uri="{FF2B5EF4-FFF2-40B4-BE49-F238E27FC236}">
                <a16:creationId xmlns:a16="http://schemas.microsoft.com/office/drawing/2014/main" id="{B7F3BD98-979C-7B66-EEC6-9403ABEC5CEF}"/>
              </a:ext>
            </a:extLst>
          </p:cNvPr>
          <p:cNvPicPr>
            <a:picLocks noChangeAspect="1"/>
          </p:cNvPicPr>
          <p:nvPr/>
        </p:nvPicPr>
        <p:blipFill>
          <a:blip r:embed="rId6"/>
          <a:stretch>
            <a:fillRect/>
          </a:stretch>
        </p:blipFill>
        <p:spPr>
          <a:xfrm>
            <a:off x="5464720" y="1162618"/>
            <a:ext cx="1381604" cy="374488"/>
          </a:xfrm>
          <a:prstGeom prst="rect">
            <a:avLst/>
          </a:prstGeom>
        </p:spPr>
      </p:pic>
      <p:pic>
        <p:nvPicPr>
          <p:cNvPr id="12" name="圖片 11">
            <a:extLst>
              <a:ext uri="{FF2B5EF4-FFF2-40B4-BE49-F238E27FC236}">
                <a16:creationId xmlns:a16="http://schemas.microsoft.com/office/drawing/2014/main" id="{F217710B-1BFB-5C27-72BB-5AF937DE683B}"/>
              </a:ext>
            </a:extLst>
          </p:cNvPr>
          <p:cNvPicPr>
            <a:picLocks noChangeAspect="1"/>
          </p:cNvPicPr>
          <p:nvPr/>
        </p:nvPicPr>
        <p:blipFill>
          <a:blip r:embed="rId7"/>
          <a:stretch>
            <a:fillRect/>
          </a:stretch>
        </p:blipFill>
        <p:spPr>
          <a:xfrm>
            <a:off x="5642025" y="2111501"/>
            <a:ext cx="1381604" cy="318294"/>
          </a:xfrm>
          <a:prstGeom prst="rect">
            <a:avLst/>
          </a:prstGeom>
        </p:spPr>
      </p:pic>
    </p:spTree>
    <p:extLst>
      <p:ext uri="{BB962C8B-B14F-4D97-AF65-F5344CB8AC3E}">
        <p14:creationId xmlns:p14="http://schemas.microsoft.com/office/powerpoint/2010/main" val="325221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DEEC5-A046-BC87-8FC5-3686FA0158C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BF99335-E5E6-DBFC-39B6-934F094C8E86}"/>
              </a:ext>
            </a:extLst>
          </p:cNvPr>
          <p:cNvSpPr>
            <a:spLocks noGrp="1"/>
          </p:cNvSpPr>
          <p:nvPr>
            <p:ph type="title"/>
          </p:nvPr>
        </p:nvSpPr>
        <p:spPr>
          <a:xfrm>
            <a:off x="251521" y="0"/>
            <a:ext cx="8229600" cy="648072"/>
          </a:xfrm>
          <a:solidFill>
            <a:schemeClr val="bg1"/>
          </a:solidFill>
        </p:spPr>
        <p:txBody>
          <a:bodyPr>
            <a:normAutofit fontScale="90000"/>
          </a:bodyPr>
          <a:lstStyle/>
          <a:p>
            <a:r>
              <a:rPr lang="en-US" altLang="zh-TW" sz="3600" dirty="0">
                <a:latin typeface="+mn-lt"/>
              </a:rPr>
              <a:t>Discussion</a:t>
            </a:r>
            <a:endParaRPr lang="zh-TW" altLang="en-US" sz="3600" dirty="0">
              <a:latin typeface="+mn-lt"/>
            </a:endParaRPr>
          </a:p>
        </p:txBody>
      </p:sp>
      <p:sp>
        <p:nvSpPr>
          <p:cNvPr id="3" name="內容版面配置區 2">
            <a:extLst>
              <a:ext uri="{FF2B5EF4-FFF2-40B4-BE49-F238E27FC236}">
                <a16:creationId xmlns:a16="http://schemas.microsoft.com/office/drawing/2014/main" id="{BFE2508C-C276-8833-8B86-EA506732DF49}"/>
              </a:ext>
            </a:extLst>
          </p:cNvPr>
          <p:cNvSpPr>
            <a:spLocks noGrp="1"/>
          </p:cNvSpPr>
          <p:nvPr>
            <p:ph idx="1"/>
          </p:nvPr>
        </p:nvSpPr>
        <p:spPr>
          <a:xfrm>
            <a:off x="251521" y="573314"/>
            <a:ext cx="8712968" cy="4518716"/>
          </a:xfrm>
        </p:spPr>
        <p:txBody>
          <a:bodyPr>
            <a:noAutofit/>
          </a:bodyPr>
          <a:lstStyle/>
          <a:p>
            <a:pPr marL="0" indent="0">
              <a:buNone/>
            </a:pPr>
            <a:r>
              <a:rPr lang="en-US" altLang="zh-TW" sz="2400" b="1" u="sng" dirty="0">
                <a:solidFill>
                  <a:srgbClr val="C00000"/>
                </a:solidFill>
                <a:latin typeface="+mn-lt"/>
              </a:rPr>
              <a:t>Limitations</a:t>
            </a:r>
          </a:p>
          <a:p>
            <a:pPr>
              <a:buFont typeface="+mj-lt"/>
              <a:buAutoNum type="arabicPeriod"/>
            </a:pPr>
            <a:r>
              <a:rPr lang="en-US" altLang="zh-TW" sz="2400" dirty="0">
                <a:latin typeface="+mn-lt"/>
              </a:rPr>
              <a:t>Four lifestyle factors are self-reported, which may lead to </a:t>
            </a:r>
            <a:r>
              <a:rPr lang="en-US" altLang="zh-TW" sz="2400" dirty="0">
                <a:solidFill>
                  <a:srgbClr val="FF0000"/>
                </a:solidFill>
                <a:latin typeface="+mn-lt"/>
              </a:rPr>
              <a:t>recall bias</a:t>
            </a:r>
            <a:r>
              <a:rPr lang="en-US" altLang="zh-TW" sz="2400" dirty="0">
                <a:latin typeface="+mn-lt"/>
              </a:rPr>
              <a:t>.</a:t>
            </a:r>
          </a:p>
          <a:p>
            <a:pPr>
              <a:buFont typeface="+mj-lt"/>
              <a:buAutoNum type="arabicPeriod"/>
            </a:pPr>
            <a:r>
              <a:rPr lang="en-US" altLang="zh-TW" sz="2400" dirty="0">
                <a:latin typeface="+mn-lt"/>
              </a:rPr>
              <a:t>Only a </a:t>
            </a:r>
            <a:r>
              <a:rPr lang="en-US" altLang="zh-TW" sz="2400" b="1" dirty="0">
                <a:solidFill>
                  <a:schemeClr val="bg2">
                    <a:lumMod val="50000"/>
                  </a:schemeClr>
                </a:solidFill>
                <a:latin typeface="+mn-lt"/>
              </a:rPr>
              <a:t>single baseline measurement </a:t>
            </a:r>
            <a:r>
              <a:rPr lang="en-US" altLang="zh-TW" sz="2400" dirty="0">
                <a:latin typeface="+mn-lt"/>
              </a:rPr>
              <a:t>was conducted, without considering long-term changes in the indicators.</a:t>
            </a:r>
          </a:p>
          <a:p>
            <a:pPr>
              <a:buFont typeface="+mj-lt"/>
              <a:buAutoNum type="arabicPeriod"/>
            </a:pPr>
            <a:r>
              <a:rPr lang="en-US" altLang="zh-TW" sz="2400" dirty="0">
                <a:latin typeface="+mn-lt"/>
              </a:rPr>
              <a:t>Despite multivariable adjustments, there may still be </a:t>
            </a:r>
            <a:r>
              <a:rPr lang="en-US" altLang="zh-TW" sz="2400" dirty="0">
                <a:solidFill>
                  <a:srgbClr val="FF0000"/>
                </a:solidFill>
                <a:latin typeface="+mn-lt"/>
              </a:rPr>
              <a:t>residual confounding </a:t>
            </a:r>
            <a:r>
              <a:rPr lang="en-US" altLang="zh-TW" sz="2400" dirty="0">
                <a:latin typeface="+mn-lt"/>
              </a:rPr>
              <a:t>from </a:t>
            </a:r>
            <a:r>
              <a:rPr lang="en-US" altLang="zh-TW" sz="2400" b="1" dirty="0">
                <a:solidFill>
                  <a:schemeClr val="bg2">
                    <a:lumMod val="50000"/>
                  </a:schemeClr>
                </a:solidFill>
                <a:latin typeface="+mn-lt"/>
              </a:rPr>
              <a:t>unmeasured or unknown </a:t>
            </a:r>
            <a:r>
              <a:rPr lang="en-US" altLang="zh-TW" sz="2400" dirty="0">
                <a:solidFill>
                  <a:schemeClr val="bg2">
                    <a:lumMod val="50000"/>
                  </a:schemeClr>
                </a:solidFill>
                <a:latin typeface="+mn-lt"/>
              </a:rPr>
              <a:t>variables.</a:t>
            </a:r>
          </a:p>
          <a:p>
            <a:pPr>
              <a:buFont typeface="+mj-lt"/>
              <a:buAutoNum type="arabicPeriod"/>
            </a:pPr>
            <a:r>
              <a:rPr lang="en-US" altLang="zh-TW" sz="2400" dirty="0">
                <a:latin typeface="+mn-lt"/>
              </a:rPr>
              <a:t>The study population consists of </a:t>
            </a:r>
            <a:r>
              <a:rPr lang="en-US" altLang="zh-TW" sz="2400" dirty="0">
                <a:solidFill>
                  <a:schemeClr val="tx1"/>
                </a:solidFill>
                <a:latin typeface="+mn-lt"/>
              </a:rPr>
              <a:t>US adults </a:t>
            </a:r>
            <a:r>
              <a:rPr lang="en-US" altLang="zh-TW" sz="2400" dirty="0">
                <a:solidFill>
                  <a:srgbClr val="FF0000"/>
                </a:solidFill>
                <a:latin typeface="+mn-lt"/>
              </a:rPr>
              <a:t>aged 30–79 </a:t>
            </a:r>
            <a:r>
              <a:rPr lang="en-US" altLang="zh-TW" sz="2400" dirty="0">
                <a:latin typeface="+mn-lt"/>
              </a:rPr>
              <a:t>years, limiting generalizability</a:t>
            </a:r>
            <a:r>
              <a:rPr lang="en-US" altLang="zh-TW" sz="2400" dirty="0">
                <a:solidFill>
                  <a:srgbClr val="0070C0"/>
                </a:solidFill>
                <a:latin typeface="+mn-lt"/>
              </a:rPr>
              <a:t>.</a:t>
            </a:r>
          </a:p>
        </p:txBody>
      </p:sp>
      <p:sp>
        <p:nvSpPr>
          <p:cNvPr id="4" name="投影片編號版面配置區 3">
            <a:extLst>
              <a:ext uri="{FF2B5EF4-FFF2-40B4-BE49-F238E27FC236}">
                <a16:creationId xmlns:a16="http://schemas.microsoft.com/office/drawing/2014/main" id="{A302DA62-2D91-9D97-429D-B7A6A4D2FFD8}"/>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24</a:t>
            </a:fld>
            <a:endParaRPr lang="zh-TW" altLang="en-US" dirty="0"/>
          </a:p>
        </p:txBody>
      </p:sp>
    </p:spTree>
    <p:extLst>
      <p:ext uri="{BB962C8B-B14F-4D97-AF65-F5344CB8AC3E}">
        <p14:creationId xmlns:p14="http://schemas.microsoft.com/office/powerpoint/2010/main" val="174840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D40B-3097-157D-FB2D-B8F5D0D7E11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23AACE0-8CD3-F2E6-9A0D-0638858DF707}"/>
              </a:ext>
            </a:extLst>
          </p:cNvPr>
          <p:cNvSpPr>
            <a:spLocks noGrp="1"/>
          </p:cNvSpPr>
          <p:nvPr>
            <p:ph type="title"/>
          </p:nvPr>
        </p:nvSpPr>
        <p:spPr>
          <a:xfrm>
            <a:off x="251521" y="0"/>
            <a:ext cx="8229600" cy="648072"/>
          </a:xfrm>
          <a:solidFill>
            <a:schemeClr val="bg1"/>
          </a:solidFill>
        </p:spPr>
        <p:txBody>
          <a:bodyPr>
            <a:normAutofit fontScale="90000"/>
          </a:bodyPr>
          <a:lstStyle/>
          <a:p>
            <a:r>
              <a:rPr lang="en-US" altLang="zh-TW" sz="3600" dirty="0">
                <a:latin typeface="+mn-lt"/>
              </a:rPr>
              <a:t>Discussion</a:t>
            </a:r>
            <a:endParaRPr lang="zh-TW" altLang="en-US" sz="3600" dirty="0">
              <a:latin typeface="+mn-lt"/>
            </a:endParaRPr>
          </a:p>
        </p:txBody>
      </p:sp>
      <p:sp>
        <p:nvSpPr>
          <p:cNvPr id="3" name="內容版面配置區 2">
            <a:extLst>
              <a:ext uri="{FF2B5EF4-FFF2-40B4-BE49-F238E27FC236}">
                <a16:creationId xmlns:a16="http://schemas.microsoft.com/office/drawing/2014/main" id="{DE2651E9-2B42-1652-C8E7-BA24DAE2E287}"/>
              </a:ext>
            </a:extLst>
          </p:cNvPr>
          <p:cNvSpPr>
            <a:spLocks noGrp="1"/>
          </p:cNvSpPr>
          <p:nvPr>
            <p:ph idx="1"/>
          </p:nvPr>
        </p:nvSpPr>
        <p:spPr>
          <a:xfrm>
            <a:off x="251521" y="573314"/>
            <a:ext cx="8712968" cy="4518716"/>
          </a:xfrm>
        </p:spPr>
        <p:txBody>
          <a:bodyPr>
            <a:noAutofit/>
          </a:bodyPr>
          <a:lstStyle/>
          <a:p>
            <a:pPr marL="0" indent="0">
              <a:buNone/>
            </a:pPr>
            <a:r>
              <a:rPr lang="en-US" altLang="zh-TW" sz="2400" b="1" u="sng" dirty="0">
                <a:solidFill>
                  <a:srgbClr val="C00000"/>
                </a:solidFill>
                <a:latin typeface="+mn-lt"/>
              </a:rPr>
              <a:t>Limitations</a:t>
            </a:r>
          </a:p>
          <a:p>
            <a:pPr marL="654050" indent="-514350">
              <a:buFont typeface="+mj-lt"/>
              <a:buAutoNum type="arabicPeriod" startAt="4"/>
            </a:pPr>
            <a:r>
              <a:rPr lang="en-US" altLang="zh-TW" sz="2600" dirty="0">
                <a:solidFill>
                  <a:schemeClr val="tx1"/>
                </a:solidFill>
                <a:latin typeface="+mn-lt"/>
              </a:rPr>
              <a:t>The overall CVH score in “Life’s Essential 8” is calculated using </a:t>
            </a:r>
            <a:r>
              <a:rPr lang="en-US" altLang="zh-TW" sz="2600" dirty="0">
                <a:solidFill>
                  <a:srgbClr val="FF0000"/>
                </a:solidFill>
                <a:latin typeface="+mn-lt"/>
              </a:rPr>
              <a:t>equal weights </a:t>
            </a:r>
            <a:r>
              <a:rPr lang="en-US" altLang="zh-TW" sz="2600" dirty="0">
                <a:solidFill>
                  <a:schemeClr val="tx1"/>
                </a:solidFill>
                <a:latin typeface="+mn-lt"/>
              </a:rPr>
              <a:t>for each of the 8 indicators, which may </a:t>
            </a:r>
            <a:r>
              <a:rPr lang="en-US" altLang="zh-TW" sz="2600" b="1" dirty="0">
                <a:solidFill>
                  <a:schemeClr val="bg2">
                    <a:lumMod val="50000"/>
                  </a:schemeClr>
                </a:solidFill>
                <a:latin typeface="+mn-lt"/>
              </a:rPr>
              <a:t>overlook</a:t>
            </a:r>
            <a:r>
              <a:rPr lang="en-US" altLang="zh-TW" sz="2600" dirty="0">
                <a:solidFill>
                  <a:schemeClr val="tx1"/>
                </a:solidFill>
                <a:latin typeface="+mn-lt"/>
              </a:rPr>
              <a:t> the different impact of each indicator on mortality risk.</a:t>
            </a:r>
            <a:endParaRPr lang="zh-TW" altLang="en-US" sz="2600" dirty="0">
              <a:solidFill>
                <a:schemeClr val="tx1"/>
              </a:solidFill>
              <a:latin typeface="+mn-lt"/>
            </a:endParaRPr>
          </a:p>
        </p:txBody>
      </p:sp>
      <p:sp>
        <p:nvSpPr>
          <p:cNvPr id="4" name="投影片編號版面配置區 3">
            <a:extLst>
              <a:ext uri="{FF2B5EF4-FFF2-40B4-BE49-F238E27FC236}">
                <a16:creationId xmlns:a16="http://schemas.microsoft.com/office/drawing/2014/main" id="{2C03C988-3623-B10F-B6E2-0939EE2FA8D4}"/>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25</a:t>
            </a:fld>
            <a:endParaRPr lang="zh-TW" altLang="en-US" dirty="0"/>
          </a:p>
        </p:txBody>
      </p:sp>
    </p:spTree>
    <p:extLst>
      <p:ext uri="{BB962C8B-B14F-4D97-AF65-F5344CB8AC3E}">
        <p14:creationId xmlns:p14="http://schemas.microsoft.com/office/powerpoint/2010/main" val="1325984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DF2B-97E1-4857-CA01-ED2756B928A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D994336-B55F-F551-7284-2DF432C22D43}"/>
              </a:ext>
            </a:extLst>
          </p:cNvPr>
          <p:cNvSpPr>
            <a:spLocks noGrp="1"/>
          </p:cNvSpPr>
          <p:nvPr>
            <p:ph type="ctrTitle"/>
          </p:nvPr>
        </p:nvSpPr>
        <p:spPr>
          <a:xfrm>
            <a:off x="208400" y="199104"/>
            <a:ext cx="8021200" cy="1408946"/>
          </a:xfrm>
        </p:spPr>
        <p:txBody>
          <a:bodyPr>
            <a:noAutofit/>
          </a:bodyPr>
          <a:lstStyle/>
          <a:p>
            <a:pPr algn="l"/>
            <a:r>
              <a:rPr lang="en-US" altLang="zh-TW" sz="2800" dirty="0">
                <a:latin typeface="+mn-lt"/>
                <a:ea typeface="+mj-ea"/>
              </a:rPr>
              <a:t> Life’s Essential 8 and the risk of cardiovascular disease death and all-cause mortality in Finnish men</a:t>
            </a:r>
            <a:endParaRPr lang="zh-TW" altLang="en-US" sz="2800" dirty="0">
              <a:latin typeface="+mn-lt"/>
              <a:ea typeface="+mj-ea"/>
            </a:endParaRPr>
          </a:p>
        </p:txBody>
      </p:sp>
      <p:sp>
        <p:nvSpPr>
          <p:cNvPr id="8" name="Rectangle 1">
            <a:extLst>
              <a:ext uri="{FF2B5EF4-FFF2-40B4-BE49-F238E27FC236}">
                <a16:creationId xmlns:a16="http://schemas.microsoft.com/office/drawing/2014/main" id="{D9C743AC-4E09-1A73-5611-B504EDE3D5D2}"/>
              </a:ext>
            </a:extLst>
          </p:cNvPr>
          <p:cNvSpPr>
            <a:spLocks noChangeArrowheads="1"/>
          </p:cNvSpPr>
          <p:nvPr/>
        </p:nvSpPr>
        <p:spPr bwMode="auto">
          <a:xfrm>
            <a:off x="265133" y="1860689"/>
            <a:ext cx="727714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zh-TW" sz="1800" b="1" dirty="0">
                <a:solidFill>
                  <a:srgbClr val="0070C0"/>
                </a:solidFill>
                <a:latin typeface="+mn-lt"/>
                <a:ea typeface="+mj-ea"/>
              </a:rPr>
              <a:t>European Journal of Preventive Cardiology </a:t>
            </a:r>
            <a:r>
              <a:rPr lang="en-US" altLang="zh-TW" sz="1800" dirty="0">
                <a:latin typeface="+mn-lt"/>
                <a:ea typeface="+mj-ea"/>
              </a:rPr>
              <a:t> (2023) 30, 658–667</a:t>
            </a:r>
            <a:endParaRPr lang="zh-TW" altLang="zh-TW" sz="1800" dirty="0">
              <a:latin typeface="+mn-lt"/>
              <a:ea typeface="+mj-ea"/>
            </a:endParaRPr>
          </a:p>
        </p:txBody>
      </p:sp>
      <p:sp>
        <p:nvSpPr>
          <p:cNvPr id="6" name="文字方塊 5">
            <a:extLst>
              <a:ext uri="{FF2B5EF4-FFF2-40B4-BE49-F238E27FC236}">
                <a16:creationId xmlns:a16="http://schemas.microsoft.com/office/drawing/2014/main" id="{FF0F846E-6D51-556F-52CE-DE1935DEBD81}"/>
              </a:ext>
            </a:extLst>
          </p:cNvPr>
          <p:cNvSpPr txBox="1"/>
          <p:nvPr/>
        </p:nvSpPr>
        <p:spPr>
          <a:xfrm>
            <a:off x="108283" y="3577971"/>
            <a:ext cx="4584032" cy="1384995"/>
          </a:xfrm>
          <a:prstGeom prst="rect">
            <a:avLst/>
          </a:prstGeom>
          <a:noFill/>
        </p:spPr>
        <p:txBody>
          <a:bodyPr wrap="square">
            <a:spAutoFit/>
          </a:bodyPr>
          <a:lstStyle/>
          <a:p>
            <a:r>
              <a:rPr lang="en-US" altLang="zh-TW" sz="2800" dirty="0">
                <a:latin typeface="+mn-lt"/>
                <a:ea typeface="+mj-ea"/>
              </a:rPr>
              <a:t>Institute of Clinical Medicine, University of Eastern Finland, </a:t>
            </a:r>
            <a:r>
              <a:rPr lang="en-US" altLang="zh-TW" sz="2800" b="1" dirty="0">
                <a:solidFill>
                  <a:schemeClr val="bg2">
                    <a:lumMod val="75000"/>
                  </a:schemeClr>
                </a:solidFill>
                <a:latin typeface="+mn-lt"/>
                <a:ea typeface="+mj-ea"/>
              </a:rPr>
              <a:t>Finland</a:t>
            </a:r>
            <a:r>
              <a:rPr lang="en-US" altLang="zh-TW" sz="2800" dirty="0">
                <a:latin typeface="+mn-lt"/>
                <a:ea typeface="+mj-ea"/>
              </a:rPr>
              <a:t>; </a:t>
            </a:r>
            <a:endParaRPr lang="zh-TW" altLang="en-US" sz="2800" b="1" dirty="0">
              <a:solidFill>
                <a:srgbClr val="0070C0"/>
              </a:solidFill>
              <a:latin typeface="+mn-lt"/>
              <a:ea typeface="+mj-ea"/>
            </a:endParaRPr>
          </a:p>
        </p:txBody>
      </p:sp>
      <p:sp>
        <p:nvSpPr>
          <p:cNvPr id="9" name="文字方塊 8">
            <a:extLst>
              <a:ext uri="{FF2B5EF4-FFF2-40B4-BE49-F238E27FC236}">
                <a16:creationId xmlns:a16="http://schemas.microsoft.com/office/drawing/2014/main" id="{1C25EA45-5956-9C2B-E708-F95579EB0D34}"/>
              </a:ext>
            </a:extLst>
          </p:cNvPr>
          <p:cNvSpPr txBox="1"/>
          <p:nvPr/>
        </p:nvSpPr>
        <p:spPr>
          <a:xfrm>
            <a:off x="108283" y="2590419"/>
            <a:ext cx="4802929" cy="830997"/>
          </a:xfrm>
          <a:prstGeom prst="rect">
            <a:avLst/>
          </a:prstGeom>
          <a:noFill/>
        </p:spPr>
        <p:txBody>
          <a:bodyPr wrap="square">
            <a:spAutoFit/>
          </a:bodyPr>
          <a:lstStyle/>
          <a:p>
            <a:r>
              <a:rPr lang="en-US" altLang="zh-TW" sz="2400" dirty="0">
                <a:latin typeface="+mn-lt"/>
                <a:ea typeface="+mj-ea"/>
              </a:rPr>
              <a:t>First author: </a:t>
            </a:r>
          </a:p>
          <a:p>
            <a:r>
              <a:rPr lang="en-US" altLang="zh-TW" sz="2400" dirty="0" err="1">
                <a:latin typeface="+mn-lt"/>
                <a:ea typeface="+mj-ea"/>
              </a:rPr>
              <a:t>Nzechukwu</a:t>
            </a:r>
            <a:r>
              <a:rPr lang="en-US" altLang="zh-TW" sz="2400" dirty="0">
                <a:latin typeface="+mn-lt"/>
                <a:ea typeface="+mj-ea"/>
              </a:rPr>
              <a:t> M. </a:t>
            </a:r>
            <a:r>
              <a:rPr lang="en-US" altLang="zh-TW" sz="2400" dirty="0" err="1">
                <a:latin typeface="+mn-lt"/>
                <a:ea typeface="+mj-ea"/>
              </a:rPr>
              <a:t>Isiozor</a:t>
            </a:r>
            <a:endParaRPr lang="zh-TW" altLang="en-US" sz="2400" dirty="0">
              <a:latin typeface="+mn-lt"/>
              <a:ea typeface="+mj-ea"/>
            </a:endParaRPr>
          </a:p>
        </p:txBody>
      </p:sp>
      <p:sp>
        <p:nvSpPr>
          <p:cNvPr id="3" name="投影片編號版面配置區 3">
            <a:extLst>
              <a:ext uri="{FF2B5EF4-FFF2-40B4-BE49-F238E27FC236}">
                <a16:creationId xmlns:a16="http://schemas.microsoft.com/office/drawing/2014/main" id="{19A00B06-558D-4112-C8A1-7D75629DF01C}"/>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26</a:t>
            </a:fld>
            <a:endParaRPr lang="zh-TW" altLang="en-US" dirty="0"/>
          </a:p>
        </p:txBody>
      </p:sp>
      <p:pic>
        <p:nvPicPr>
          <p:cNvPr id="5" name="圖片 4">
            <a:extLst>
              <a:ext uri="{FF2B5EF4-FFF2-40B4-BE49-F238E27FC236}">
                <a16:creationId xmlns:a16="http://schemas.microsoft.com/office/drawing/2014/main" id="{1A6377AE-ECAD-4C6F-DB45-A04B9DBAEC00}"/>
              </a:ext>
            </a:extLst>
          </p:cNvPr>
          <p:cNvPicPr>
            <a:picLocks noChangeAspect="1"/>
          </p:cNvPicPr>
          <p:nvPr/>
        </p:nvPicPr>
        <p:blipFill>
          <a:blip r:embed="rId2"/>
          <a:stretch>
            <a:fillRect/>
          </a:stretch>
        </p:blipFill>
        <p:spPr>
          <a:xfrm>
            <a:off x="5012916" y="2759693"/>
            <a:ext cx="1887203" cy="640937"/>
          </a:xfrm>
          <a:prstGeom prst="rect">
            <a:avLst/>
          </a:prstGeom>
        </p:spPr>
      </p:pic>
      <p:pic>
        <p:nvPicPr>
          <p:cNvPr id="11" name="圖片 10">
            <a:extLst>
              <a:ext uri="{FF2B5EF4-FFF2-40B4-BE49-F238E27FC236}">
                <a16:creationId xmlns:a16="http://schemas.microsoft.com/office/drawing/2014/main" id="{95E6E09D-814E-BB28-62B8-A3DF7EDDCBFD}"/>
              </a:ext>
            </a:extLst>
          </p:cNvPr>
          <p:cNvPicPr>
            <a:picLocks noChangeAspect="1"/>
          </p:cNvPicPr>
          <p:nvPr/>
        </p:nvPicPr>
        <p:blipFill>
          <a:blip r:embed="rId3"/>
          <a:stretch>
            <a:fillRect/>
          </a:stretch>
        </p:blipFill>
        <p:spPr>
          <a:xfrm>
            <a:off x="5012916" y="3535450"/>
            <a:ext cx="3405335" cy="1408946"/>
          </a:xfrm>
          <a:prstGeom prst="rect">
            <a:avLst/>
          </a:prstGeom>
        </p:spPr>
      </p:pic>
    </p:spTree>
    <p:extLst>
      <p:ext uri="{BB962C8B-B14F-4D97-AF65-F5344CB8AC3E}">
        <p14:creationId xmlns:p14="http://schemas.microsoft.com/office/powerpoint/2010/main" val="2336733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FA47A-BB91-35F5-75C3-07EBC07ADC4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D8BB4ED-865B-0D21-70B1-7F3A07F2CFE2}"/>
              </a:ext>
            </a:extLst>
          </p:cNvPr>
          <p:cNvSpPr>
            <a:spLocks noGrp="1"/>
          </p:cNvSpPr>
          <p:nvPr>
            <p:ph type="title"/>
          </p:nvPr>
        </p:nvSpPr>
        <p:spPr>
          <a:xfrm>
            <a:off x="352509" y="160338"/>
            <a:ext cx="7886700" cy="666855"/>
          </a:xfrm>
          <a:solidFill>
            <a:schemeClr val="bg1"/>
          </a:solidFill>
        </p:spPr>
        <p:txBody>
          <a:bodyPr/>
          <a:lstStyle/>
          <a:p>
            <a:r>
              <a:rPr lang="en-US" altLang="zh-TW" sz="3600" b="1" dirty="0">
                <a:latin typeface="+mn-lt"/>
              </a:rPr>
              <a:t>Study Question</a:t>
            </a:r>
            <a:endParaRPr lang="zh-TW" altLang="en-US" sz="3600" b="1" dirty="0">
              <a:latin typeface="+mn-lt"/>
            </a:endParaRPr>
          </a:p>
        </p:txBody>
      </p:sp>
      <p:sp>
        <p:nvSpPr>
          <p:cNvPr id="3" name="內容版面配置區 2">
            <a:extLst>
              <a:ext uri="{FF2B5EF4-FFF2-40B4-BE49-F238E27FC236}">
                <a16:creationId xmlns:a16="http://schemas.microsoft.com/office/drawing/2014/main" id="{95155D81-029E-CD1B-6835-C6256C220E8B}"/>
              </a:ext>
            </a:extLst>
          </p:cNvPr>
          <p:cNvSpPr>
            <a:spLocks noGrp="1"/>
          </p:cNvSpPr>
          <p:nvPr>
            <p:ph idx="1"/>
          </p:nvPr>
        </p:nvSpPr>
        <p:spPr>
          <a:xfrm>
            <a:off x="288096" y="1203598"/>
            <a:ext cx="7732782" cy="3394472"/>
          </a:xfrm>
        </p:spPr>
        <p:txBody>
          <a:bodyPr>
            <a:normAutofit/>
          </a:bodyPr>
          <a:lstStyle/>
          <a:p>
            <a:r>
              <a:rPr lang="en-US" altLang="zh-TW" sz="2800" dirty="0">
                <a:solidFill>
                  <a:srgbClr val="1C1917"/>
                </a:solidFill>
                <a:latin typeface="+mn-lt"/>
              </a:rPr>
              <a:t>This study aims to examine the association between the “Life’s Essential 8” (LE8) and the risk of cardiovascular disease (CVD) death and all-cause mortality </a:t>
            </a:r>
            <a:r>
              <a:rPr lang="en-US" altLang="zh-TW" sz="2800" b="1" dirty="0">
                <a:solidFill>
                  <a:schemeClr val="bg2">
                    <a:lumMod val="50000"/>
                  </a:schemeClr>
                </a:solidFill>
                <a:latin typeface="+mn-lt"/>
              </a:rPr>
              <a:t>among Finnish men</a:t>
            </a:r>
            <a:r>
              <a:rPr lang="en-US" altLang="zh-TW" sz="2800" dirty="0">
                <a:solidFill>
                  <a:srgbClr val="1C1917"/>
                </a:solidFill>
                <a:latin typeface="+mn-lt"/>
              </a:rPr>
              <a:t>.</a:t>
            </a:r>
          </a:p>
          <a:p>
            <a:pPr>
              <a:lnSpc>
                <a:spcPct val="120000"/>
              </a:lnSpc>
            </a:pPr>
            <a:endParaRPr lang="en-US" altLang="zh-TW" sz="3300" dirty="0">
              <a:solidFill>
                <a:srgbClr val="1C1917"/>
              </a:solidFill>
              <a:latin typeface="+mn-lt"/>
            </a:endParaRPr>
          </a:p>
        </p:txBody>
      </p:sp>
      <p:sp>
        <p:nvSpPr>
          <p:cNvPr id="5" name="AutoShape 4" descr="C:\Users\loyutai\OneDrive\%E5%9C%96%E7%89%87\getImage (1).webp">
            <a:extLst>
              <a:ext uri="{FF2B5EF4-FFF2-40B4-BE49-F238E27FC236}">
                <a16:creationId xmlns:a16="http://schemas.microsoft.com/office/drawing/2014/main" id="{3CF4AC4A-CDA5-6FB2-4846-5577F4274075}"/>
              </a:ext>
            </a:extLst>
          </p:cNvPr>
          <p:cNvSpPr>
            <a:spLocks noChangeAspect="1" noChangeArrowheads="1"/>
          </p:cNvSpPr>
          <p:nvPr/>
        </p:nvSpPr>
        <p:spPr bwMode="auto">
          <a:xfrm>
            <a:off x="8598535" y="47323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endParaRPr lang="zh-TW" altLang="en-US" sz="1800">
              <a:latin typeface="+mn-lt"/>
            </a:endParaRPr>
          </a:p>
        </p:txBody>
      </p:sp>
      <p:sp>
        <p:nvSpPr>
          <p:cNvPr id="6" name="投影片編號版面配置區 3">
            <a:extLst>
              <a:ext uri="{FF2B5EF4-FFF2-40B4-BE49-F238E27FC236}">
                <a16:creationId xmlns:a16="http://schemas.microsoft.com/office/drawing/2014/main" id="{42667731-30DC-6994-37D1-0AA541BD1BB9}"/>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27</a:t>
            </a:fld>
            <a:endParaRPr lang="zh-TW" altLang="en-US" dirty="0"/>
          </a:p>
        </p:txBody>
      </p:sp>
    </p:spTree>
    <p:extLst>
      <p:ext uri="{BB962C8B-B14F-4D97-AF65-F5344CB8AC3E}">
        <p14:creationId xmlns:p14="http://schemas.microsoft.com/office/powerpoint/2010/main" val="2136674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A5F-6510-0B12-CB40-29FCFC797C4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8BE1FDA-FA17-2EDE-F57F-44D044175189}"/>
              </a:ext>
            </a:extLst>
          </p:cNvPr>
          <p:cNvSpPr>
            <a:spLocks noGrp="1"/>
          </p:cNvSpPr>
          <p:nvPr>
            <p:ph type="title"/>
          </p:nvPr>
        </p:nvSpPr>
        <p:spPr>
          <a:xfrm>
            <a:off x="713250" y="242318"/>
            <a:ext cx="7717500" cy="572700"/>
          </a:xfrm>
          <a:solidFill>
            <a:schemeClr val="bg1"/>
          </a:solidFill>
        </p:spPr>
        <p:txBody>
          <a:bodyPr/>
          <a:lstStyle/>
          <a:p>
            <a:r>
              <a:rPr lang="en-US" altLang="zh-TW" sz="3600" b="1" dirty="0">
                <a:latin typeface="+mn-lt"/>
              </a:rPr>
              <a:t>Knowledge gap</a:t>
            </a:r>
          </a:p>
        </p:txBody>
      </p:sp>
      <p:sp>
        <p:nvSpPr>
          <p:cNvPr id="3" name="內容版面配置區 2">
            <a:extLst>
              <a:ext uri="{FF2B5EF4-FFF2-40B4-BE49-F238E27FC236}">
                <a16:creationId xmlns:a16="http://schemas.microsoft.com/office/drawing/2014/main" id="{F38F5E59-071E-D25C-DA19-655D0F1B2F38}"/>
              </a:ext>
            </a:extLst>
          </p:cNvPr>
          <p:cNvSpPr>
            <a:spLocks noGrp="1"/>
          </p:cNvSpPr>
          <p:nvPr>
            <p:ph idx="1"/>
          </p:nvPr>
        </p:nvSpPr>
        <p:spPr>
          <a:xfrm>
            <a:off x="628649" y="1204685"/>
            <a:ext cx="8087179" cy="3847533"/>
          </a:xfrm>
        </p:spPr>
        <p:txBody>
          <a:bodyPr>
            <a:normAutofit/>
          </a:bodyPr>
          <a:lstStyle/>
          <a:p>
            <a:pPr>
              <a:buFont typeface="Arial" panose="020B0604020202020204" pitchFamily="34" charset="0"/>
              <a:buChar char="•"/>
            </a:pPr>
            <a:r>
              <a:rPr lang="en-US" altLang="zh-TW" sz="2800" dirty="0">
                <a:solidFill>
                  <a:schemeClr val="tx1"/>
                </a:solidFill>
                <a:latin typeface="+mn-lt"/>
              </a:rPr>
              <a:t>LE8 metric has not yet been evaluated in </a:t>
            </a:r>
            <a:r>
              <a:rPr lang="en-US" altLang="zh-TW" sz="2800" b="1" dirty="0">
                <a:solidFill>
                  <a:schemeClr val="bg2">
                    <a:lumMod val="50000"/>
                  </a:schemeClr>
                </a:solidFill>
                <a:latin typeface="+mn-lt"/>
              </a:rPr>
              <a:t>European populations</a:t>
            </a:r>
          </a:p>
        </p:txBody>
      </p:sp>
      <p:sp>
        <p:nvSpPr>
          <p:cNvPr id="5" name="投影片編號版面配置區 3">
            <a:extLst>
              <a:ext uri="{FF2B5EF4-FFF2-40B4-BE49-F238E27FC236}">
                <a16:creationId xmlns:a16="http://schemas.microsoft.com/office/drawing/2014/main" id="{C91CF33A-3FCC-AB45-CB5B-2871D3FE6046}"/>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28</a:t>
            </a:fld>
            <a:endParaRPr lang="zh-TW" altLang="en-US" dirty="0"/>
          </a:p>
        </p:txBody>
      </p:sp>
    </p:spTree>
    <p:extLst>
      <p:ext uri="{BB962C8B-B14F-4D97-AF65-F5344CB8AC3E}">
        <p14:creationId xmlns:p14="http://schemas.microsoft.com/office/powerpoint/2010/main" val="1341007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FFEF0-E995-BA42-9E16-A8D5F51D2A6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9BCEEAD-A54A-F4D2-E0B6-85E1BEAC9A2A}"/>
              </a:ext>
            </a:extLst>
          </p:cNvPr>
          <p:cNvSpPr>
            <a:spLocks noGrp="1"/>
          </p:cNvSpPr>
          <p:nvPr>
            <p:ph type="title"/>
          </p:nvPr>
        </p:nvSpPr>
        <p:spPr>
          <a:xfrm>
            <a:off x="457200" y="60996"/>
            <a:ext cx="8229600" cy="805780"/>
          </a:xfrm>
          <a:solidFill>
            <a:schemeClr val="bg1"/>
          </a:solidFill>
        </p:spPr>
        <p:txBody>
          <a:bodyPr>
            <a:normAutofit/>
          </a:bodyPr>
          <a:lstStyle/>
          <a:p>
            <a:r>
              <a:rPr lang="en-US" altLang="zh-TW" sz="3200" b="1" dirty="0">
                <a:latin typeface="+mn-lt"/>
              </a:rPr>
              <a:t>Methods: design and participants</a:t>
            </a:r>
            <a:endParaRPr lang="zh-TW" altLang="en-US" sz="3200" b="1" dirty="0">
              <a:latin typeface="+mn-lt"/>
            </a:endParaRPr>
          </a:p>
        </p:txBody>
      </p:sp>
      <p:sp>
        <p:nvSpPr>
          <p:cNvPr id="3" name="內容版面配置區 2">
            <a:extLst>
              <a:ext uri="{FF2B5EF4-FFF2-40B4-BE49-F238E27FC236}">
                <a16:creationId xmlns:a16="http://schemas.microsoft.com/office/drawing/2014/main" id="{406227CE-7D9C-8CB2-59AA-B974A6131AE7}"/>
              </a:ext>
            </a:extLst>
          </p:cNvPr>
          <p:cNvSpPr>
            <a:spLocks noGrp="1"/>
          </p:cNvSpPr>
          <p:nvPr>
            <p:ph idx="1"/>
          </p:nvPr>
        </p:nvSpPr>
        <p:spPr>
          <a:xfrm>
            <a:off x="251520" y="915572"/>
            <a:ext cx="8821488" cy="4136646"/>
          </a:xfrm>
        </p:spPr>
        <p:txBody>
          <a:bodyPr>
            <a:noAutofit/>
          </a:bodyPr>
          <a:lstStyle/>
          <a:p>
            <a:pPr>
              <a:lnSpc>
                <a:spcPct val="150000"/>
              </a:lnSpc>
            </a:pPr>
            <a:r>
              <a:rPr lang="en-US" altLang="zh-TW" sz="2800" b="1" dirty="0">
                <a:latin typeface="+mn-lt"/>
              </a:rPr>
              <a:t>Data Source: </a:t>
            </a:r>
          </a:p>
          <a:p>
            <a:pPr lvl="1">
              <a:lnSpc>
                <a:spcPct val="150000"/>
              </a:lnSpc>
            </a:pPr>
            <a:r>
              <a:rPr lang="en-US" altLang="zh-TW" sz="2800" dirty="0">
                <a:latin typeface="+mn-lt"/>
              </a:rPr>
              <a:t>Kuopio </a:t>
            </a:r>
            <a:r>
              <a:rPr lang="en-US" altLang="zh-TW" sz="2800" dirty="0" err="1">
                <a:latin typeface="+mn-lt"/>
              </a:rPr>
              <a:t>Ischaemic</a:t>
            </a:r>
            <a:r>
              <a:rPr lang="en-US" altLang="zh-TW" sz="2800" dirty="0">
                <a:latin typeface="+mn-lt"/>
              </a:rPr>
              <a:t> Heart Disease (KIHD) study in Eastern Finland, </a:t>
            </a:r>
            <a:r>
              <a:rPr lang="en-US" altLang="zh-TW" sz="2800" b="1" dirty="0">
                <a:solidFill>
                  <a:schemeClr val="bg2">
                    <a:lumMod val="50000"/>
                  </a:schemeClr>
                </a:solidFill>
                <a:latin typeface="+mn-lt"/>
              </a:rPr>
              <a:t>focused on middle-aged and older men.</a:t>
            </a:r>
          </a:p>
        </p:txBody>
      </p:sp>
      <p:sp>
        <p:nvSpPr>
          <p:cNvPr id="5" name="投影片編號版面配置區 3">
            <a:extLst>
              <a:ext uri="{FF2B5EF4-FFF2-40B4-BE49-F238E27FC236}">
                <a16:creationId xmlns:a16="http://schemas.microsoft.com/office/drawing/2014/main" id="{222D1BA3-DC7F-1554-DA7A-3FA26C946CF5}"/>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29</a:t>
            </a:fld>
            <a:endParaRPr lang="zh-TW" altLang="en-US" dirty="0"/>
          </a:p>
        </p:txBody>
      </p:sp>
    </p:spTree>
    <p:extLst>
      <p:ext uri="{BB962C8B-B14F-4D97-AF65-F5344CB8AC3E}">
        <p14:creationId xmlns:p14="http://schemas.microsoft.com/office/powerpoint/2010/main" val="61800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2509" y="160338"/>
            <a:ext cx="7886700" cy="666855"/>
          </a:xfrm>
          <a:solidFill>
            <a:schemeClr val="bg1"/>
          </a:solidFill>
        </p:spPr>
        <p:txBody>
          <a:bodyPr/>
          <a:lstStyle/>
          <a:p>
            <a:r>
              <a:rPr lang="en-US" altLang="zh-TW" sz="3600" b="1" dirty="0">
                <a:latin typeface="+mn-lt"/>
              </a:rPr>
              <a:t>Study Question</a:t>
            </a:r>
            <a:endParaRPr lang="zh-TW" altLang="en-US" sz="3600" b="1" dirty="0">
              <a:latin typeface="+mn-lt"/>
            </a:endParaRPr>
          </a:p>
        </p:txBody>
      </p:sp>
      <p:sp>
        <p:nvSpPr>
          <p:cNvPr id="3" name="內容版面配置區 2"/>
          <p:cNvSpPr>
            <a:spLocks noGrp="1"/>
          </p:cNvSpPr>
          <p:nvPr>
            <p:ph idx="1"/>
          </p:nvPr>
        </p:nvSpPr>
        <p:spPr>
          <a:xfrm>
            <a:off x="288096" y="1203597"/>
            <a:ext cx="8219800" cy="3600315"/>
          </a:xfrm>
        </p:spPr>
        <p:txBody>
          <a:bodyPr>
            <a:normAutofit/>
          </a:bodyPr>
          <a:lstStyle/>
          <a:p>
            <a:r>
              <a:rPr lang="en-US" altLang="zh-TW" sz="2800" dirty="0">
                <a:solidFill>
                  <a:srgbClr val="1C1917"/>
                </a:solidFill>
                <a:latin typeface="+mn-lt"/>
              </a:rPr>
              <a:t>What is the association of total and individual cardiovascular health (CVH) metrics in </a:t>
            </a:r>
            <a:r>
              <a:rPr lang="en-US" altLang="zh-TW" sz="2800" dirty="0">
                <a:solidFill>
                  <a:schemeClr val="bg2">
                    <a:lumMod val="75000"/>
                  </a:schemeClr>
                </a:solidFill>
                <a:latin typeface="+mn-lt"/>
              </a:rPr>
              <a:t>'Life’s Essential 8</a:t>
            </a:r>
            <a:r>
              <a:rPr lang="en-US" altLang="zh-TW" sz="2800" dirty="0">
                <a:solidFill>
                  <a:srgbClr val="1C1917"/>
                </a:solidFill>
                <a:latin typeface="+mn-lt"/>
              </a:rPr>
              <a:t>' with </a:t>
            </a:r>
            <a:r>
              <a:rPr lang="en-US" altLang="zh-TW" sz="2800" dirty="0">
                <a:solidFill>
                  <a:srgbClr val="FF0000"/>
                </a:solidFill>
                <a:latin typeface="+mn-lt"/>
              </a:rPr>
              <a:t>all-cause</a:t>
            </a:r>
            <a:r>
              <a:rPr lang="en-US" altLang="zh-TW" sz="2800" dirty="0">
                <a:solidFill>
                  <a:srgbClr val="1C1917"/>
                </a:solidFill>
                <a:latin typeface="+mn-lt"/>
              </a:rPr>
              <a:t> and </a:t>
            </a:r>
            <a:r>
              <a:rPr lang="en-US" altLang="zh-TW" sz="2800" dirty="0">
                <a:solidFill>
                  <a:srgbClr val="FF0000"/>
                </a:solidFill>
                <a:latin typeface="+mn-lt"/>
              </a:rPr>
              <a:t>cardiovascular disease-specific</a:t>
            </a:r>
            <a:r>
              <a:rPr lang="en-US" altLang="zh-TW" sz="2800" dirty="0">
                <a:solidFill>
                  <a:srgbClr val="1C1917"/>
                </a:solidFill>
                <a:latin typeface="+mn-lt"/>
              </a:rPr>
              <a:t> </a:t>
            </a:r>
            <a:r>
              <a:rPr lang="en-US" altLang="zh-TW" sz="2800" dirty="0">
                <a:solidFill>
                  <a:srgbClr val="FF0000"/>
                </a:solidFill>
                <a:latin typeface="+mn-lt"/>
              </a:rPr>
              <a:t>mortality</a:t>
            </a:r>
            <a:r>
              <a:rPr lang="en-US" altLang="zh-TW" sz="2800" dirty="0">
                <a:solidFill>
                  <a:srgbClr val="1C1917"/>
                </a:solidFill>
                <a:latin typeface="+mn-lt"/>
              </a:rPr>
              <a:t>?</a:t>
            </a:r>
          </a:p>
          <a:p>
            <a:endParaRPr lang="en-US" altLang="zh-TW" sz="2800" dirty="0">
              <a:solidFill>
                <a:srgbClr val="1C1917"/>
              </a:solidFill>
              <a:latin typeface="+mn-lt"/>
            </a:endParaRPr>
          </a:p>
          <a:p>
            <a:r>
              <a:rPr lang="en-US" altLang="zh-TW" sz="2800" dirty="0">
                <a:solidFill>
                  <a:srgbClr val="1C1917"/>
                </a:solidFill>
                <a:latin typeface="+mn-lt"/>
              </a:rPr>
              <a:t>Investigates risk differences across CVH score categories: Low (0–49), Intermediate (50–74), and High (75–100)</a:t>
            </a:r>
          </a:p>
        </p:txBody>
      </p:sp>
      <p:sp>
        <p:nvSpPr>
          <p:cNvPr id="5" name="AutoShape 4" descr="C:\Users\loyutai\OneDrive\%E5%9C%96%E7%89%87\getImage (1).webp"/>
          <p:cNvSpPr>
            <a:spLocks noChangeAspect="1" noChangeArrowheads="1"/>
          </p:cNvSpPr>
          <p:nvPr/>
        </p:nvSpPr>
        <p:spPr bwMode="auto">
          <a:xfrm>
            <a:off x="8598535" y="47323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endParaRPr lang="zh-TW" altLang="en-US" sz="1800">
              <a:latin typeface="+mn-lt"/>
            </a:endParaRPr>
          </a:p>
        </p:txBody>
      </p:sp>
      <p:sp>
        <p:nvSpPr>
          <p:cNvPr id="6" name="投影片編號版面配置區 3">
            <a:extLst>
              <a:ext uri="{FF2B5EF4-FFF2-40B4-BE49-F238E27FC236}">
                <a16:creationId xmlns:a16="http://schemas.microsoft.com/office/drawing/2014/main" id="{F462A7F4-1C1C-D076-47B2-6AC737B07079}"/>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a:t>
            </a:fld>
            <a:endParaRPr lang="zh-TW" altLang="en-US" dirty="0"/>
          </a:p>
        </p:txBody>
      </p:sp>
    </p:spTree>
    <p:extLst>
      <p:ext uri="{BB962C8B-B14F-4D97-AF65-F5344CB8AC3E}">
        <p14:creationId xmlns:p14="http://schemas.microsoft.com/office/powerpoint/2010/main" val="180612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556B2-4DD6-0099-792A-4384577392E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F95C11C-723A-6E36-3F04-793081EDAA08}"/>
              </a:ext>
            </a:extLst>
          </p:cNvPr>
          <p:cNvSpPr>
            <a:spLocks noGrp="1"/>
          </p:cNvSpPr>
          <p:nvPr>
            <p:ph type="title"/>
          </p:nvPr>
        </p:nvSpPr>
        <p:spPr>
          <a:xfrm>
            <a:off x="457200" y="60996"/>
            <a:ext cx="8229600" cy="805780"/>
          </a:xfrm>
          <a:solidFill>
            <a:schemeClr val="bg1"/>
          </a:solidFill>
        </p:spPr>
        <p:txBody>
          <a:bodyPr>
            <a:normAutofit/>
          </a:bodyPr>
          <a:lstStyle/>
          <a:p>
            <a:r>
              <a:rPr lang="en-US" altLang="zh-TW" sz="3200" b="1" dirty="0">
                <a:latin typeface="+mn-lt"/>
              </a:rPr>
              <a:t>Methods: design and participants</a:t>
            </a:r>
            <a:endParaRPr lang="zh-TW" altLang="en-US" sz="3200" b="1" dirty="0">
              <a:latin typeface="+mn-lt"/>
            </a:endParaRPr>
          </a:p>
        </p:txBody>
      </p:sp>
      <p:sp>
        <p:nvSpPr>
          <p:cNvPr id="5" name="投影片編號版面配置區 3">
            <a:extLst>
              <a:ext uri="{FF2B5EF4-FFF2-40B4-BE49-F238E27FC236}">
                <a16:creationId xmlns:a16="http://schemas.microsoft.com/office/drawing/2014/main" id="{DAD6C387-5E3A-9739-8B8C-313C17746E3C}"/>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30</a:t>
            </a:fld>
            <a:endParaRPr lang="zh-TW" altLang="en-US" dirty="0"/>
          </a:p>
        </p:txBody>
      </p:sp>
      <p:sp>
        <p:nvSpPr>
          <p:cNvPr id="4" name="Rectangle 1">
            <a:extLst>
              <a:ext uri="{FF2B5EF4-FFF2-40B4-BE49-F238E27FC236}">
                <a16:creationId xmlns:a16="http://schemas.microsoft.com/office/drawing/2014/main" id="{AEEE4C92-DAA9-0F8A-6F7E-140D85869F27}"/>
              </a:ext>
            </a:extLst>
          </p:cNvPr>
          <p:cNvSpPr>
            <a:spLocks noGrp="1" noChangeArrowheads="1"/>
          </p:cNvSpPr>
          <p:nvPr>
            <p:ph idx="1"/>
          </p:nvPr>
        </p:nvSpPr>
        <p:spPr bwMode="auto">
          <a:xfrm>
            <a:off x="457200" y="699442"/>
            <a:ext cx="807816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ClrTx/>
              <a:buSzTx/>
              <a:defRPr/>
            </a:pPr>
            <a:r>
              <a:rPr kumimoji="0" lang="zh-TW" altLang="zh-TW" sz="22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Inclusion</a:t>
            </a:r>
            <a:r>
              <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 </a:t>
            </a:r>
          </a:p>
          <a:p>
            <a:pPr marL="800100" lvl="1" indent="-342900" eaLnBrk="0" fontAlgn="base" hangingPunct="0">
              <a:spcBef>
                <a:spcPct val="0"/>
              </a:spcBef>
              <a:spcAft>
                <a:spcPct val="0"/>
              </a:spcAft>
              <a:buClrTx/>
              <a:buSzTx/>
              <a:defRPr/>
            </a:pPr>
            <a:r>
              <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Men aged 42–60 </a:t>
            </a:r>
          </a:p>
          <a:p>
            <a:pPr marL="800100" lvl="1" indent="-342900" eaLnBrk="0" fontAlgn="base" hangingPunct="0">
              <a:spcBef>
                <a:spcPct val="0"/>
              </a:spcBef>
              <a:spcAft>
                <a:spcPct val="0"/>
              </a:spcAft>
              <a:buClrTx/>
              <a:buSzTx/>
              <a:defRPr/>
            </a:pPr>
            <a:r>
              <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Able to complete baseline measurements  </a:t>
            </a:r>
            <a:endParaRPr kumimoji="0" lang="en-US"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800100" lvl="1" indent="-342900" eaLnBrk="0" fontAlgn="base" hangingPunct="0">
              <a:spcBef>
                <a:spcPct val="0"/>
              </a:spcBef>
              <a:spcAft>
                <a:spcPct val="0"/>
              </a:spcAft>
              <a:buClrTx/>
              <a:buSzTx/>
              <a:defRPr/>
            </a:pPr>
            <a:endPar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342900" indent="-342900" eaLnBrk="0" fontAlgn="base" hangingPunct="0">
              <a:spcBef>
                <a:spcPct val="0"/>
              </a:spcBef>
              <a:spcAft>
                <a:spcPct val="0"/>
              </a:spcAft>
              <a:buClrTx/>
              <a:buSzTx/>
              <a:defRPr/>
            </a:pPr>
            <a:r>
              <a:rPr kumimoji="0" lang="zh-TW" altLang="zh-TW" sz="22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Exclusion</a:t>
            </a:r>
            <a:r>
              <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 </a:t>
            </a:r>
          </a:p>
          <a:p>
            <a:pPr marL="800100" lvl="1" indent="-342900" eaLnBrk="0" fontAlgn="base" hangingPunct="0">
              <a:spcBef>
                <a:spcPct val="0"/>
              </a:spcBef>
              <a:spcAft>
                <a:spcPct val="0"/>
              </a:spcAft>
              <a:buClrTx/>
              <a:buSzTx/>
              <a:defRPr/>
            </a:pPr>
            <a:r>
              <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Pre-existing cardiovascular disease </a:t>
            </a:r>
          </a:p>
          <a:p>
            <a:pPr marL="800100" lvl="1" indent="-342900" eaLnBrk="0" fontAlgn="base" hangingPunct="0">
              <a:spcBef>
                <a:spcPct val="0"/>
              </a:spcBef>
              <a:spcAft>
                <a:spcPct val="0"/>
              </a:spcAft>
              <a:buClrTx/>
              <a:buSzTx/>
              <a:defRPr/>
            </a:pPr>
            <a:r>
              <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Missing essential baseline data </a:t>
            </a:r>
          </a:p>
          <a:p>
            <a:pPr marL="342900" indent="-342900" eaLnBrk="0" fontAlgn="base" hangingPunct="0">
              <a:spcBef>
                <a:spcPct val="0"/>
              </a:spcBef>
              <a:spcAft>
                <a:spcPct val="0"/>
              </a:spcAft>
              <a:buClrTx/>
              <a:buSzTx/>
              <a:defRPr/>
            </a:pPr>
            <a:endParaRPr kumimoji="0" lang="en-US" altLang="zh-TW" sz="22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342900" indent="-342900" eaLnBrk="0" fontAlgn="base" hangingPunct="0">
              <a:spcBef>
                <a:spcPct val="0"/>
              </a:spcBef>
              <a:spcAft>
                <a:spcPct val="0"/>
              </a:spcAft>
              <a:buClrTx/>
              <a:buSzTx/>
              <a:defRPr/>
            </a:pPr>
            <a:r>
              <a:rPr kumimoji="0" lang="zh-TW" altLang="zh-TW" sz="22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Final Sample</a:t>
            </a:r>
            <a:endPar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800100" lvl="1" indent="-342900" eaLnBrk="0" fontAlgn="base" hangingPunct="0">
              <a:spcBef>
                <a:spcPct val="0"/>
              </a:spcBef>
              <a:spcAft>
                <a:spcPct val="0"/>
              </a:spcAft>
              <a:buClrTx/>
              <a:buSzTx/>
              <a:defRPr/>
            </a:pPr>
            <a:r>
              <a:rPr kumimoji="0" lang="zh-TW" altLang="zh-TW" sz="22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Of the initial 2682 participants, after excluding those with a history of CVD and missing data, a total of 1662 men were included in the analyses</a:t>
            </a:r>
            <a:endParaRPr kumimoji="0" lang="zh-TW" altLang="zh-TW"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2572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83E03-ED62-02CA-627A-FC5B3DBCB63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86B11D3-70F2-303C-438A-1453FCD77785}"/>
              </a:ext>
            </a:extLst>
          </p:cNvPr>
          <p:cNvSpPr>
            <a:spLocks noGrp="1"/>
          </p:cNvSpPr>
          <p:nvPr>
            <p:ph type="title"/>
          </p:nvPr>
        </p:nvSpPr>
        <p:spPr>
          <a:xfrm>
            <a:off x="457200" y="51471"/>
            <a:ext cx="8229600" cy="805780"/>
          </a:xfrm>
          <a:solidFill>
            <a:schemeClr val="bg1"/>
          </a:solidFill>
        </p:spPr>
        <p:txBody>
          <a:bodyPr>
            <a:normAutofit/>
          </a:bodyPr>
          <a:lstStyle/>
          <a:p>
            <a:r>
              <a:rPr lang="en-US" altLang="zh-TW" sz="3600" b="1" dirty="0">
                <a:latin typeface="+mn-lt"/>
              </a:rPr>
              <a:t>Methods: outcome measurement</a:t>
            </a:r>
            <a:endParaRPr lang="zh-TW" altLang="en-US" sz="3600" b="1" dirty="0">
              <a:latin typeface="+mn-lt"/>
            </a:endParaRPr>
          </a:p>
        </p:txBody>
      </p:sp>
      <p:sp>
        <p:nvSpPr>
          <p:cNvPr id="3" name="內容版面配置區 2">
            <a:extLst>
              <a:ext uri="{FF2B5EF4-FFF2-40B4-BE49-F238E27FC236}">
                <a16:creationId xmlns:a16="http://schemas.microsoft.com/office/drawing/2014/main" id="{8409BE44-33EA-9D06-7C13-2FC28225739C}"/>
              </a:ext>
            </a:extLst>
          </p:cNvPr>
          <p:cNvSpPr>
            <a:spLocks noGrp="1"/>
          </p:cNvSpPr>
          <p:nvPr>
            <p:ph idx="1"/>
          </p:nvPr>
        </p:nvSpPr>
        <p:spPr>
          <a:xfrm>
            <a:off x="251520" y="915572"/>
            <a:ext cx="8821488" cy="3960435"/>
          </a:xfrm>
        </p:spPr>
        <p:txBody>
          <a:bodyPr>
            <a:noAutofit/>
          </a:bodyPr>
          <a:lstStyle/>
          <a:p>
            <a:r>
              <a:rPr lang="en-US" altLang="zh-TW" sz="3000" b="1" dirty="0">
                <a:latin typeface="+mn-lt"/>
              </a:rPr>
              <a:t>Mortality measurement: </a:t>
            </a:r>
            <a:r>
              <a:rPr lang="en-US" altLang="zh-TW" sz="3000" dirty="0">
                <a:latin typeface="+mn-lt"/>
              </a:rPr>
              <a:t>National death registry database</a:t>
            </a:r>
          </a:p>
          <a:p>
            <a:endParaRPr lang="en-US" altLang="zh-TW" sz="3000" dirty="0">
              <a:latin typeface="+mn-lt"/>
            </a:endParaRPr>
          </a:p>
          <a:p>
            <a:r>
              <a:rPr lang="en-US" altLang="zh-TW" sz="3000" b="1" dirty="0">
                <a:latin typeface="+mn-lt"/>
              </a:rPr>
              <a:t>Outcomes:</a:t>
            </a:r>
          </a:p>
          <a:p>
            <a:pPr lvl="1"/>
            <a:r>
              <a:rPr lang="en-US" altLang="zh-TW" sz="3000" dirty="0">
                <a:latin typeface="+mn-lt"/>
              </a:rPr>
              <a:t>Cardiovascular disease (CVD) death</a:t>
            </a:r>
          </a:p>
          <a:p>
            <a:pPr lvl="1"/>
            <a:r>
              <a:rPr lang="en-US" altLang="zh-TW" sz="3000" dirty="0">
                <a:latin typeface="+mn-lt"/>
              </a:rPr>
              <a:t>All-cause mortality</a:t>
            </a:r>
          </a:p>
          <a:p>
            <a:pPr lvl="1"/>
            <a:endParaRPr lang="en-US" altLang="zh-TW" sz="3000" dirty="0">
              <a:latin typeface="+mn-lt"/>
            </a:endParaRPr>
          </a:p>
          <a:p>
            <a:r>
              <a:rPr lang="en-US" altLang="zh-TW" sz="2700" b="1" dirty="0">
                <a:latin typeface="+mn-lt"/>
              </a:rPr>
              <a:t>Follow-up Duration: </a:t>
            </a:r>
            <a:r>
              <a:rPr lang="en-US" altLang="zh-TW" sz="2700" dirty="0">
                <a:latin typeface="+mn-lt"/>
              </a:rPr>
              <a:t>Median of 30 years</a:t>
            </a:r>
          </a:p>
        </p:txBody>
      </p:sp>
      <p:sp>
        <p:nvSpPr>
          <p:cNvPr id="5" name="投影片編號版面配置區 3">
            <a:extLst>
              <a:ext uri="{FF2B5EF4-FFF2-40B4-BE49-F238E27FC236}">
                <a16:creationId xmlns:a16="http://schemas.microsoft.com/office/drawing/2014/main" id="{DE5D2F28-AE2A-5E49-8F14-E101D8EA3C8F}"/>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31</a:t>
            </a:fld>
            <a:endParaRPr lang="zh-TW" altLang="en-US" dirty="0"/>
          </a:p>
        </p:txBody>
      </p:sp>
    </p:spTree>
    <p:extLst>
      <p:ext uri="{BB962C8B-B14F-4D97-AF65-F5344CB8AC3E}">
        <p14:creationId xmlns:p14="http://schemas.microsoft.com/office/powerpoint/2010/main" val="160821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F6919-8C79-C56D-2803-1DFCB9D3197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067C7FF-57FF-AECF-B895-5459E529EFF5}"/>
              </a:ext>
            </a:extLst>
          </p:cNvPr>
          <p:cNvSpPr>
            <a:spLocks noGrp="1"/>
          </p:cNvSpPr>
          <p:nvPr>
            <p:ph type="title"/>
          </p:nvPr>
        </p:nvSpPr>
        <p:spPr>
          <a:xfrm>
            <a:off x="457200" y="51471"/>
            <a:ext cx="8229600" cy="805780"/>
          </a:xfrm>
          <a:solidFill>
            <a:schemeClr val="bg1"/>
          </a:solidFill>
        </p:spPr>
        <p:txBody>
          <a:bodyPr>
            <a:normAutofit/>
          </a:bodyPr>
          <a:lstStyle/>
          <a:p>
            <a:r>
              <a:rPr lang="en-US" altLang="zh-TW" sz="3600" b="1" dirty="0">
                <a:latin typeface="+mn-lt"/>
              </a:rPr>
              <a:t>Statistical Analysis </a:t>
            </a:r>
          </a:p>
        </p:txBody>
      </p:sp>
      <p:sp>
        <p:nvSpPr>
          <p:cNvPr id="3" name="內容版面配置區 2">
            <a:extLst>
              <a:ext uri="{FF2B5EF4-FFF2-40B4-BE49-F238E27FC236}">
                <a16:creationId xmlns:a16="http://schemas.microsoft.com/office/drawing/2014/main" id="{4F25E958-ACA6-568D-BB15-83CE8C481848}"/>
              </a:ext>
            </a:extLst>
          </p:cNvPr>
          <p:cNvSpPr>
            <a:spLocks noGrp="1"/>
          </p:cNvSpPr>
          <p:nvPr>
            <p:ph idx="1"/>
          </p:nvPr>
        </p:nvSpPr>
        <p:spPr>
          <a:xfrm>
            <a:off x="251520" y="915572"/>
            <a:ext cx="8821488" cy="3960435"/>
          </a:xfrm>
        </p:spPr>
        <p:txBody>
          <a:bodyPr>
            <a:noAutofit/>
          </a:bodyPr>
          <a:lstStyle/>
          <a:p>
            <a:pPr marL="285750" indent="-285750">
              <a:buClrTx/>
              <a:buSzTx/>
              <a:defRPr/>
            </a:pPr>
            <a:r>
              <a:rPr kumimoji="0" lang="en-US" altLang="zh-TW" sz="32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Cox Proportional Hazards Model</a:t>
            </a:r>
            <a:r>
              <a:rPr kumimoji="0" lang="en-US" altLang="zh-TW"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used to assess the association between LE8 scores and mortality risk</a:t>
            </a:r>
          </a:p>
          <a:p>
            <a:pPr marL="457200" lvl="1" indent="0">
              <a:buClrTx/>
              <a:buSzTx/>
              <a:buFont typeface="Arial" panose="020B0604020202020204" pitchFamily="34" charset="0"/>
              <a:buChar char="•"/>
              <a:defRPr/>
            </a:pPr>
            <a:r>
              <a:rPr kumimoji="0" lang="en-US" altLang="zh-TW" sz="32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Adjustments</a:t>
            </a:r>
            <a:r>
              <a:rPr kumimoji="0" lang="en-US" altLang="zh-TW"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Age, alcohol intake, socioeconomic status,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32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Restricted cubic splines</a:t>
            </a:r>
            <a:r>
              <a:rPr kumimoji="0" lang="en-US" altLang="zh-TW"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it represents the dose–response relationships between CVH scores and mortality.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投影片編號版面配置區 3">
            <a:extLst>
              <a:ext uri="{FF2B5EF4-FFF2-40B4-BE49-F238E27FC236}">
                <a16:creationId xmlns:a16="http://schemas.microsoft.com/office/drawing/2014/main" id="{5FC82FAC-4F5D-958C-868A-0B7C174F3501}"/>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32</a:t>
            </a:fld>
            <a:endParaRPr lang="zh-TW" altLang="en-US" dirty="0"/>
          </a:p>
        </p:txBody>
      </p:sp>
    </p:spTree>
    <p:extLst>
      <p:ext uri="{BB962C8B-B14F-4D97-AF65-F5344CB8AC3E}">
        <p14:creationId xmlns:p14="http://schemas.microsoft.com/office/powerpoint/2010/main" val="319768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50C28-22F4-1B03-5D33-130623A3008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0B71CAA-F841-4148-9C35-8BD0361B08E0}"/>
              </a:ext>
            </a:extLst>
          </p:cNvPr>
          <p:cNvSpPr>
            <a:spLocks noGrp="1"/>
          </p:cNvSpPr>
          <p:nvPr>
            <p:ph type="title"/>
          </p:nvPr>
        </p:nvSpPr>
        <p:spPr>
          <a:xfrm>
            <a:off x="457200" y="0"/>
            <a:ext cx="8229600" cy="640292"/>
          </a:xfrm>
          <a:solidFill>
            <a:schemeClr val="bg1"/>
          </a:solidFill>
        </p:spPr>
        <p:txBody>
          <a:bodyPr>
            <a:noAutofit/>
          </a:bodyPr>
          <a:lstStyle/>
          <a:p>
            <a:r>
              <a:rPr lang="en-US" altLang="zh-TW" sz="3200" b="1" dirty="0">
                <a:latin typeface="+mn-lt"/>
              </a:rPr>
              <a:t>Methods: baseline characteristics</a:t>
            </a:r>
            <a:endParaRPr lang="zh-TW" altLang="en-US" sz="3200" b="1" dirty="0">
              <a:latin typeface="+mn-lt"/>
            </a:endParaRPr>
          </a:p>
        </p:txBody>
      </p:sp>
      <p:sp>
        <p:nvSpPr>
          <p:cNvPr id="3" name="投影片編號版面配置區 3">
            <a:extLst>
              <a:ext uri="{FF2B5EF4-FFF2-40B4-BE49-F238E27FC236}">
                <a16:creationId xmlns:a16="http://schemas.microsoft.com/office/drawing/2014/main" id="{8D41A275-327C-FFCD-45CC-A7E8778E80E5}"/>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33</a:t>
            </a:fld>
            <a:endParaRPr lang="zh-TW" altLang="en-US" dirty="0"/>
          </a:p>
        </p:txBody>
      </p:sp>
      <p:pic>
        <p:nvPicPr>
          <p:cNvPr id="7" name="圖片 6">
            <a:extLst>
              <a:ext uri="{FF2B5EF4-FFF2-40B4-BE49-F238E27FC236}">
                <a16:creationId xmlns:a16="http://schemas.microsoft.com/office/drawing/2014/main" id="{68B11440-1181-6E10-5CFE-35A6484C6E3B}"/>
              </a:ext>
            </a:extLst>
          </p:cNvPr>
          <p:cNvPicPr>
            <a:picLocks noChangeAspect="1"/>
          </p:cNvPicPr>
          <p:nvPr/>
        </p:nvPicPr>
        <p:blipFill>
          <a:blip r:embed="rId3"/>
          <a:stretch>
            <a:fillRect/>
          </a:stretch>
        </p:blipFill>
        <p:spPr>
          <a:xfrm>
            <a:off x="1398104" y="599242"/>
            <a:ext cx="6054160" cy="4452976"/>
          </a:xfrm>
          <a:prstGeom prst="rect">
            <a:avLst/>
          </a:prstGeom>
        </p:spPr>
      </p:pic>
    </p:spTree>
    <p:extLst>
      <p:ext uri="{BB962C8B-B14F-4D97-AF65-F5344CB8AC3E}">
        <p14:creationId xmlns:p14="http://schemas.microsoft.com/office/powerpoint/2010/main" val="1608579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4B11F-FE50-25CB-9B6C-F799F74B99B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B1F5320-2499-4C75-D3FE-1A0B29AF16B8}"/>
              </a:ext>
            </a:extLst>
          </p:cNvPr>
          <p:cNvSpPr>
            <a:spLocks noGrp="1"/>
          </p:cNvSpPr>
          <p:nvPr>
            <p:ph type="title"/>
          </p:nvPr>
        </p:nvSpPr>
        <p:spPr>
          <a:xfrm>
            <a:off x="457200" y="0"/>
            <a:ext cx="8229600" cy="640292"/>
          </a:xfrm>
          <a:solidFill>
            <a:schemeClr val="bg1"/>
          </a:solidFill>
        </p:spPr>
        <p:txBody>
          <a:bodyPr>
            <a:noAutofit/>
          </a:bodyPr>
          <a:lstStyle/>
          <a:p>
            <a:r>
              <a:rPr lang="en-US" altLang="zh-TW" sz="3200" b="1" dirty="0">
                <a:latin typeface="+mn-lt"/>
              </a:rPr>
              <a:t>Methods: baseline characteristics</a:t>
            </a:r>
            <a:endParaRPr lang="zh-TW" altLang="en-US" sz="3200" b="1" dirty="0">
              <a:latin typeface="+mn-lt"/>
            </a:endParaRPr>
          </a:p>
        </p:txBody>
      </p:sp>
      <p:sp>
        <p:nvSpPr>
          <p:cNvPr id="3" name="投影片編號版面配置區 3">
            <a:extLst>
              <a:ext uri="{FF2B5EF4-FFF2-40B4-BE49-F238E27FC236}">
                <a16:creationId xmlns:a16="http://schemas.microsoft.com/office/drawing/2014/main" id="{B6D9DA8A-2A92-D1F6-BCE0-57843E691C2D}"/>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34</a:t>
            </a:fld>
            <a:endParaRPr lang="zh-TW" altLang="en-US" dirty="0"/>
          </a:p>
        </p:txBody>
      </p:sp>
      <p:grpSp>
        <p:nvGrpSpPr>
          <p:cNvPr id="8" name="群組 7">
            <a:extLst>
              <a:ext uri="{FF2B5EF4-FFF2-40B4-BE49-F238E27FC236}">
                <a16:creationId xmlns:a16="http://schemas.microsoft.com/office/drawing/2014/main" id="{BCABE219-5623-7FD1-3A8E-47DD4A7E4179}"/>
              </a:ext>
            </a:extLst>
          </p:cNvPr>
          <p:cNvGrpSpPr/>
          <p:nvPr/>
        </p:nvGrpSpPr>
        <p:grpSpPr>
          <a:xfrm>
            <a:off x="1398104" y="599242"/>
            <a:ext cx="6055670" cy="4290810"/>
            <a:chOff x="1398104" y="599242"/>
            <a:chExt cx="6055670" cy="4290810"/>
          </a:xfrm>
        </p:grpSpPr>
        <p:pic>
          <p:nvPicPr>
            <p:cNvPr id="7" name="圖片 6">
              <a:extLst>
                <a:ext uri="{FF2B5EF4-FFF2-40B4-BE49-F238E27FC236}">
                  <a16:creationId xmlns:a16="http://schemas.microsoft.com/office/drawing/2014/main" id="{FA72ABDE-ACEA-D6BC-A114-32629C15082D}"/>
                </a:ext>
              </a:extLst>
            </p:cNvPr>
            <p:cNvPicPr>
              <a:picLocks noChangeAspect="1"/>
            </p:cNvPicPr>
            <p:nvPr/>
          </p:nvPicPr>
          <p:blipFill>
            <a:blip r:embed="rId3"/>
            <a:srcRect b="78191"/>
            <a:stretch/>
          </p:blipFill>
          <p:spPr>
            <a:xfrm>
              <a:off x="1398104" y="599242"/>
              <a:ext cx="6054160" cy="971141"/>
            </a:xfrm>
            <a:prstGeom prst="rect">
              <a:avLst/>
            </a:prstGeom>
          </p:spPr>
        </p:pic>
        <p:pic>
          <p:nvPicPr>
            <p:cNvPr id="5" name="圖片 4">
              <a:extLst>
                <a:ext uri="{FF2B5EF4-FFF2-40B4-BE49-F238E27FC236}">
                  <a16:creationId xmlns:a16="http://schemas.microsoft.com/office/drawing/2014/main" id="{8A4FF7B6-D4B0-6EFC-806B-83CB0010353F}"/>
                </a:ext>
              </a:extLst>
            </p:cNvPr>
            <p:cNvPicPr>
              <a:picLocks noChangeAspect="1"/>
            </p:cNvPicPr>
            <p:nvPr/>
          </p:nvPicPr>
          <p:blipFill>
            <a:blip r:embed="rId4"/>
            <a:stretch>
              <a:fillRect/>
            </a:stretch>
          </p:blipFill>
          <p:spPr>
            <a:xfrm>
              <a:off x="1398104" y="1577345"/>
              <a:ext cx="6055670" cy="3312707"/>
            </a:xfrm>
            <a:prstGeom prst="rect">
              <a:avLst/>
            </a:prstGeom>
          </p:spPr>
        </p:pic>
      </p:grpSp>
    </p:spTree>
    <p:extLst>
      <p:ext uri="{BB962C8B-B14F-4D97-AF65-F5344CB8AC3E}">
        <p14:creationId xmlns:p14="http://schemas.microsoft.com/office/powerpoint/2010/main" val="4235966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C78D-3253-40BE-4C3B-ADC20854118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8CD2031-6B2D-D894-7BE0-F9B86FD08B18}"/>
              </a:ext>
            </a:extLst>
          </p:cNvPr>
          <p:cNvSpPr>
            <a:spLocks noGrp="1"/>
          </p:cNvSpPr>
          <p:nvPr>
            <p:ph type="title"/>
          </p:nvPr>
        </p:nvSpPr>
        <p:spPr>
          <a:xfrm>
            <a:off x="457200" y="0"/>
            <a:ext cx="8229600" cy="640292"/>
          </a:xfrm>
          <a:solidFill>
            <a:schemeClr val="bg1"/>
          </a:solidFill>
        </p:spPr>
        <p:txBody>
          <a:bodyPr>
            <a:noAutofit/>
          </a:bodyPr>
          <a:lstStyle/>
          <a:p>
            <a:r>
              <a:rPr lang="en-US" altLang="zh-TW" sz="3200" b="1" dirty="0">
                <a:latin typeface="+mn-lt"/>
              </a:rPr>
              <a:t>Methods: baseline characteristics</a:t>
            </a:r>
            <a:endParaRPr lang="zh-TW" altLang="en-US" sz="3200" b="1" dirty="0">
              <a:latin typeface="+mn-lt"/>
            </a:endParaRPr>
          </a:p>
        </p:txBody>
      </p:sp>
      <p:sp>
        <p:nvSpPr>
          <p:cNvPr id="3" name="投影片編號版面配置區 3">
            <a:extLst>
              <a:ext uri="{FF2B5EF4-FFF2-40B4-BE49-F238E27FC236}">
                <a16:creationId xmlns:a16="http://schemas.microsoft.com/office/drawing/2014/main" id="{0BFDC4BE-D672-8F22-F2BB-30FA5DF4C30E}"/>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35</a:t>
            </a:fld>
            <a:endParaRPr lang="zh-TW" altLang="en-US" dirty="0"/>
          </a:p>
        </p:txBody>
      </p:sp>
      <p:grpSp>
        <p:nvGrpSpPr>
          <p:cNvPr id="8" name="群組 7">
            <a:extLst>
              <a:ext uri="{FF2B5EF4-FFF2-40B4-BE49-F238E27FC236}">
                <a16:creationId xmlns:a16="http://schemas.microsoft.com/office/drawing/2014/main" id="{46B66F62-7B23-D93F-AB04-67A4B1BEEB34}"/>
              </a:ext>
            </a:extLst>
          </p:cNvPr>
          <p:cNvGrpSpPr/>
          <p:nvPr/>
        </p:nvGrpSpPr>
        <p:grpSpPr>
          <a:xfrm>
            <a:off x="602974" y="745016"/>
            <a:ext cx="7295322" cy="4307202"/>
            <a:chOff x="1398104" y="599242"/>
            <a:chExt cx="6054161" cy="3030300"/>
          </a:xfrm>
        </p:grpSpPr>
        <p:pic>
          <p:nvPicPr>
            <p:cNvPr id="7" name="圖片 6">
              <a:extLst>
                <a:ext uri="{FF2B5EF4-FFF2-40B4-BE49-F238E27FC236}">
                  <a16:creationId xmlns:a16="http://schemas.microsoft.com/office/drawing/2014/main" id="{5BD7628D-3F56-E07A-A7FC-D2A0602B0354}"/>
                </a:ext>
              </a:extLst>
            </p:cNvPr>
            <p:cNvPicPr>
              <a:picLocks noChangeAspect="1"/>
            </p:cNvPicPr>
            <p:nvPr/>
          </p:nvPicPr>
          <p:blipFill>
            <a:blip r:embed="rId3"/>
            <a:srcRect l="-957" t="-1" r="957" b="76704"/>
            <a:stretch/>
          </p:blipFill>
          <p:spPr>
            <a:xfrm>
              <a:off x="1398104" y="599242"/>
              <a:ext cx="6054160" cy="1037401"/>
            </a:xfrm>
            <a:prstGeom prst="rect">
              <a:avLst/>
            </a:prstGeom>
          </p:spPr>
        </p:pic>
        <p:pic>
          <p:nvPicPr>
            <p:cNvPr id="5" name="圖片 4">
              <a:extLst>
                <a:ext uri="{FF2B5EF4-FFF2-40B4-BE49-F238E27FC236}">
                  <a16:creationId xmlns:a16="http://schemas.microsoft.com/office/drawing/2014/main" id="{07DADD8F-8401-6C93-02C7-A3C56D624D8F}"/>
                </a:ext>
              </a:extLst>
            </p:cNvPr>
            <p:cNvPicPr>
              <a:picLocks noChangeAspect="1"/>
            </p:cNvPicPr>
            <p:nvPr/>
          </p:nvPicPr>
          <p:blipFill>
            <a:blip r:embed="rId4"/>
            <a:stretch>
              <a:fillRect/>
            </a:stretch>
          </p:blipFill>
          <p:spPr>
            <a:xfrm>
              <a:off x="1461771" y="1636643"/>
              <a:ext cx="5990494" cy="1992899"/>
            </a:xfrm>
            <a:prstGeom prst="rect">
              <a:avLst/>
            </a:prstGeom>
          </p:spPr>
        </p:pic>
      </p:grpSp>
    </p:spTree>
    <p:extLst>
      <p:ext uri="{BB962C8B-B14F-4D97-AF65-F5344CB8AC3E}">
        <p14:creationId xmlns:p14="http://schemas.microsoft.com/office/powerpoint/2010/main" val="427075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9B64-7C72-68A6-BBFB-8EB95F7B0CBA}"/>
            </a:ext>
          </a:extLst>
        </p:cNvPr>
        <p:cNvGrpSpPr/>
        <p:nvPr/>
      </p:nvGrpSpPr>
      <p:grpSpPr>
        <a:xfrm>
          <a:off x="0" y="0"/>
          <a:ext cx="0" cy="0"/>
          <a:chOff x="0" y="0"/>
          <a:chExt cx="0" cy="0"/>
        </a:xfrm>
      </p:grpSpPr>
      <p:pic>
        <p:nvPicPr>
          <p:cNvPr id="9" name="圖片 8">
            <a:extLst>
              <a:ext uri="{FF2B5EF4-FFF2-40B4-BE49-F238E27FC236}">
                <a16:creationId xmlns:a16="http://schemas.microsoft.com/office/drawing/2014/main" id="{61C8B4AD-71E7-FDDE-25CF-39DAA9E992CE}"/>
              </a:ext>
            </a:extLst>
          </p:cNvPr>
          <p:cNvPicPr>
            <a:picLocks noChangeAspect="1"/>
          </p:cNvPicPr>
          <p:nvPr/>
        </p:nvPicPr>
        <p:blipFill>
          <a:blip r:embed="rId3"/>
          <a:stretch>
            <a:fillRect/>
          </a:stretch>
        </p:blipFill>
        <p:spPr>
          <a:xfrm>
            <a:off x="67340" y="640292"/>
            <a:ext cx="9009320" cy="3596236"/>
          </a:xfrm>
          <a:prstGeom prst="rect">
            <a:avLst/>
          </a:prstGeom>
        </p:spPr>
      </p:pic>
      <p:sp>
        <p:nvSpPr>
          <p:cNvPr id="2" name="標題 1">
            <a:extLst>
              <a:ext uri="{FF2B5EF4-FFF2-40B4-BE49-F238E27FC236}">
                <a16:creationId xmlns:a16="http://schemas.microsoft.com/office/drawing/2014/main" id="{69AD14CC-6723-50F8-9F8F-6718EA0D3E18}"/>
              </a:ext>
            </a:extLst>
          </p:cNvPr>
          <p:cNvSpPr>
            <a:spLocks noGrp="1"/>
          </p:cNvSpPr>
          <p:nvPr>
            <p:ph type="title"/>
          </p:nvPr>
        </p:nvSpPr>
        <p:spPr>
          <a:xfrm>
            <a:off x="457200" y="0"/>
            <a:ext cx="8229600" cy="640292"/>
          </a:xfrm>
          <a:solidFill>
            <a:schemeClr val="bg1"/>
          </a:solidFill>
        </p:spPr>
        <p:txBody>
          <a:bodyPr>
            <a:noAutofit/>
          </a:bodyPr>
          <a:lstStyle/>
          <a:p>
            <a:r>
              <a:rPr lang="en-US" altLang="zh-TW" sz="3200" b="1" dirty="0">
                <a:latin typeface="+mn-lt"/>
              </a:rPr>
              <a:t>Methods: baseline characteristics</a:t>
            </a:r>
            <a:endParaRPr lang="zh-TW" altLang="en-US" sz="3200" b="1" dirty="0">
              <a:latin typeface="+mn-lt"/>
            </a:endParaRPr>
          </a:p>
        </p:txBody>
      </p:sp>
      <p:sp>
        <p:nvSpPr>
          <p:cNvPr id="3" name="投影片編號版面配置區 3">
            <a:extLst>
              <a:ext uri="{FF2B5EF4-FFF2-40B4-BE49-F238E27FC236}">
                <a16:creationId xmlns:a16="http://schemas.microsoft.com/office/drawing/2014/main" id="{A4B07353-DB6A-8F03-C470-0CBE05846408}"/>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36</a:t>
            </a:fld>
            <a:endParaRPr lang="zh-TW" altLang="en-US" dirty="0"/>
          </a:p>
        </p:txBody>
      </p:sp>
      <p:sp>
        <p:nvSpPr>
          <p:cNvPr id="6" name="矩形 5">
            <a:extLst>
              <a:ext uri="{FF2B5EF4-FFF2-40B4-BE49-F238E27FC236}">
                <a16:creationId xmlns:a16="http://schemas.microsoft.com/office/drawing/2014/main" id="{371826DC-C2AC-B86E-6C98-A2B5B63BCB21}"/>
              </a:ext>
            </a:extLst>
          </p:cNvPr>
          <p:cNvSpPr/>
          <p:nvPr/>
        </p:nvSpPr>
        <p:spPr>
          <a:xfrm>
            <a:off x="4390163" y="3178310"/>
            <a:ext cx="749649" cy="1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F455BEC8-1BCE-7303-5352-EB8A881F258B}"/>
              </a:ext>
            </a:extLst>
          </p:cNvPr>
          <p:cNvSpPr/>
          <p:nvPr/>
        </p:nvSpPr>
        <p:spPr>
          <a:xfrm>
            <a:off x="7049789" y="3178310"/>
            <a:ext cx="749649" cy="1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86327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39B4-18AA-1285-619B-52C67111A56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5683F2F-9B74-EB20-F147-9E731223CBA6}"/>
              </a:ext>
            </a:extLst>
          </p:cNvPr>
          <p:cNvSpPr>
            <a:spLocks noGrp="1"/>
          </p:cNvSpPr>
          <p:nvPr>
            <p:ph type="ctrTitle"/>
          </p:nvPr>
        </p:nvSpPr>
        <p:spPr>
          <a:xfrm>
            <a:off x="354780" y="855545"/>
            <a:ext cx="7518600" cy="2436000"/>
          </a:xfrm>
          <a:solidFill>
            <a:schemeClr val="bg1"/>
          </a:solidFill>
        </p:spPr>
        <p:txBody>
          <a:bodyPr/>
          <a:lstStyle/>
          <a:p>
            <a:r>
              <a:rPr lang="en-US" altLang="zh-TW" b="1" dirty="0">
                <a:latin typeface="+mn-lt"/>
              </a:rPr>
              <a:t>Results</a:t>
            </a:r>
            <a:r>
              <a:rPr lang="en-US" altLang="zh-TW" dirty="0">
                <a:latin typeface="+mn-lt"/>
              </a:rPr>
              <a:t> </a:t>
            </a:r>
            <a:endParaRPr lang="zh-TW" altLang="en-US" dirty="0">
              <a:latin typeface="+mn-lt"/>
            </a:endParaRPr>
          </a:p>
        </p:txBody>
      </p:sp>
      <p:sp>
        <p:nvSpPr>
          <p:cNvPr id="3" name="副標題 2">
            <a:extLst>
              <a:ext uri="{FF2B5EF4-FFF2-40B4-BE49-F238E27FC236}">
                <a16:creationId xmlns:a16="http://schemas.microsoft.com/office/drawing/2014/main" id="{C8B1AB66-A978-B1EE-C1F4-3DC90340974D}"/>
              </a:ext>
            </a:extLst>
          </p:cNvPr>
          <p:cNvSpPr>
            <a:spLocks noGrp="1"/>
          </p:cNvSpPr>
          <p:nvPr>
            <p:ph type="subTitle" idx="1"/>
          </p:nvPr>
        </p:nvSpPr>
        <p:spPr>
          <a:xfrm>
            <a:off x="354780" y="3409820"/>
            <a:ext cx="4528800" cy="475800"/>
          </a:xfrm>
        </p:spPr>
        <p:txBody>
          <a:bodyPr/>
          <a:lstStyle/>
          <a:p>
            <a:endParaRPr lang="zh-TW" altLang="en-US" dirty="0">
              <a:latin typeface="+mn-lt"/>
            </a:endParaRPr>
          </a:p>
        </p:txBody>
      </p:sp>
      <p:sp>
        <p:nvSpPr>
          <p:cNvPr id="5" name="投影片編號版面配置區 3">
            <a:extLst>
              <a:ext uri="{FF2B5EF4-FFF2-40B4-BE49-F238E27FC236}">
                <a16:creationId xmlns:a16="http://schemas.microsoft.com/office/drawing/2014/main" id="{6033E53F-6A3D-E23B-3F15-1BED8496DE0F}"/>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37</a:t>
            </a:fld>
            <a:endParaRPr lang="zh-TW" altLang="en-US" dirty="0"/>
          </a:p>
        </p:txBody>
      </p:sp>
    </p:spTree>
    <p:extLst>
      <p:ext uri="{BB962C8B-B14F-4D97-AF65-F5344CB8AC3E}">
        <p14:creationId xmlns:p14="http://schemas.microsoft.com/office/powerpoint/2010/main" val="410567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74733-C366-1C49-0AEB-6A5FF7B5E082}"/>
            </a:ext>
          </a:extLst>
        </p:cNvPr>
        <p:cNvGrpSpPr/>
        <p:nvPr/>
      </p:nvGrpSpPr>
      <p:grpSpPr>
        <a:xfrm>
          <a:off x="0" y="0"/>
          <a:ext cx="0" cy="0"/>
          <a:chOff x="0" y="0"/>
          <a:chExt cx="0" cy="0"/>
        </a:xfrm>
      </p:grpSpPr>
      <p:sp>
        <p:nvSpPr>
          <p:cNvPr id="5" name="文字方塊 4">
            <a:extLst>
              <a:ext uri="{FF2B5EF4-FFF2-40B4-BE49-F238E27FC236}">
                <a16:creationId xmlns:a16="http://schemas.microsoft.com/office/drawing/2014/main" id="{C74CA940-F910-EB82-746B-3E4D3042E093}"/>
              </a:ext>
            </a:extLst>
          </p:cNvPr>
          <p:cNvSpPr txBox="1"/>
          <p:nvPr/>
        </p:nvSpPr>
        <p:spPr>
          <a:xfrm>
            <a:off x="5095461" y="478300"/>
            <a:ext cx="3750365" cy="3662541"/>
          </a:xfrm>
          <a:prstGeom prst="rect">
            <a:avLst/>
          </a:prstGeom>
          <a:noFill/>
        </p:spPr>
        <p:txBody>
          <a:bodyPr wrap="square" rtlCol="0">
            <a:spAutoFit/>
          </a:bodyPr>
          <a:lstStyle/>
          <a:p>
            <a:pPr>
              <a:lnSpc>
                <a:spcPts val="2400"/>
              </a:lnSpc>
            </a:pPr>
            <a:r>
              <a:rPr lang="en-US" altLang="zh-TW" sz="1800" b="1" dirty="0"/>
              <a:t>Key Finding</a:t>
            </a:r>
            <a:r>
              <a:rPr lang="en-US" altLang="zh-TW" sz="1800" dirty="0"/>
              <a:t>: </a:t>
            </a:r>
          </a:p>
          <a:p>
            <a:pPr marL="285750" indent="-285750">
              <a:lnSpc>
                <a:spcPts val="2400"/>
              </a:lnSpc>
              <a:buFont typeface="Arial" panose="020B0604020202020204" pitchFamily="34" charset="0"/>
              <a:buChar char="•"/>
            </a:pPr>
            <a:endParaRPr lang="en-US" altLang="zh-TW" sz="1800" dirty="0"/>
          </a:p>
          <a:p>
            <a:pPr marL="285750" indent="-285750">
              <a:buFont typeface="Arial" panose="020B0604020202020204" pitchFamily="34" charset="0"/>
              <a:buChar char="•"/>
            </a:pPr>
            <a:r>
              <a:rPr lang="en-US" altLang="zh-TW" sz="2400" dirty="0"/>
              <a:t>Both curves show a </a:t>
            </a:r>
            <a:r>
              <a:rPr lang="en-US" altLang="zh-TW" sz="2400" b="1" dirty="0"/>
              <a:t>downward (negative) slope.</a:t>
            </a:r>
          </a:p>
          <a:p>
            <a:pPr marL="285750" lvl="8" indent="-285750">
              <a:buFont typeface="Arial" panose="020B0604020202020204" pitchFamily="34" charset="0"/>
              <a:buChar char="•"/>
            </a:pPr>
            <a:r>
              <a:rPr lang="en-US" altLang="zh-TW" sz="2400" dirty="0"/>
              <a:t>Higher LE8 score corresponds to a lower risk of CVD mortality (Panel A) and all-cause mortality (Panel B)</a:t>
            </a:r>
            <a:endParaRPr lang="zh-TW" altLang="en-US" sz="2400" dirty="0"/>
          </a:p>
        </p:txBody>
      </p:sp>
      <p:pic>
        <p:nvPicPr>
          <p:cNvPr id="3" name="圖片 2">
            <a:extLst>
              <a:ext uri="{FF2B5EF4-FFF2-40B4-BE49-F238E27FC236}">
                <a16:creationId xmlns:a16="http://schemas.microsoft.com/office/drawing/2014/main" id="{4B01DB6E-AFE3-80C7-9F5D-E2F830B9E7BF}"/>
              </a:ext>
            </a:extLst>
          </p:cNvPr>
          <p:cNvPicPr>
            <a:picLocks noChangeAspect="1"/>
          </p:cNvPicPr>
          <p:nvPr/>
        </p:nvPicPr>
        <p:blipFill>
          <a:blip r:embed="rId3"/>
          <a:stretch>
            <a:fillRect/>
          </a:stretch>
        </p:blipFill>
        <p:spPr>
          <a:xfrm>
            <a:off x="191280" y="179732"/>
            <a:ext cx="4229456" cy="4784035"/>
          </a:xfrm>
          <a:prstGeom prst="rect">
            <a:avLst/>
          </a:prstGeom>
        </p:spPr>
      </p:pic>
      <p:sp>
        <p:nvSpPr>
          <p:cNvPr id="6" name="文字方塊 5">
            <a:extLst>
              <a:ext uri="{FF2B5EF4-FFF2-40B4-BE49-F238E27FC236}">
                <a16:creationId xmlns:a16="http://schemas.microsoft.com/office/drawing/2014/main" id="{6A9B673B-4FFE-56EA-81A2-97C07DCC9696}"/>
              </a:ext>
            </a:extLst>
          </p:cNvPr>
          <p:cNvSpPr txBox="1"/>
          <p:nvPr/>
        </p:nvSpPr>
        <p:spPr>
          <a:xfrm>
            <a:off x="1531762" y="95284"/>
            <a:ext cx="2669178" cy="276999"/>
          </a:xfrm>
          <a:prstGeom prst="rect">
            <a:avLst/>
          </a:prstGeom>
          <a:solidFill>
            <a:schemeClr val="bg1"/>
          </a:solidFill>
        </p:spPr>
        <p:txBody>
          <a:bodyPr wrap="square">
            <a:spAutoFit/>
          </a:bodyPr>
          <a:lstStyle/>
          <a:p>
            <a:r>
              <a:rPr lang="zh-TW" altLang="en-US" sz="1200" dirty="0"/>
              <a:t>(A)</a:t>
            </a:r>
            <a:r>
              <a:rPr lang="en-US" altLang="zh-TW" sz="1200" dirty="0"/>
              <a:t> CVD mortality</a:t>
            </a:r>
            <a:endParaRPr lang="zh-TW" altLang="en-US" sz="1200" dirty="0"/>
          </a:p>
        </p:txBody>
      </p:sp>
      <p:sp>
        <p:nvSpPr>
          <p:cNvPr id="8" name="文字方塊 7">
            <a:extLst>
              <a:ext uri="{FF2B5EF4-FFF2-40B4-BE49-F238E27FC236}">
                <a16:creationId xmlns:a16="http://schemas.microsoft.com/office/drawing/2014/main" id="{AE32C78C-057A-27E0-0EA8-42987AD7F112}"/>
              </a:ext>
            </a:extLst>
          </p:cNvPr>
          <p:cNvSpPr txBox="1"/>
          <p:nvPr/>
        </p:nvSpPr>
        <p:spPr>
          <a:xfrm>
            <a:off x="1531762" y="2499746"/>
            <a:ext cx="2669178" cy="276999"/>
          </a:xfrm>
          <a:prstGeom prst="rect">
            <a:avLst/>
          </a:prstGeom>
          <a:solidFill>
            <a:schemeClr val="bg1"/>
          </a:solidFill>
        </p:spPr>
        <p:txBody>
          <a:bodyPr wrap="square">
            <a:spAutoFit/>
          </a:bodyPr>
          <a:lstStyle/>
          <a:p>
            <a:r>
              <a:rPr lang="en-US" altLang="zh-TW" sz="1200" dirty="0"/>
              <a:t>(B) </a:t>
            </a:r>
            <a:r>
              <a:rPr lang="zh-TW" altLang="en-US" sz="1200" dirty="0"/>
              <a:t>all-cause mortality</a:t>
            </a:r>
            <a:r>
              <a:rPr lang="en-US" altLang="zh-TW" sz="1200" dirty="0"/>
              <a:t> </a:t>
            </a:r>
            <a:endParaRPr lang="zh-TW" altLang="en-US" sz="1200" dirty="0"/>
          </a:p>
        </p:txBody>
      </p:sp>
    </p:spTree>
    <p:extLst>
      <p:ext uri="{BB962C8B-B14F-4D97-AF65-F5344CB8AC3E}">
        <p14:creationId xmlns:p14="http://schemas.microsoft.com/office/powerpoint/2010/main" val="3604355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5CB0-F15E-91C3-0363-51C90F5E3BD8}"/>
            </a:ext>
          </a:extLst>
        </p:cNvPr>
        <p:cNvGrpSpPr/>
        <p:nvPr/>
      </p:nvGrpSpPr>
      <p:grpSpPr>
        <a:xfrm>
          <a:off x="0" y="0"/>
          <a:ext cx="0" cy="0"/>
          <a:chOff x="0" y="0"/>
          <a:chExt cx="0" cy="0"/>
        </a:xfrm>
      </p:grpSpPr>
      <p:pic>
        <p:nvPicPr>
          <p:cNvPr id="12" name="圖片 11">
            <a:extLst>
              <a:ext uri="{FF2B5EF4-FFF2-40B4-BE49-F238E27FC236}">
                <a16:creationId xmlns:a16="http://schemas.microsoft.com/office/drawing/2014/main" id="{CCFFB150-6169-B76A-343E-386861FCFB65}"/>
              </a:ext>
            </a:extLst>
          </p:cNvPr>
          <p:cNvPicPr>
            <a:picLocks noChangeAspect="1"/>
          </p:cNvPicPr>
          <p:nvPr/>
        </p:nvPicPr>
        <p:blipFill>
          <a:blip r:embed="rId2"/>
          <a:stretch>
            <a:fillRect/>
          </a:stretch>
        </p:blipFill>
        <p:spPr>
          <a:xfrm>
            <a:off x="399946" y="2071695"/>
            <a:ext cx="8187362" cy="2942333"/>
          </a:xfrm>
          <a:prstGeom prst="rect">
            <a:avLst/>
          </a:prstGeom>
        </p:spPr>
      </p:pic>
      <p:sp>
        <p:nvSpPr>
          <p:cNvPr id="7" name="文字方塊 6">
            <a:extLst>
              <a:ext uri="{FF2B5EF4-FFF2-40B4-BE49-F238E27FC236}">
                <a16:creationId xmlns:a16="http://schemas.microsoft.com/office/drawing/2014/main" id="{19634A37-A9C3-B981-959F-9A2EC0DE42E3}"/>
              </a:ext>
            </a:extLst>
          </p:cNvPr>
          <p:cNvSpPr txBox="1"/>
          <p:nvPr/>
        </p:nvSpPr>
        <p:spPr>
          <a:xfrm>
            <a:off x="313806" y="348062"/>
            <a:ext cx="8187362" cy="1384995"/>
          </a:xfrm>
          <a:prstGeom prst="rect">
            <a:avLst/>
          </a:prstGeom>
          <a:noFill/>
        </p:spPr>
        <p:txBody>
          <a:bodyPr wrap="square">
            <a:spAutoFit/>
          </a:bodyPr>
          <a:lstStyle/>
          <a:p>
            <a:pPr marL="342900" indent="-342900" algn="l">
              <a:buFont typeface="Arial" panose="020B0604020202020204" pitchFamily="34" charset="0"/>
              <a:buChar char="•"/>
            </a:pPr>
            <a:r>
              <a:rPr lang="en-US" altLang="zh-TW" sz="2100" dirty="0">
                <a:solidFill>
                  <a:schemeClr val="tx1"/>
                </a:solidFill>
                <a:latin typeface="+mn-lt"/>
              </a:rPr>
              <a:t>The highest quartile of LE8 or optimal LS7 have the lowest relative risk of death.</a:t>
            </a:r>
          </a:p>
          <a:p>
            <a:pPr marL="342900" indent="-342900" algn="l">
              <a:buFont typeface="Arial" panose="020B0604020202020204" pitchFamily="34" charset="0"/>
              <a:buChar char="•"/>
            </a:pPr>
            <a:r>
              <a:rPr lang="en-US" altLang="zh-TW" sz="2100" dirty="0">
                <a:solidFill>
                  <a:schemeClr val="tx1"/>
                </a:solidFill>
                <a:latin typeface="+mn-lt"/>
              </a:rPr>
              <a:t>These findings reinforce that improving multiple health behaviors and can reduce long-term mortality risks.</a:t>
            </a:r>
          </a:p>
        </p:txBody>
      </p:sp>
      <p:sp>
        <p:nvSpPr>
          <p:cNvPr id="6" name="投影片編號版面配置區 3">
            <a:extLst>
              <a:ext uri="{FF2B5EF4-FFF2-40B4-BE49-F238E27FC236}">
                <a16:creationId xmlns:a16="http://schemas.microsoft.com/office/drawing/2014/main" id="{3FEA8259-C34E-E53E-A7AD-F0FB42ABA4A5}"/>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39</a:t>
            </a:fld>
            <a:endParaRPr lang="zh-TW" altLang="en-US" dirty="0"/>
          </a:p>
        </p:txBody>
      </p:sp>
      <p:sp>
        <p:nvSpPr>
          <p:cNvPr id="2" name="矩形 1">
            <a:extLst>
              <a:ext uri="{FF2B5EF4-FFF2-40B4-BE49-F238E27FC236}">
                <a16:creationId xmlns:a16="http://schemas.microsoft.com/office/drawing/2014/main" id="{75B1F39C-6E4A-C9F7-99B7-A5BF4F5261CB}"/>
              </a:ext>
            </a:extLst>
          </p:cNvPr>
          <p:cNvSpPr/>
          <p:nvPr/>
        </p:nvSpPr>
        <p:spPr>
          <a:xfrm>
            <a:off x="1968910" y="2286033"/>
            <a:ext cx="523567" cy="1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974579DE-0A39-3F35-E0AF-5972EC95D0DB}"/>
              </a:ext>
            </a:extLst>
          </p:cNvPr>
          <p:cNvSpPr/>
          <p:nvPr/>
        </p:nvSpPr>
        <p:spPr>
          <a:xfrm>
            <a:off x="1707126" y="3168479"/>
            <a:ext cx="785351" cy="1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020853FB-7AB7-FBA6-1D40-44ABF97A6A43}"/>
              </a:ext>
            </a:extLst>
          </p:cNvPr>
          <p:cNvSpPr/>
          <p:nvPr/>
        </p:nvSpPr>
        <p:spPr>
          <a:xfrm>
            <a:off x="5036574" y="2372679"/>
            <a:ext cx="523567" cy="1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2CCCB133-2DC1-561C-D9AB-1A0160233BCD}"/>
              </a:ext>
            </a:extLst>
          </p:cNvPr>
          <p:cNvSpPr/>
          <p:nvPr/>
        </p:nvSpPr>
        <p:spPr>
          <a:xfrm>
            <a:off x="4774790" y="3225629"/>
            <a:ext cx="785351" cy="1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4964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23478"/>
            <a:ext cx="8229600" cy="720080"/>
          </a:xfrm>
          <a:solidFill>
            <a:schemeClr val="bg1"/>
          </a:solidFill>
        </p:spPr>
        <p:txBody>
          <a:bodyPr>
            <a:normAutofit fontScale="90000"/>
          </a:bodyPr>
          <a:lstStyle/>
          <a:p>
            <a:r>
              <a:rPr lang="en-US" altLang="zh-TW" sz="4000" dirty="0">
                <a:latin typeface="+mn-lt"/>
              </a:rPr>
              <a:t>Introduction</a:t>
            </a:r>
            <a:endParaRPr lang="zh-TW" altLang="en-US" sz="4000" dirty="0">
              <a:latin typeface="+mn-lt"/>
            </a:endParaRPr>
          </a:p>
        </p:txBody>
      </p:sp>
      <p:sp>
        <p:nvSpPr>
          <p:cNvPr id="3" name="內容版面配置區 2"/>
          <p:cNvSpPr>
            <a:spLocks noGrp="1"/>
          </p:cNvSpPr>
          <p:nvPr>
            <p:ph idx="1"/>
          </p:nvPr>
        </p:nvSpPr>
        <p:spPr>
          <a:xfrm>
            <a:off x="457200" y="843558"/>
            <a:ext cx="8435280" cy="4104456"/>
          </a:xfrm>
        </p:spPr>
        <p:txBody>
          <a:bodyPr>
            <a:normAutofit/>
          </a:bodyPr>
          <a:lstStyle/>
          <a:p>
            <a:pPr indent="-457200" eaLnBrk="0" fontAlgn="base" hangingPunct="0">
              <a:lnSpc>
                <a:spcPct val="120000"/>
              </a:lnSpc>
              <a:spcBef>
                <a:spcPct val="0"/>
              </a:spcBef>
              <a:spcAft>
                <a:spcPct val="0"/>
              </a:spcAft>
              <a:buClrTx/>
              <a:buSzTx/>
              <a:defRPr/>
            </a:pPr>
            <a:r>
              <a:rPr kumimoji="0" lang="en-US" altLang="zh-TW" sz="2800" b="1"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a:sym typeface="Arial"/>
              </a:rPr>
              <a:t>Cardiovascular disease (CVD) </a:t>
            </a:r>
            <a:r>
              <a:rPr kumimoji="0" lang="en-US" altLang="zh-TW" sz="280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is one of the leading causes of death globally, with significant economic burdens in the US.</a:t>
            </a:r>
          </a:p>
          <a:p>
            <a:pPr indent="-457200" eaLnBrk="0" fontAlgn="base" hangingPunct="0">
              <a:lnSpc>
                <a:spcPct val="120000"/>
              </a:lnSpc>
              <a:spcBef>
                <a:spcPct val="0"/>
              </a:spcBef>
              <a:spcAft>
                <a:spcPct val="0"/>
              </a:spcAft>
              <a:buClrTx/>
              <a:buSzTx/>
              <a:defRPr/>
            </a:pPr>
            <a:endParaRPr kumimoji="0" lang="en-US" altLang="zh-TW" sz="280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a:p>
            <a:pPr indent="-457200" eaLnBrk="0" fontAlgn="base" hangingPunct="0">
              <a:lnSpc>
                <a:spcPct val="120000"/>
              </a:lnSpc>
              <a:spcBef>
                <a:spcPct val="0"/>
              </a:spcBef>
              <a:spcAft>
                <a:spcPct val="0"/>
              </a:spcAft>
              <a:buClrTx/>
              <a:buSzTx/>
              <a:defRPr/>
            </a:pPr>
            <a:r>
              <a:rPr kumimoji="0" lang="en-US" altLang="zh-TW" sz="280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In 2010, the American Heart Association introduced the original CVH framework as </a:t>
            </a:r>
            <a:r>
              <a:rPr kumimoji="0" lang="en-US" altLang="zh-TW" sz="2800" b="1"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a:sym typeface="Arial"/>
              </a:rPr>
              <a:t>Life’s Simple 7. </a:t>
            </a:r>
          </a:p>
        </p:txBody>
      </p:sp>
      <p:sp>
        <p:nvSpPr>
          <p:cNvPr id="5" name="投影片編號版面配置區 3">
            <a:extLst>
              <a:ext uri="{FF2B5EF4-FFF2-40B4-BE49-F238E27FC236}">
                <a16:creationId xmlns:a16="http://schemas.microsoft.com/office/drawing/2014/main" id="{4D5E611D-0ADD-3F8D-0D09-6062558E2001}"/>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4</a:t>
            </a:fld>
            <a:endParaRPr lang="zh-TW" altLang="en-US" dirty="0"/>
          </a:p>
        </p:txBody>
      </p:sp>
    </p:spTree>
    <p:extLst>
      <p:ext uri="{BB962C8B-B14F-4D97-AF65-F5344CB8AC3E}">
        <p14:creationId xmlns:p14="http://schemas.microsoft.com/office/powerpoint/2010/main" val="2086387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E05EF-F47E-C3EC-FDB8-A8476B8832F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888BE0C-F1CF-B72C-80E0-B262D7AC4EA1}"/>
              </a:ext>
            </a:extLst>
          </p:cNvPr>
          <p:cNvSpPr>
            <a:spLocks noGrp="1"/>
          </p:cNvSpPr>
          <p:nvPr>
            <p:ph type="title"/>
          </p:nvPr>
        </p:nvSpPr>
        <p:spPr>
          <a:xfrm>
            <a:off x="251521" y="51470"/>
            <a:ext cx="8229600" cy="648072"/>
          </a:xfrm>
          <a:solidFill>
            <a:schemeClr val="bg1"/>
          </a:solidFill>
        </p:spPr>
        <p:txBody>
          <a:bodyPr>
            <a:normAutofit fontScale="90000"/>
          </a:bodyPr>
          <a:lstStyle/>
          <a:p>
            <a:r>
              <a:rPr lang="en-US" altLang="zh-TW" sz="3600" dirty="0">
                <a:latin typeface="+mn-lt"/>
              </a:rPr>
              <a:t>Discussion</a:t>
            </a:r>
            <a:endParaRPr lang="zh-TW" altLang="en-US" sz="3600" dirty="0">
              <a:latin typeface="+mn-lt"/>
            </a:endParaRPr>
          </a:p>
        </p:txBody>
      </p:sp>
      <p:sp>
        <p:nvSpPr>
          <p:cNvPr id="3" name="內容版面配置區 2">
            <a:extLst>
              <a:ext uri="{FF2B5EF4-FFF2-40B4-BE49-F238E27FC236}">
                <a16:creationId xmlns:a16="http://schemas.microsoft.com/office/drawing/2014/main" id="{1600AB49-070E-B7A6-6580-D7472C2AD1D6}"/>
              </a:ext>
            </a:extLst>
          </p:cNvPr>
          <p:cNvSpPr>
            <a:spLocks noGrp="1"/>
          </p:cNvSpPr>
          <p:nvPr>
            <p:ph idx="1"/>
          </p:nvPr>
        </p:nvSpPr>
        <p:spPr>
          <a:xfrm>
            <a:off x="251521" y="699542"/>
            <a:ext cx="8712968" cy="4111944"/>
          </a:xfrm>
        </p:spPr>
        <p:txBody>
          <a:bodyPr>
            <a:noAutofit/>
          </a:bodyPr>
          <a:lstStyle/>
          <a:p>
            <a:pPr marL="0" indent="0">
              <a:buNone/>
            </a:pPr>
            <a:r>
              <a:rPr lang="en-US" altLang="zh-TW" sz="2400" b="1" u="sng" dirty="0">
                <a:solidFill>
                  <a:srgbClr val="C00000"/>
                </a:solidFill>
                <a:latin typeface="+mn-lt"/>
              </a:rPr>
              <a:t>Limitations</a:t>
            </a: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zh-TW" altLang="zh-TW" sz="20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Single Baseline Measurement</a:t>
            </a:r>
            <a:endPar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457200" marR="0" lvl="1" indent="0" algn="l" defTabSz="914400" rtl="0" eaLnBrk="0" fontAlgn="base" latinLnBrk="0" hangingPunct="0">
              <a:lnSpc>
                <a:spcPct val="100000"/>
              </a:lnSpc>
              <a:spcBef>
                <a:spcPct val="0"/>
              </a:spcBef>
              <a:spcAft>
                <a:spcPct val="0"/>
              </a:spcAft>
              <a:buClrTx/>
              <a:buSzTx/>
              <a:buNone/>
              <a:tabLst/>
              <a:defRPr/>
            </a:pP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All Life’s Essential 8 factors were </a:t>
            </a:r>
            <a:r>
              <a:rPr kumimoji="0" lang="zh-TW" altLang="zh-TW" sz="2000" b="1" i="0" u="none" strike="noStrike" kern="1200" cap="none" spc="0" normalizeH="0" baseline="0" noProof="0" dirty="0">
                <a:ln>
                  <a:noFill/>
                </a:ln>
                <a:solidFill>
                  <a:schemeClr val="bg2">
                    <a:lumMod val="50000"/>
                  </a:schemeClr>
                </a:solidFill>
                <a:effectLst/>
                <a:uLnTx/>
                <a:uFillTx/>
                <a:latin typeface="Arial" panose="020B0604020202020204" pitchFamily="34" charset="0"/>
                <a:ea typeface="新細明體" panose="02020500000000000000" pitchFamily="18" charset="-120"/>
                <a:cs typeface="+mn-cs"/>
              </a:rPr>
              <a:t>assessed </a:t>
            </a:r>
            <a:r>
              <a:rPr kumimoji="0" lang="zh-TW" altLang="zh-TW" sz="2000" b="1" i="0" u="none" strike="noStrike" kern="1200" cap="none" spc="0" normalizeH="0" baseline="0" noProof="0" dirty="0">
                <a:ln>
                  <a:noFill/>
                </a:ln>
                <a:solidFill>
                  <a:srgbClr val="FF0000"/>
                </a:solidFill>
                <a:effectLst/>
                <a:uLnTx/>
                <a:uFillTx/>
                <a:latin typeface="Arial" panose="020B0604020202020204" pitchFamily="34" charset="0"/>
                <a:ea typeface="新細明體" panose="02020500000000000000" pitchFamily="18" charset="-120"/>
                <a:cs typeface="+mn-cs"/>
              </a:rPr>
              <a:t>only once </a:t>
            </a:r>
            <a:r>
              <a:rPr kumimoji="0" lang="zh-TW" altLang="zh-TW" sz="2000" b="1" i="0" u="none" strike="noStrike" kern="1200" cap="none" spc="0" normalizeH="0" baseline="0" noProof="0" dirty="0">
                <a:ln>
                  <a:noFill/>
                </a:ln>
                <a:solidFill>
                  <a:schemeClr val="bg2">
                    <a:lumMod val="50000"/>
                  </a:schemeClr>
                </a:solidFill>
                <a:effectLst/>
                <a:uLnTx/>
                <a:uFillTx/>
                <a:latin typeface="Arial" panose="020B0604020202020204" pitchFamily="34" charset="0"/>
                <a:ea typeface="新細明體" panose="02020500000000000000" pitchFamily="18" charset="-120"/>
                <a:cs typeface="+mn-cs"/>
              </a:rPr>
              <a:t>at baseline, </a:t>
            </a: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which may not reflect changes in health behaviors or clinical parameters over time.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defRPr/>
            </a:pPr>
            <a:r>
              <a:rPr kumimoji="0" lang="zh-TW" altLang="zh-TW" sz="20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Self-Reported Data</a:t>
            </a:r>
            <a:endPar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457200" marR="0" lvl="1" indent="0" algn="l" defTabSz="914400" rtl="0" eaLnBrk="0" fontAlgn="base" latinLnBrk="0" hangingPunct="0">
              <a:lnSpc>
                <a:spcPct val="100000"/>
              </a:lnSpc>
              <a:spcBef>
                <a:spcPct val="0"/>
              </a:spcBef>
              <a:spcAft>
                <a:spcPct val="0"/>
              </a:spcAft>
              <a:buClrTx/>
              <a:buSzTx/>
              <a:buNone/>
              <a:tabLst/>
              <a:defRPr/>
            </a:pP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Several variables relied on </a:t>
            </a:r>
            <a:r>
              <a:rPr kumimoji="0" lang="zh-TW" altLang="zh-TW" sz="2000" b="1" i="0" u="none" strike="noStrike" kern="1200" cap="none" spc="0" normalizeH="0" baseline="0" noProof="0" dirty="0">
                <a:ln>
                  <a:noFill/>
                </a:ln>
                <a:solidFill>
                  <a:srgbClr val="FF0000"/>
                </a:solidFill>
                <a:effectLst/>
                <a:uLnTx/>
                <a:uFillTx/>
                <a:latin typeface="Arial" panose="020B0604020202020204" pitchFamily="34" charset="0"/>
                <a:ea typeface="新細明體" panose="02020500000000000000" pitchFamily="18" charset="-120"/>
                <a:cs typeface="+mn-cs"/>
              </a:rPr>
              <a:t>self-reported</a:t>
            </a: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 questionnaires, introducing potential recall bias or misclassification.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defRPr/>
            </a:pPr>
            <a:r>
              <a:rPr kumimoji="0" lang="zh-TW" altLang="zh-TW" sz="20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Limited Generalizability</a:t>
            </a:r>
            <a:endParaRPr kumimoji="0" lang="zh-TW" altLang="en-US" sz="20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457200" lvl="1" indent="0" eaLnBrk="0" fontAlgn="base" hangingPunct="0">
              <a:spcBef>
                <a:spcPct val="0"/>
              </a:spcBef>
              <a:spcAft>
                <a:spcPct val="0"/>
              </a:spcAft>
              <a:buClrTx/>
              <a:buSzTx/>
              <a:buNone/>
              <a:defRPr/>
            </a:pP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The study focused on middle-aged and older </a:t>
            </a:r>
            <a:r>
              <a:rPr kumimoji="0" lang="zh-TW" altLang="zh-TW" sz="2000" b="1" i="0" u="none" strike="noStrike" kern="1200" cap="none" spc="0" normalizeH="0" baseline="0" noProof="0" dirty="0">
                <a:ln>
                  <a:noFill/>
                </a:ln>
                <a:solidFill>
                  <a:srgbClr val="FF0000"/>
                </a:solidFill>
                <a:effectLst/>
                <a:uLnTx/>
                <a:uFillTx/>
                <a:latin typeface="Arial" panose="020B0604020202020204" pitchFamily="34" charset="0"/>
                <a:ea typeface="新細明體" panose="02020500000000000000" pitchFamily="18" charset="-120"/>
                <a:cs typeface="+mn-cs"/>
              </a:rPr>
              <a:t>men</a:t>
            </a: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 from </a:t>
            </a:r>
            <a:r>
              <a:rPr kumimoji="0" lang="zh-TW" altLang="zh-TW" sz="2000" b="0" i="0" u="none" strike="noStrike" kern="1200" cap="none" spc="0" normalizeH="0" baseline="0" noProof="0" dirty="0">
                <a:ln>
                  <a:noFill/>
                </a:ln>
                <a:solidFill>
                  <a:srgbClr val="FF0000"/>
                </a:solidFill>
                <a:effectLst/>
                <a:uLnTx/>
                <a:uFillTx/>
                <a:latin typeface="Arial" panose="020B0604020202020204" pitchFamily="34" charset="0"/>
                <a:ea typeface="新細明體" panose="02020500000000000000" pitchFamily="18" charset="-120"/>
                <a:cs typeface="+mn-cs"/>
              </a:rPr>
              <a:t>Eastern Finland</a:t>
            </a: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 Results may not be fully applicable to women, younger </a:t>
            </a:r>
            <a:r>
              <a:rPr lang="zh-TW" altLang="zh-TW" sz="2000" kern="1200" dirty="0">
                <a:solidFill>
                  <a:prstClr val="black"/>
                </a:solidFill>
                <a:latin typeface="Arial" panose="020B0604020202020204" pitchFamily="34" charset="0"/>
                <a:ea typeface="新細明體" panose="02020500000000000000" pitchFamily="18" charset="-120"/>
                <a:cs typeface="+mn-cs"/>
              </a:rPr>
              <a:t>groups</a:t>
            </a: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 or other </a:t>
            </a:r>
            <a:r>
              <a:rPr lang="zh-TW" altLang="zh-TW" sz="2000" kern="1200" dirty="0">
                <a:solidFill>
                  <a:prstClr val="black"/>
                </a:solidFill>
                <a:latin typeface="Arial" panose="020B0604020202020204" pitchFamily="34" charset="0"/>
                <a:ea typeface="新細明體" panose="02020500000000000000" pitchFamily="18" charset="-120"/>
                <a:cs typeface="+mn-cs"/>
              </a:rPr>
              <a:t>populations</a:t>
            </a:r>
            <a:r>
              <a:rPr kumimoji="0" lang="zh-TW" altLang="zh-TW" sz="20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 </a:t>
            </a:r>
          </a:p>
        </p:txBody>
      </p:sp>
      <p:sp>
        <p:nvSpPr>
          <p:cNvPr id="4" name="投影片編號版面配置區 3">
            <a:extLst>
              <a:ext uri="{FF2B5EF4-FFF2-40B4-BE49-F238E27FC236}">
                <a16:creationId xmlns:a16="http://schemas.microsoft.com/office/drawing/2014/main" id="{C66BEE84-212C-F437-FCA8-603800C5A157}"/>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40</a:t>
            </a:fld>
            <a:endParaRPr lang="zh-TW" altLang="en-US" dirty="0"/>
          </a:p>
        </p:txBody>
      </p:sp>
    </p:spTree>
    <p:extLst>
      <p:ext uri="{BB962C8B-B14F-4D97-AF65-F5344CB8AC3E}">
        <p14:creationId xmlns:p14="http://schemas.microsoft.com/office/powerpoint/2010/main" val="2966302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7D58-AE96-0C02-3FCF-C885F172946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29E9EA7-EBF3-8AEE-62E7-5065375506AF}"/>
              </a:ext>
            </a:extLst>
          </p:cNvPr>
          <p:cNvSpPr>
            <a:spLocks noGrp="1"/>
          </p:cNvSpPr>
          <p:nvPr>
            <p:ph type="title"/>
          </p:nvPr>
        </p:nvSpPr>
        <p:spPr>
          <a:xfrm>
            <a:off x="251521" y="51470"/>
            <a:ext cx="8229600" cy="648072"/>
          </a:xfrm>
          <a:solidFill>
            <a:schemeClr val="bg1"/>
          </a:solidFill>
        </p:spPr>
        <p:txBody>
          <a:bodyPr>
            <a:normAutofit fontScale="90000"/>
          </a:bodyPr>
          <a:lstStyle/>
          <a:p>
            <a:r>
              <a:rPr lang="en-US" altLang="zh-TW" sz="3600" dirty="0">
                <a:latin typeface="+mn-lt"/>
              </a:rPr>
              <a:t>Discussion</a:t>
            </a:r>
            <a:endParaRPr lang="zh-TW" altLang="en-US" sz="3600" dirty="0">
              <a:latin typeface="+mn-lt"/>
            </a:endParaRPr>
          </a:p>
        </p:txBody>
      </p:sp>
      <p:sp>
        <p:nvSpPr>
          <p:cNvPr id="3" name="內容版面配置區 2">
            <a:extLst>
              <a:ext uri="{FF2B5EF4-FFF2-40B4-BE49-F238E27FC236}">
                <a16:creationId xmlns:a16="http://schemas.microsoft.com/office/drawing/2014/main" id="{C0CC309E-789D-F671-B33E-4B681B47449A}"/>
              </a:ext>
            </a:extLst>
          </p:cNvPr>
          <p:cNvSpPr>
            <a:spLocks noGrp="1"/>
          </p:cNvSpPr>
          <p:nvPr>
            <p:ph idx="1"/>
          </p:nvPr>
        </p:nvSpPr>
        <p:spPr>
          <a:xfrm>
            <a:off x="251521" y="699542"/>
            <a:ext cx="8712968" cy="4111944"/>
          </a:xfrm>
        </p:spPr>
        <p:txBody>
          <a:bodyPr>
            <a:noAutofit/>
          </a:bodyPr>
          <a:lstStyle/>
          <a:p>
            <a:pPr marL="0" indent="0">
              <a:buNone/>
            </a:pPr>
            <a:r>
              <a:rPr lang="en-US" altLang="zh-TW" sz="2400" b="1" u="sng" dirty="0">
                <a:solidFill>
                  <a:srgbClr val="C00000"/>
                </a:solidFill>
                <a:latin typeface="+mn-lt"/>
              </a:rPr>
              <a:t>Limitations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defRPr/>
            </a:pPr>
            <a:r>
              <a:rPr kumimoji="0" lang="zh-TW" altLang="zh-TW" sz="24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Residual Confounding</a:t>
            </a:r>
            <a:endParaRPr kumimoji="0" lang="zh-TW"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457200" marR="0" lvl="1" indent="0" algn="l" defTabSz="914400" rtl="0" eaLnBrk="0" fontAlgn="base" latinLnBrk="0" hangingPunct="0">
              <a:lnSpc>
                <a:spcPct val="100000"/>
              </a:lnSpc>
              <a:spcBef>
                <a:spcPct val="0"/>
              </a:spcBef>
              <a:spcAft>
                <a:spcPct val="0"/>
              </a:spcAft>
              <a:buClrTx/>
              <a:buSzTx/>
              <a:buNone/>
              <a:tabLst/>
              <a:defRPr/>
            </a:pPr>
            <a:r>
              <a:rPr kumimoji="0" lang="zh-TW"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Despite adjusting for key variables, </a:t>
            </a:r>
            <a:r>
              <a:rPr kumimoji="0" lang="zh-TW" altLang="zh-TW" sz="2400" b="1" i="0" u="none" strike="noStrike" kern="1200" cap="none" spc="0" normalizeH="0" baseline="0" noProof="0" dirty="0">
                <a:ln>
                  <a:noFill/>
                </a:ln>
                <a:solidFill>
                  <a:schemeClr val="bg2">
                    <a:lumMod val="50000"/>
                  </a:schemeClr>
                </a:solidFill>
                <a:effectLst/>
                <a:uLnTx/>
                <a:uFillTx/>
                <a:latin typeface="Arial" panose="020B0604020202020204" pitchFamily="34" charset="0"/>
                <a:ea typeface="新細明體" panose="02020500000000000000" pitchFamily="18" charset="-120"/>
                <a:cs typeface="+mn-cs"/>
              </a:rPr>
              <a:t>unmeasured or unknown confounders could still affect </a:t>
            </a:r>
            <a:r>
              <a:rPr kumimoji="0" lang="zh-TW"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the observed associations. </a:t>
            </a:r>
            <a:endParaRPr kumimoji="0" lang="en-US"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457200" marR="0" lvl="1" indent="0" algn="l" defTabSz="914400" rtl="0" eaLnBrk="0" fontAlgn="base" latinLnBrk="0" hangingPunct="0">
              <a:lnSpc>
                <a:spcPct val="100000"/>
              </a:lnSpc>
              <a:spcBef>
                <a:spcPct val="0"/>
              </a:spcBef>
              <a:spcAft>
                <a:spcPct val="0"/>
              </a:spcAft>
              <a:buClrTx/>
              <a:buSzTx/>
              <a:buFontTx/>
              <a:buChar char="•"/>
              <a:tabLst/>
              <a:defRPr/>
            </a:pPr>
            <a:endParaRPr kumimoji="0" lang="zh-TW"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defRPr/>
            </a:pPr>
            <a:r>
              <a:rPr kumimoji="0" lang="zh-TW" altLang="zh-TW" sz="2400" b="1"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Long Follow-up but No Repeated Measures</a:t>
            </a:r>
            <a:endParaRPr kumimoji="0" lang="zh-TW"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a:p>
            <a:pPr marL="457200" marR="0" lvl="1" indent="0" algn="l" defTabSz="914400" rtl="0" eaLnBrk="0" fontAlgn="base" latinLnBrk="0" hangingPunct="0">
              <a:lnSpc>
                <a:spcPct val="100000"/>
              </a:lnSpc>
              <a:spcBef>
                <a:spcPct val="0"/>
              </a:spcBef>
              <a:spcAft>
                <a:spcPct val="0"/>
              </a:spcAft>
              <a:buClrTx/>
              <a:buSzTx/>
              <a:buNone/>
              <a:tabLst/>
              <a:defRPr/>
            </a:pPr>
            <a:r>
              <a:rPr kumimoji="0" lang="zh-TW"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Although participants were followed for up to 30 years, the </a:t>
            </a:r>
            <a:r>
              <a:rPr kumimoji="0" lang="zh-TW" altLang="zh-TW" sz="2400" b="1" i="0" u="none" strike="noStrike" kern="1200" cap="none" spc="0" normalizeH="0" baseline="0" noProof="0" dirty="0">
                <a:ln>
                  <a:noFill/>
                </a:ln>
                <a:solidFill>
                  <a:schemeClr val="bg2">
                    <a:lumMod val="50000"/>
                  </a:schemeClr>
                </a:solidFill>
                <a:effectLst/>
                <a:uLnTx/>
                <a:uFillTx/>
                <a:latin typeface="Arial" panose="020B0604020202020204" pitchFamily="34" charset="0"/>
                <a:ea typeface="新細明體" panose="02020500000000000000" pitchFamily="18" charset="-120"/>
                <a:cs typeface="+mn-cs"/>
              </a:rPr>
              <a:t>lack of repeated measures </a:t>
            </a:r>
            <a:r>
              <a:rPr kumimoji="0" lang="zh-TW" altLang="zh-TW" sz="24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rPr>
              <a:t>means interim changes in LE8 factors were not captured.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zh-TW" sz="1800" b="0" i="0" u="none" strike="noStrike" kern="120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4" name="投影片編號版面配置區 3">
            <a:extLst>
              <a:ext uri="{FF2B5EF4-FFF2-40B4-BE49-F238E27FC236}">
                <a16:creationId xmlns:a16="http://schemas.microsoft.com/office/drawing/2014/main" id="{218DF94F-8ED4-D3BF-B1F3-69EF2B0E987C}"/>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41</a:t>
            </a:fld>
            <a:endParaRPr lang="zh-TW" altLang="en-US" dirty="0"/>
          </a:p>
        </p:txBody>
      </p:sp>
    </p:spTree>
    <p:extLst>
      <p:ext uri="{BB962C8B-B14F-4D97-AF65-F5344CB8AC3E}">
        <p14:creationId xmlns:p14="http://schemas.microsoft.com/office/powerpoint/2010/main" val="789855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7061"/>
            <a:ext cx="8229600" cy="692186"/>
          </a:xfrm>
        </p:spPr>
        <p:txBody>
          <a:bodyPr>
            <a:normAutofit/>
          </a:bodyPr>
          <a:lstStyle/>
          <a:p>
            <a:pPr algn="ctr"/>
            <a:r>
              <a:rPr lang="en-US" altLang="zh-TW" sz="3200" dirty="0"/>
              <a:t>Comparison of the two papers</a:t>
            </a:r>
            <a:endParaRPr lang="zh-TW" altLang="en-US" sz="32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80936162"/>
              </p:ext>
            </p:extLst>
          </p:nvPr>
        </p:nvGraphicFramePr>
        <p:xfrm>
          <a:off x="81844" y="911066"/>
          <a:ext cx="9001000" cy="3917568"/>
        </p:xfrm>
        <a:graphic>
          <a:graphicData uri="http://schemas.openxmlformats.org/drawingml/2006/table">
            <a:tbl>
              <a:tblPr firstRow="1" bandRow="1">
                <a:tableStyleId>{6E25E649-3F16-4E02-A733-19D2CDBF48F0}</a:tableStyleId>
              </a:tblPr>
              <a:tblGrid>
                <a:gridCol w="1297902">
                  <a:extLst>
                    <a:ext uri="{9D8B030D-6E8A-4147-A177-3AD203B41FA5}">
                      <a16:colId xmlns:a16="http://schemas.microsoft.com/office/drawing/2014/main" val="20000"/>
                    </a:ext>
                  </a:extLst>
                </a:gridCol>
                <a:gridCol w="3573768">
                  <a:extLst>
                    <a:ext uri="{9D8B030D-6E8A-4147-A177-3AD203B41FA5}">
                      <a16:colId xmlns:a16="http://schemas.microsoft.com/office/drawing/2014/main" val="20001"/>
                    </a:ext>
                  </a:extLst>
                </a:gridCol>
                <a:gridCol w="4129330">
                  <a:extLst>
                    <a:ext uri="{9D8B030D-6E8A-4147-A177-3AD203B41FA5}">
                      <a16:colId xmlns:a16="http://schemas.microsoft.com/office/drawing/2014/main" val="20002"/>
                    </a:ext>
                  </a:extLst>
                </a:gridCol>
              </a:tblGrid>
              <a:tr h="239680">
                <a:tc>
                  <a:txBody>
                    <a:bodyPr/>
                    <a:lstStyle/>
                    <a:p>
                      <a:endParaRPr lang="zh-TW" altLang="en-US" sz="1800" b="0" dirty="0"/>
                    </a:p>
                  </a:txBody>
                  <a:tcPr>
                    <a:lnR w="12700" cap="flat" cmpd="sng" algn="ctr">
                      <a:solidFill>
                        <a:schemeClr val="bg1"/>
                      </a:solidFill>
                      <a:prstDash val="solid"/>
                      <a:round/>
                      <a:headEnd type="none" w="med" len="med"/>
                      <a:tailEnd type="none" w="med" len="med"/>
                    </a:lnR>
                  </a:tcPr>
                </a:tc>
                <a:tc>
                  <a:txBody>
                    <a:bodyPr/>
                    <a:lstStyle/>
                    <a:p>
                      <a:pPr algn="ctr"/>
                      <a:r>
                        <a:rPr lang="en-US" altLang="zh-TW" sz="1800" b="0" dirty="0"/>
                        <a:t>Paper 1</a:t>
                      </a:r>
                      <a:endParaRPr lang="zh-TW" altLang="en-US" sz="1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altLang="zh-TW" sz="1800" b="0" dirty="0"/>
                        <a:t>Paper 2</a:t>
                      </a:r>
                      <a:endParaRPr lang="zh-TW" altLang="en-US" sz="1800" b="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5614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dirty="0"/>
                        <a:t>Study question</a:t>
                      </a:r>
                      <a:endParaRPr lang="zh-TW" altLang="en-US" sz="1600" b="0" dirty="0"/>
                    </a:p>
                    <a:p>
                      <a:endParaRPr lang="zh-TW" altLang="en-US" sz="1600" b="0" dirty="0"/>
                    </a:p>
                  </a:txBody>
                  <a:tcPr>
                    <a:lnR w="12700" cap="flat" cmpd="sng" algn="ctr">
                      <a:solidFill>
                        <a:schemeClr val="bg1"/>
                      </a:solidFill>
                      <a:prstDash val="solid"/>
                      <a:round/>
                      <a:headEnd type="none" w="med" len="med"/>
                      <a:tailEnd type="none" w="med" len="med"/>
                    </a:lnR>
                  </a:tcPr>
                </a:tc>
                <a:tc gridSpan="2">
                  <a:txBody>
                    <a:bodyPr/>
                    <a:lstStyle/>
                    <a:p>
                      <a:pPr algn="ctr"/>
                      <a:r>
                        <a:rPr lang="en-US" altLang="zh-TW" sz="1600" b="0" dirty="0">
                          <a:solidFill>
                            <a:schemeClr val="tx1"/>
                          </a:solidFill>
                        </a:rPr>
                        <a:t>The association of the LE8 cardiovascular health metrics with </a:t>
                      </a:r>
                    </a:p>
                    <a:p>
                      <a:pPr algn="ctr"/>
                      <a:r>
                        <a:rPr lang="en-US" altLang="zh-TW" sz="1600" b="0" dirty="0">
                          <a:solidFill>
                            <a:schemeClr val="tx1"/>
                          </a:solidFill>
                        </a:rPr>
                        <a:t>all-cause and cardiovascular disease-specific mortality</a:t>
                      </a:r>
                    </a:p>
                  </a:txBody>
                  <a:tcPr anchor="ctr">
                    <a:lnL w="12700" cap="flat" cmpd="sng" algn="ctr">
                      <a:solidFill>
                        <a:schemeClr val="bg1"/>
                      </a:solidFill>
                      <a:prstDash val="solid"/>
                      <a:round/>
                      <a:headEnd type="none" w="med" len="med"/>
                      <a:tailEnd type="none" w="med" len="med"/>
                    </a:lnL>
                  </a:tcPr>
                </a:tc>
                <a:tc hMerge="1">
                  <a:txBody>
                    <a:bodyPr/>
                    <a:lstStyle/>
                    <a:p>
                      <a:endParaRPr dirty="0"/>
                    </a:p>
                  </a:txBody>
                  <a:tcPr/>
                </a:tc>
                <a:extLst>
                  <a:ext uri="{0D108BD9-81ED-4DB2-BD59-A6C34878D82A}">
                    <a16:rowId xmlns:a16="http://schemas.microsoft.com/office/drawing/2014/main" val="3641389530"/>
                  </a:ext>
                </a:extLst>
              </a:tr>
              <a:tr h="369369">
                <a:tc>
                  <a:txBody>
                    <a:bodyPr/>
                    <a:lstStyle/>
                    <a:p>
                      <a:r>
                        <a:rPr lang="en-US" altLang="zh-TW" sz="1600" b="0"/>
                        <a:t>design</a:t>
                      </a:r>
                      <a:endParaRPr lang="zh-TW" altLang="en-US" sz="1600" b="0" dirty="0"/>
                    </a:p>
                  </a:txBody>
                  <a:tcPr>
                    <a:lnR w="12700" cap="flat" cmpd="sng" algn="ctr">
                      <a:solidFill>
                        <a:schemeClr val="bg1"/>
                      </a:solidFill>
                      <a:prstDash val="solid"/>
                      <a:round/>
                      <a:headEnd type="none" w="med" len="med"/>
                      <a:tailEnd type="none" w="med" len="med"/>
                    </a:lnR>
                  </a:tcPr>
                </a:tc>
                <a:tc gridSpan="2">
                  <a:txBody>
                    <a:bodyPr/>
                    <a:lstStyle/>
                    <a:p>
                      <a:pPr algn="ctr"/>
                      <a:r>
                        <a:rPr lang="en-US" sz="1600" b="0" dirty="0"/>
                        <a:t>Prospective  cohort study</a:t>
                      </a:r>
                    </a:p>
                  </a:txBody>
                  <a:tcPr anchor="ctr">
                    <a:lnL w="12700" cap="flat" cmpd="sng" algn="ctr">
                      <a:solidFill>
                        <a:schemeClr val="bg1"/>
                      </a:solidFill>
                      <a:prstDash val="solid"/>
                      <a:round/>
                      <a:headEnd type="none" w="med" len="med"/>
                      <a:tailEnd type="none" w="med" len="med"/>
                    </a:lnL>
                  </a:tcPr>
                </a:tc>
                <a:tc hMerge="1">
                  <a:txBody>
                    <a:bodyPr/>
                    <a:lstStyle/>
                    <a:p>
                      <a:endParaRPr dirty="0"/>
                    </a:p>
                  </a:txBody>
                  <a:tcPr anchor="ctr"/>
                </a:tc>
                <a:extLst>
                  <a:ext uri="{0D108BD9-81ED-4DB2-BD59-A6C34878D82A}">
                    <a16:rowId xmlns:a16="http://schemas.microsoft.com/office/drawing/2014/main" val="10002"/>
                  </a:ext>
                </a:extLst>
              </a:tr>
              <a:tr h="679639">
                <a:tc>
                  <a:txBody>
                    <a:bodyPr/>
                    <a:lstStyle/>
                    <a:p>
                      <a:r>
                        <a:rPr lang="en-US" altLang="zh-TW" sz="1600"/>
                        <a:t>Data Source</a:t>
                      </a:r>
                      <a:endParaRPr lang="zh-TW" altLang="en-US" sz="1600" b="0" dirty="0"/>
                    </a:p>
                  </a:txBody>
                  <a:tcPr>
                    <a:lnR w="12700" cap="flat" cmpd="sng" algn="ctr">
                      <a:solidFill>
                        <a:schemeClr val="bg1"/>
                      </a:solidFill>
                      <a:prstDash val="solid"/>
                      <a:round/>
                      <a:headEnd type="none" w="med" len="med"/>
                      <a:tailEnd type="none" w="med" len="med"/>
                    </a:lnR>
                  </a:tcPr>
                </a:tc>
                <a:tc>
                  <a:txBody>
                    <a:bodyPr/>
                    <a:lstStyle/>
                    <a:p>
                      <a:r>
                        <a:rPr lang="en-US" altLang="zh-TW" sz="1600" dirty="0"/>
                        <a:t>NHANES 2005–2018, linked with the 2019 National Death Index</a:t>
                      </a:r>
                      <a:endParaRPr lang="en-US" sz="16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altLang="zh-TW" sz="1600" dirty="0"/>
                        <a:t>Kuopio </a:t>
                      </a:r>
                      <a:r>
                        <a:rPr lang="en-US" altLang="zh-TW" sz="1600" dirty="0" err="1"/>
                        <a:t>Ischaemic</a:t>
                      </a:r>
                      <a:r>
                        <a:rPr lang="en-US" altLang="zh-TW" sz="1600" dirty="0"/>
                        <a:t> Heart Disease (KIHD) Study in Finland</a:t>
                      </a:r>
                      <a:endParaRPr lang="en-US" sz="1600" b="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398919">
                <a:tc>
                  <a:txBody>
                    <a:bodyPr/>
                    <a:lstStyle/>
                    <a:p>
                      <a:r>
                        <a:rPr lang="en-US" altLang="zh-TW" sz="1600" b="0"/>
                        <a:t>participants</a:t>
                      </a:r>
                      <a:endParaRPr lang="zh-TW" altLang="en-US" sz="1600" b="0" dirty="0"/>
                    </a:p>
                  </a:txBody>
                  <a:tcPr>
                    <a:lnR w="12700" cap="flat" cmpd="sng" algn="ctr">
                      <a:solidFill>
                        <a:schemeClr val="bg1"/>
                      </a:solidFill>
                      <a:prstDash val="solid"/>
                      <a:round/>
                      <a:headEnd type="none" w="med" len="med"/>
                      <a:tailEnd type="none" w="med" len="med"/>
                    </a:lnR>
                  </a:tcPr>
                </a:tc>
                <a:tc>
                  <a:txBody>
                    <a:bodyPr/>
                    <a:lstStyle/>
                    <a:p>
                      <a:r>
                        <a:rPr lang="en-US" altLang="zh-TW" sz="1600" dirty="0"/>
                        <a:t>19,951 US adults (aged 30–79, both sexes)</a:t>
                      </a:r>
                      <a:endParaRPr lang="en-US" sz="16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altLang="zh-TW" sz="1600" dirty="0"/>
                        <a:t>1662 Finnish men (aged 42–60)</a:t>
                      </a:r>
                      <a:endParaRPr lang="en-US" sz="1600" b="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1100720">
                <a:tc>
                  <a:txBody>
                    <a:bodyPr/>
                    <a:lstStyle/>
                    <a:p>
                      <a:r>
                        <a:rPr lang="en-US" altLang="zh-TW" sz="1600" dirty="0"/>
                        <a:t>Follow-up Duration</a:t>
                      </a:r>
                      <a:endParaRPr lang="en-US" sz="1600" b="0" dirty="0"/>
                    </a:p>
                  </a:txBody>
                  <a:tcPr anchor="ctr">
                    <a:lnR w="12700" cap="flat" cmpd="sng" algn="ctr">
                      <a:solidFill>
                        <a:schemeClr val="bg1"/>
                      </a:solidFill>
                      <a:prstDash val="solid"/>
                      <a:round/>
                      <a:headEnd type="none" w="med" len="med"/>
                      <a:tailEnd type="none" w="med" len="med"/>
                    </a:lnR>
                  </a:tcPr>
                </a:tc>
                <a:tc>
                  <a:txBody>
                    <a:bodyPr/>
                    <a:lstStyle/>
                    <a:p>
                      <a:r>
                        <a:rPr lang="en-US" altLang="zh-TW" sz="1600" b="1" dirty="0"/>
                        <a:t>Median Follow-up</a:t>
                      </a:r>
                      <a:r>
                        <a:rPr lang="en-US" altLang="zh-TW" sz="1600" dirty="0"/>
                        <a:t>: 7.6 years</a:t>
                      </a:r>
                      <a:endParaRPr lang="en-US" sz="1600" b="0" baseline="-25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altLang="zh-TW" sz="1600" b="1" dirty="0"/>
                        <a:t>Median Follow-up</a:t>
                      </a:r>
                      <a:r>
                        <a:rPr lang="en-US" altLang="zh-TW" sz="1600" dirty="0"/>
                        <a:t>: 30 years</a:t>
                      </a:r>
                      <a:endParaRPr lang="en-US" sz="1600" b="0" baseline="-25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3" name="投影片編號版面配置區 2">
            <a:extLst>
              <a:ext uri="{FF2B5EF4-FFF2-40B4-BE49-F238E27FC236}">
                <a16:creationId xmlns:a16="http://schemas.microsoft.com/office/drawing/2014/main" id="{405C0CC0-FB60-BEC0-9BA8-F423DC0B4287}"/>
              </a:ext>
            </a:extLst>
          </p:cNvPr>
          <p:cNvSpPr>
            <a:spLocks noGrp="1"/>
          </p:cNvSpPr>
          <p:nvPr>
            <p:ph type="sldNum" sz="quarter" idx="12"/>
          </p:nvPr>
        </p:nvSpPr>
        <p:spPr/>
        <p:txBody>
          <a:bodyPr/>
          <a:lstStyle/>
          <a:p>
            <a:fld id="{47EE090A-35D3-4C75-9C5F-0C6D88058202}" type="slidenum">
              <a:rPr lang="zh-TW" altLang="en-US" smtClean="0"/>
              <a:t>42</a:t>
            </a:fld>
            <a:endParaRPr lang="zh-TW" altLang="en-US"/>
          </a:p>
        </p:txBody>
      </p:sp>
    </p:spTree>
    <p:extLst>
      <p:ext uri="{BB962C8B-B14F-4D97-AF65-F5344CB8AC3E}">
        <p14:creationId xmlns:p14="http://schemas.microsoft.com/office/powerpoint/2010/main" val="3393419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357"/>
            <a:ext cx="8229600" cy="692186"/>
          </a:xfrm>
        </p:spPr>
        <p:txBody>
          <a:bodyPr>
            <a:normAutofit/>
          </a:bodyPr>
          <a:lstStyle/>
          <a:p>
            <a:r>
              <a:rPr lang="en-US" altLang="zh-TW" dirty="0"/>
              <a:t>Comparison of the two papers</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92178233"/>
              </p:ext>
            </p:extLst>
          </p:nvPr>
        </p:nvGraphicFramePr>
        <p:xfrm>
          <a:off x="107506" y="740146"/>
          <a:ext cx="9000998" cy="4211320"/>
        </p:xfrm>
        <a:graphic>
          <a:graphicData uri="http://schemas.openxmlformats.org/drawingml/2006/table">
            <a:tbl>
              <a:tblPr firstRow="1" bandRow="1">
                <a:tableStyleId>{6E25E649-3F16-4E02-A733-19D2CDBF48F0}</a:tableStyleId>
              </a:tblPr>
              <a:tblGrid>
                <a:gridCol w="1440158">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370840">
                <a:tc>
                  <a:txBody>
                    <a:bodyPr/>
                    <a:lstStyle/>
                    <a:p>
                      <a:endParaRPr lang="zh-TW" altLang="en-US" sz="1600" dirty="0"/>
                    </a:p>
                  </a:txBody>
                  <a:tcPr>
                    <a:lnR w="12700" cap="flat" cmpd="sng" algn="ctr">
                      <a:solidFill>
                        <a:schemeClr val="bg1"/>
                      </a:solidFill>
                      <a:prstDash val="solid"/>
                      <a:round/>
                      <a:headEnd type="none" w="med" len="med"/>
                      <a:tailEnd type="none" w="med" len="med"/>
                    </a:lnR>
                  </a:tcPr>
                </a:tc>
                <a:tc>
                  <a:txBody>
                    <a:bodyPr/>
                    <a:lstStyle/>
                    <a:p>
                      <a:pPr algn="ctr"/>
                      <a:r>
                        <a:rPr lang="en-US" altLang="zh-TW" sz="1400" dirty="0"/>
                        <a:t>Paper 1</a:t>
                      </a:r>
                      <a:endParaRPr lang="zh-TW"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altLang="zh-TW" sz="1400" dirty="0"/>
                        <a:t>Paper 2</a:t>
                      </a:r>
                      <a:endParaRPr lang="zh-TW" altLang="en-US" sz="14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18044">
                <a:tc>
                  <a:txBody>
                    <a:bodyPr/>
                    <a:lstStyle/>
                    <a:p>
                      <a:pPr marL="0" indent="0">
                        <a:buFont typeface="Arial" panose="020B0604020202020204" pitchFamily="34" charset="0"/>
                        <a:buNone/>
                      </a:pPr>
                      <a:r>
                        <a:rPr lang="en-US" altLang="zh-TW" sz="1600" b="1" i="0" u="none" strike="noStrike" cap="none" dirty="0">
                          <a:solidFill>
                            <a:schemeClr val="dk1"/>
                          </a:solidFill>
                          <a:latin typeface="+mn-lt"/>
                          <a:ea typeface="+mn-ea"/>
                          <a:cs typeface="+mn-cs"/>
                          <a:sym typeface="Arial"/>
                        </a:rPr>
                        <a:t>Statistical Analyses</a:t>
                      </a:r>
                      <a:endParaRPr lang="zh-TW" altLang="en-US" sz="1600" b="1" i="0" u="none" strike="noStrike" cap="none" dirty="0">
                        <a:solidFill>
                          <a:schemeClr val="dk1"/>
                        </a:solidFill>
                        <a:latin typeface="+mn-lt"/>
                        <a:ea typeface="+mn-ea"/>
                        <a:cs typeface="+mn-cs"/>
                        <a:sym typeface="Arial"/>
                      </a:endParaRPr>
                    </a:p>
                  </a:txBody>
                  <a:tcPr>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altLang="zh-TW" b="1" dirty="0"/>
                        <a:t>Cox Proportional Hazards Models</a:t>
                      </a:r>
                    </a:p>
                    <a:p>
                      <a:pPr marL="285750" indent="-285750">
                        <a:buFont typeface="Arial" panose="020B0604020202020204" pitchFamily="34" charset="0"/>
                        <a:buChar char="•"/>
                      </a:pPr>
                      <a:r>
                        <a:rPr lang="en-US" altLang="zh-TW" b="1" dirty="0"/>
                        <a:t>Restricted Cubic Splines</a:t>
                      </a:r>
                      <a:endParaRPr lang="en-US" altLang="zh-TW" dirty="0"/>
                    </a:p>
                    <a:p>
                      <a:pPr marL="285750" indent="-285750">
                        <a:buFont typeface="Arial" panose="020B0604020202020204" pitchFamily="34" charset="0"/>
                        <a:buChar char="•"/>
                      </a:pPr>
                      <a:r>
                        <a:rPr lang="en-US" altLang="zh-TW" b="1" dirty="0"/>
                        <a:t>Population-Attributable Fractions (PAFs)</a:t>
                      </a:r>
                      <a:r>
                        <a:rPr lang="en-US" altLang="zh-TW" dirty="0"/>
                        <a:t> </a:t>
                      </a:r>
                      <a:endParaRPr lang="zh-TW"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altLang="zh-TW" b="1" dirty="0"/>
                        <a:t>Cox Proportional Hazards Models</a:t>
                      </a:r>
                    </a:p>
                    <a:p>
                      <a:pPr marL="285750" indent="-285750">
                        <a:buFont typeface="Arial" panose="020B0604020202020204" pitchFamily="34" charset="0"/>
                        <a:buChar char="•"/>
                      </a:pPr>
                      <a:r>
                        <a:rPr lang="en-US" altLang="zh-TW" b="1" dirty="0"/>
                        <a:t>Restricted Cubic Splines</a:t>
                      </a:r>
                      <a:endParaRPr lang="en-US" altLang="zh-TW"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45493730"/>
                  </a:ext>
                </a:extLst>
              </a:tr>
              <a:tr h="3180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1" dirty="0"/>
                        <a:t>results</a:t>
                      </a:r>
                      <a:endParaRPr lang="zh-TW" altLang="en-US" sz="1600" b="1" dirty="0"/>
                    </a:p>
                  </a:txBody>
                  <a:tcPr>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altLang="zh-TW" sz="1600" b="1" dirty="0"/>
                        <a:t>high LE8 (≥75)</a:t>
                      </a:r>
                      <a:r>
                        <a:rPr lang="en-US" altLang="zh-TW" sz="1600" dirty="0"/>
                        <a:t> had:</a:t>
                      </a:r>
                      <a:br>
                        <a:rPr lang="en-US" altLang="zh-TW" sz="1600" dirty="0"/>
                      </a:br>
                      <a:r>
                        <a:rPr lang="en-US" altLang="zh-TW" sz="1600" dirty="0"/>
                        <a:t>• </a:t>
                      </a:r>
                      <a:r>
                        <a:rPr lang="en-US" altLang="zh-TW" sz="1600" b="1" dirty="0"/>
                        <a:t>58% lower risk</a:t>
                      </a:r>
                      <a:r>
                        <a:rPr lang="en-US" altLang="zh-TW" sz="1600" dirty="0"/>
                        <a:t> of all-cause mortality</a:t>
                      </a:r>
                      <a:br>
                        <a:rPr lang="en-US" altLang="zh-TW" sz="1600" dirty="0"/>
                      </a:br>
                      <a:r>
                        <a:rPr lang="en-US" altLang="zh-TW" sz="1600" dirty="0"/>
                        <a:t>• </a:t>
                      </a:r>
                      <a:r>
                        <a:rPr lang="en-US" altLang="zh-TW" sz="1600" b="1" dirty="0"/>
                        <a:t>64% lower risk</a:t>
                      </a:r>
                      <a:r>
                        <a:rPr lang="en-US" altLang="zh-TW" sz="1600" dirty="0"/>
                        <a:t> of CVD- mortality</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altLang="zh-TW" sz="1400" b="1" i="0" u="none" strike="noStrike" cap="none" dirty="0">
                          <a:solidFill>
                            <a:schemeClr val="dk1"/>
                          </a:solidFill>
                          <a:latin typeface="+mn-lt"/>
                          <a:ea typeface="+mn-ea"/>
                          <a:cs typeface="+mn-cs"/>
                          <a:sym typeface="Arial"/>
                        </a:rPr>
                        <a:t>Men in the highest quartile (Q4) had a:</a:t>
                      </a:r>
                    </a:p>
                    <a:p>
                      <a:pPr marL="285750" marR="0" lvl="4" indent="-285750" algn="l" rtl="0">
                        <a:lnSpc>
                          <a:spcPct val="100000"/>
                        </a:lnSpc>
                        <a:spcBef>
                          <a:spcPts val="0"/>
                        </a:spcBef>
                        <a:spcAft>
                          <a:spcPts val="0"/>
                        </a:spcAft>
                        <a:buClr>
                          <a:srgbClr val="000000"/>
                        </a:buClr>
                        <a:buFont typeface="Arial" panose="020B0604020202020204" pitchFamily="34" charset="0"/>
                        <a:buChar char="•"/>
                      </a:pPr>
                      <a:r>
                        <a:rPr lang="en-US" altLang="zh-TW" sz="1400" b="1" i="0" u="none" strike="noStrike" cap="none" dirty="0">
                          <a:solidFill>
                            <a:schemeClr val="dk1"/>
                          </a:solidFill>
                          <a:latin typeface="+mn-lt"/>
                          <a:ea typeface="+mn-ea"/>
                          <a:cs typeface="+mn-cs"/>
                          <a:sym typeface="Arial"/>
                        </a:rPr>
                        <a:t>48% lower risk of all-cause mortality</a:t>
                      </a:r>
                    </a:p>
                    <a:p>
                      <a:pPr marL="285750" marR="0" lvl="8" indent="-285750" algn="l" rtl="0">
                        <a:lnSpc>
                          <a:spcPct val="100000"/>
                        </a:lnSpc>
                        <a:spcBef>
                          <a:spcPts val="0"/>
                        </a:spcBef>
                        <a:spcAft>
                          <a:spcPts val="0"/>
                        </a:spcAft>
                        <a:buClr>
                          <a:srgbClr val="000000"/>
                        </a:buClr>
                        <a:buFont typeface="Arial" panose="020B0604020202020204" pitchFamily="34" charset="0"/>
                        <a:buChar char="•"/>
                      </a:pPr>
                      <a:r>
                        <a:rPr lang="en-US" altLang="zh-TW" sz="1400" b="1" i="0" u="none" strike="noStrike" cap="none" dirty="0">
                          <a:solidFill>
                            <a:schemeClr val="dk1"/>
                          </a:solidFill>
                          <a:latin typeface="+mn-lt"/>
                          <a:ea typeface="+mn-ea"/>
                          <a:cs typeface="+mn-cs"/>
                          <a:sym typeface="Arial"/>
                        </a:rPr>
                        <a:t>60% lower risk of CVD death</a:t>
                      </a:r>
                      <a:endParaRPr lang="en-US" sz="1400" b="1" i="0" u="none" strike="noStrike" cap="none" dirty="0">
                        <a:solidFill>
                          <a:schemeClr val="dk1"/>
                        </a:solidFill>
                        <a:latin typeface="+mn-lt"/>
                        <a:ea typeface="+mn-ea"/>
                        <a:cs typeface="+mn-cs"/>
                        <a:sym typeface="Arial"/>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097727"/>
                  </a:ext>
                </a:extLst>
              </a:tr>
              <a:tr h="3180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1" dirty="0"/>
                        <a:t>advantages</a:t>
                      </a:r>
                      <a:endParaRPr lang="zh-TW" altLang="en-US" sz="1600" b="1" dirty="0"/>
                    </a:p>
                    <a:p>
                      <a:endParaRPr lang="zh-TW" altLang="en-US" sz="1600" b="1" dirty="0"/>
                    </a:p>
                  </a:txBody>
                  <a:tcPr>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b="1" dirty="0">
                          <a:solidFill>
                            <a:schemeClr val="bg2">
                              <a:lumMod val="50000"/>
                            </a:schemeClr>
                          </a:solidFill>
                        </a:rPr>
                        <a:t>Large, nationally representative</a:t>
                      </a:r>
                      <a:r>
                        <a:rPr lang="en-US" dirty="0">
                          <a:solidFill>
                            <a:schemeClr val="bg2">
                              <a:lumMod val="50000"/>
                            </a:schemeClr>
                          </a:solidFill>
                        </a:rPr>
                        <a:t> </a:t>
                      </a:r>
                      <a:r>
                        <a:rPr lang="en-US" dirty="0"/>
                        <a:t>sample (includes both sexes and multiple ethnic groups)</a:t>
                      </a:r>
                    </a:p>
                    <a:p>
                      <a:pPr marL="285750" indent="-285750">
                        <a:buFont typeface="Arial" panose="020B0604020202020204" pitchFamily="34" charset="0"/>
                        <a:buChar char="•"/>
                      </a:pPr>
                      <a:r>
                        <a:rPr lang="en-US" b="1" dirty="0">
                          <a:solidFill>
                            <a:schemeClr val="bg2">
                              <a:lumMod val="50000"/>
                            </a:schemeClr>
                          </a:solidFill>
                        </a:rPr>
                        <a:t>Newly refined LE8</a:t>
                      </a:r>
                      <a:r>
                        <a:rPr lang="en-US" dirty="0">
                          <a:solidFill>
                            <a:schemeClr val="bg2">
                              <a:lumMod val="50000"/>
                            </a:schemeClr>
                          </a:solidFill>
                        </a:rPr>
                        <a:t> </a:t>
                      </a:r>
                      <a:r>
                        <a:rPr lang="en-US" dirty="0"/>
                        <a:t>metrics with additional sensitivity in scoring</a:t>
                      </a:r>
                    </a:p>
                    <a:p>
                      <a:pPr marL="285750" indent="-285750">
                        <a:buFont typeface="Arial" panose="020B0604020202020204" pitchFamily="34" charset="0"/>
                        <a:buChar char="•"/>
                      </a:pPr>
                      <a:r>
                        <a:rPr lang="en-US" dirty="0"/>
                        <a:t>Provides </a:t>
                      </a:r>
                      <a:r>
                        <a:rPr lang="en-US" b="1" dirty="0"/>
                        <a:t>PAFs</a:t>
                      </a:r>
                      <a:r>
                        <a:rPr lang="en-US" dirty="0"/>
                        <a:t> for public health implications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altLang="zh-TW" b="1" dirty="0">
                          <a:solidFill>
                            <a:schemeClr val="bg2">
                              <a:lumMod val="50000"/>
                            </a:schemeClr>
                          </a:solidFill>
                        </a:rPr>
                        <a:t>Long-term follow-up</a:t>
                      </a:r>
                      <a:r>
                        <a:rPr lang="en-US" altLang="zh-TW" dirty="0">
                          <a:solidFill>
                            <a:schemeClr val="bg2">
                              <a:lumMod val="50000"/>
                            </a:schemeClr>
                          </a:solidFill>
                        </a:rPr>
                        <a:t> 30 years</a:t>
                      </a:r>
                    </a:p>
                    <a:p>
                      <a:pPr marL="285750" indent="-285750">
                        <a:buFont typeface="Arial" panose="020B0604020202020204" pitchFamily="34" charset="0"/>
                        <a:buChar char="•"/>
                      </a:pPr>
                      <a:r>
                        <a:rPr lang="en-US" altLang="zh-TW" dirty="0"/>
                        <a:t>Adds evidence from a </a:t>
                      </a:r>
                      <a:r>
                        <a:rPr lang="en-US" altLang="zh-TW" b="1" dirty="0"/>
                        <a:t>European male</a:t>
                      </a:r>
                      <a:r>
                        <a:rPr lang="en-US" altLang="zh-TW" dirty="0"/>
                        <a:t> population</a:t>
                      </a:r>
                      <a:endParaRPr lang="en-US"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82857076"/>
                  </a:ext>
                </a:extLst>
              </a:tr>
            </a:tbl>
          </a:graphicData>
        </a:graphic>
      </p:graphicFrame>
      <p:sp>
        <p:nvSpPr>
          <p:cNvPr id="3" name="投影片編號版面配置區 2">
            <a:extLst>
              <a:ext uri="{FF2B5EF4-FFF2-40B4-BE49-F238E27FC236}">
                <a16:creationId xmlns:a16="http://schemas.microsoft.com/office/drawing/2014/main" id="{25FE31B8-0ABE-B498-9A48-8C1C6F17F2BA}"/>
              </a:ext>
            </a:extLst>
          </p:cNvPr>
          <p:cNvSpPr>
            <a:spLocks noGrp="1"/>
          </p:cNvSpPr>
          <p:nvPr>
            <p:ph type="sldNum" sz="quarter" idx="12"/>
          </p:nvPr>
        </p:nvSpPr>
        <p:spPr/>
        <p:txBody>
          <a:bodyPr/>
          <a:lstStyle/>
          <a:p>
            <a:fld id="{47EE090A-35D3-4C75-9C5F-0C6D88058202}" type="slidenum">
              <a:rPr lang="zh-TW" altLang="en-US" smtClean="0"/>
              <a:t>43</a:t>
            </a:fld>
            <a:endParaRPr lang="zh-TW" altLang="en-US"/>
          </a:p>
        </p:txBody>
      </p:sp>
    </p:spTree>
    <p:extLst>
      <p:ext uri="{BB962C8B-B14F-4D97-AF65-F5344CB8AC3E}">
        <p14:creationId xmlns:p14="http://schemas.microsoft.com/office/powerpoint/2010/main" val="2685300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7986"/>
            <a:ext cx="8229600" cy="486129"/>
          </a:xfrm>
        </p:spPr>
        <p:txBody>
          <a:bodyPr>
            <a:normAutofit fontScale="90000"/>
          </a:bodyPr>
          <a:lstStyle/>
          <a:p>
            <a:pPr algn="ctr"/>
            <a:r>
              <a:rPr lang="en-US" altLang="zh-TW" dirty="0"/>
              <a:t>Comparison of the two papers</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79190882"/>
              </p:ext>
            </p:extLst>
          </p:nvPr>
        </p:nvGraphicFramePr>
        <p:xfrm>
          <a:off x="135534" y="769173"/>
          <a:ext cx="8893620" cy="3176270"/>
        </p:xfrm>
        <a:graphic>
          <a:graphicData uri="http://schemas.openxmlformats.org/drawingml/2006/table">
            <a:tbl>
              <a:tblPr firstRow="1" bandRow="1">
                <a:tableStyleId>{6E25E649-3F16-4E02-A733-19D2CDBF48F0}</a:tableStyleId>
              </a:tblPr>
              <a:tblGrid>
                <a:gridCol w="1778723">
                  <a:extLst>
                    <a:ext uri="{9D8B030D-6E8A-4147-A177-3AD203B41FA5}">
                      <a16:colId xmlns:a16="http://schemas.microsoft.com/office/drawing/2014/main" val="20000"/>
                    </a:ext>
                  </a:extLst>
                </a:gridCol>
                <a:gridCol w="3344002">
                  <a:extLst>
                    <a:ext uri="{9D8B030D-6E8A-4147-A177-3AD203B41FA5}">
                      <a16:colId xmlns:a16="http://schemas.microsoft.com/office/drawing/2014/main" val="20001"/>
                    </a:ext>
                  </a:extLst>
                </a:gridCol>
                <a:gridCol w="3770895">
                  <a:extLst>
                    <a:ext uri="{9D8B030D-6E8A-4147-A177-3AD203B41FA5}">
                      <a16:colId xmlns:a16="http://schemas.microsoft.com/office/drawing/2014/main" val="20002"/>
                    </a:ext>
                  </a:extLst>
                </a:gridCol>
              </a:tblGrid>
              <a:tr h="365760">
                <a:tc>
                  <a:txBody>
                    <a:bodyPr/>
                    <a:lstStyle/>
                    <a:p>
                      <a:endParaRPr lang="zh-TW" altLang="en-US" sz="1800" dirty="0"/>
                    </a:p>
                  </a:txBody>
                  <a:tcPr>
                    <a:lnR w="12700" cap="flat" cmpd="sng" algn="ctr">
                      <a:solidFill>
                        <a:schemeClr val="bg1"/>
                      </a:solidFill>
                      <a:prstDash val="solid"/>
                      <a:round/>
                      <a:headEnd type="none" w="med" len="med"/>
                      <a:tailEnd type="none" w="med" len="med"/>
                    </a:lnR>
                  </a:tcPr>
                </a:tc>
                <a:tc>
                  <a:txBody>
                    <a:bodyPr/>
                    <a:lstStyle/>
                    <a:p>
                      <a:r>
                        <a:rPr lang="en-US" altLang="zh-TW" sz="1800" dirty="0"/>
                        <a:t>Paper 1</a:t>
                      </a:r>
                      <a:endParaRPr lang="zh-TW" alt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altLang="zh-TW" sz="1800" dirty="0"/>
                        <a:t>Paper 2</a:t>
                      </a:r>
                      <a:endParaRPr lang="zh-TW" altLang="en-US" sz="18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286000">
                <a:tc>
                  <a:txBody>
                    <a:bodyPr/>
                    <a:lstStyle/>
                    <a:p>
                      <a:r>
                        <a:rPr lang="en-US" altLang="zh-TW" sz="1800" b="1" dirty="0"/>
                        <a:t>disadvantages</a:t>
                      </a:r>
                    </a:p>
                  </a:txBody>
                  <a:tcPr>
                    <a:lnR w="12700" cap="flat" cmpd="sng" algn="ctr">
                      <a:solidFill>
                        <a:schemeClr val="bg1"/>
                      </a:solidFill>
                      <a:prstDash val="solid"/>
                      <a:round/>
                      <a:headEnd type="none" w="med" len="med"/>
                      <a:tailEnd type="none" w="med" len="med"/>
                    </a:lnR>
                  </a:tcPr>
                </a:tc>
                <a:tc>
                  <a:txBody>
                    <a:bodyPr/>
                    <a:lstStyle/>
                    <a:p>
                      <a:pPr marL="457200" indent="-457200">
                        <a:lnSpc>
                          <a:spcPts val="2400"/>
                        </a:lnSpc>
                        <a:buFont typeface="+mj-lt"/>
                        <a:buAutoNum type="arabicPeriod"/>
                      </a:pPr>
                      <a:r>
                        <a:rPr lang="en-US" altLang="zh-TW" sz="1800" dirty="0"/>
                        <a:t>Relatively short follow-up (median 7.6 years)</a:t>
                      </a:r>
                    </a:p>
                    <a:p>
                      <a:pPr marL="457200" indent="-457200">
                        <a:lnSpc>
                          <a:spcPts val="2400"/>
                        </a:lnSpc>
                        <a:buFont typeface="+mj-lt"/>
                        <a:buAutoNum type="arabicPeriod"/>
                      </a:pPr>
                      <a:r>
                        <a:rPr lang="en-US" altLang="zh-TW" sz="1800" dirty="0"/>
                        <a:t>Self-reported lifestyle factors</a:t>
                      </a:r>
                    </a:p>
                    <a:p>
                      <a:pPr marL="457200" indent="-457200">
                        <a:lnSpc>
                          <a:spcPts val="2400"/>
                        </a:lnSpc>
                        <a:buFont typeface="+mj-lt"/>
                        <a:buAutoNum type="arabicPeriod"/>
                      </a:pPr>
                      <a:r>
                        <a:rPr lang="en-US" altLang="zh-TW" sz="1800" dirty="0"/>
                        <a:t>Only once baseline data used</a:t>
                      </a:r>
                    </a:p>
                    <a:p>
                      <a:pPr marL="457200" indent="-457200">
                        <a:lnSpc>
                          <a:spcPts val="2400"/>
                        </a:lnSpc>
                        <a:buFont typeface="+mj-lt"/>
                        <a:buAutoNum type="arabicPeriod"/>
                      </a:pPr>
                      <a:r>
                        <a:rPr lang="en-US" altLang="zh-TW" sz="1800" dirty="0"/>
                        <a:t>Residual confounding remains</a:t>
                      </a:r>
                    </a:p>
                    <a:p>
                      <a:pPr marL="457200" indent="-457200">
                        <a:lnSpc>
                          <a:spcPts val="2400"/>
                        </a:lnSpc>
                        <a:buFont typeface="+mj-lt"/>
                        <a:buAutoNum type="arabicPeriod"/>
                      </a:pPr>
                      <a:endParaRPr lang="zh-TW" altLang="en-US" sz="1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342900" marR="0" lvl="0" indent="-342900" algn="l" defTabSz="914400" rtl="0" eaLnBrk="1" fontAlgn="auto" latinLnBrk="0" hangingPunct="1">
                        <a:lnSpc>
                          <a:spcPts val="2400"/>
                        </a:lnSpc>
                        <a:spcBef>
                          <a:spcPts val="0"/>
                        </a:spcBef>
                        <a:spcAft>
                          <a:spcPts val="0"/>
                        </a:spcAft>
                        <a:buClr>
                          <a:srgbClr val="000000"/>
                        </a:buClr>
                        <a:buSzTx/>
                        <a:buFont typeface="+mj-lt"/>
                        <a:buAutoNum type="arabicPeriod"/>
                        <a:tabLst/>
                        <a:defRPr/>
                      </a:pPr>
                      <a:r>
                        <a:rPr lang="en-US" altLang="zh-TW" sz="1800" dirty="0"/>
                        <a:t>Smaller sample size</a:t>
                      </a:r>
                    </a:p>
                    <a:p>
                      <a:pPr marL="342900" indent="-342900">
                        <a:lnSpc>
                          <a:spcPts val="2400"/>
                        </a:lnSpc>
                        <a:buFont typeface="+mj-lt"/>
                        <a:buAutoNum type="arabicPeriod"/>
                      </a:pPr>
                      <a:r>
                        <a:rPr lang="en-US" altLang="zh-TW" sz="1800" dirty="0"/>
                        <a:t>Study restricted to middle-aged men from Eastern Finland</a:t>
                      </a:r>
                    </a:p>
                    <a:p>
                      <a:pPr marL="342900" marR="0" lvl="0" indent="-342900" algn="l" defTabSz="914400" rtl="0" eaLnBrk="1" fontAlgn="auto" latinLnBrk="0" hangingPunct="1">
                        <a:lnSpc>
                          <a:spcPts val="2400"/>
                        </a:lnSpc>
                        <a:spcBef>
                          <a:spcPts val="0"/>
                        </a:spcBef>
                        <a:spcAft>
                          <a:spcPts val="0"/>
                        </a:spcAft>
                        <a:buClr>
                          <a:srgbClr val="000000"/>
                        </a:buClr>
                        <a:buSzTx/>
                        <a:buFont typeface="+mj-lt"/>
                        <a:buAutoNum type="arabicPeriod"/>
                        <a:tabLst/>
                        <a:defRPr/>
                      </a:pPr>
                      <a:r>
                        <a:rPr lang="en-US" altLang="zh-TW" sz="1800" dirty="0"/>
                        <a:t>Self-reported lifestyle factors</a:t>
                      </a:r>
                    </a:p>
                    <a:p>
                      <a:pPr marL="342900" indent="-342900">
                        <a:lnSpc>
                          <a:spcPts val="2400"/>
                        </a:lnSpc>
                        <a:buFont typeface="+mj-lt"/>
                        <a:buAutoNum type="arabicPeriod"/>
                      </a:pPr>
                      <a:r>
                        <a:rPr lang="en-US" altLang="zh-TW" sz="1800" dirty="0"/>
                        <a:t>Single baseline measurement of LE8</a:t>
                      </a:r>
                    </a:p>
                    <a:p>
                      <a:pPr marL="342900" indent="-342900">
                        <a:lnSpc>
                          <a:spcPts val="2400"/>
                        </a:lnSpc>
                        <a:buFont typeface="+mj-lt"/>
                        <a:buAutoNum type="arabicPeriod"/>
                      </a:pPr>
                      <a:r>
                        <a:rPr lang="en-US" altLang="zh-TW" sz="1800" dirty="0"/>
                        <a:t>Residual confounding remains</a:t>
                      </a:r>
                      <a:endParaRPr lang="zh-TW" altLang="en-US" sz="1800" b="1"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3" name="投影片編號版面配置區 2">
            <a:extLst>
              <a:ext uri="{FF2B5EF4-FFF2-40B4-BE49-F238E27FC236}">
                <a16:creationId xmlns:a16="http://schemas.microsoft.com/office/drawing/2014/main" id="{3AA772A6-0AD7-657A-7F10-C4E1CB4C9817}"/>
              </a:ext>
            </a:extLst>
          </p:cNvPr>
          <p:cNvSpPr>
            <a:spLocks noGrp="1"/>
          </p:cNvSpPr>
          <p:nvPr>
            <p:ph type="sldNum" sz="quarter" idx="12"/>
          </p:nvPr>
        </p:nvSpPr>
        <p:spPr/>
        <p:txBody>
          <a:bodyPr/>
          <a:lstStyle/>
          <a:p>
            <a:fld id="{47EE090A-35D3-4C75-9C5F-0C6D88058202}" type="slidenum">
              <a:rPr lang="zh-TW" altLang="en-US" smtClean="0"/>
              <a:t>44</a:t>
            </a:fld>
            <a:endParaRPr lang="zh-TW" altLang="en-US"/>
          </a:p>
        </p:txBody>
      </p:sp>
    </p:spTree>
    <p:extLst>
      <p:ext uri="{BB962C8B-B14F-4D97-AF65-F5344CB8AC3E}">
        <p14:creationId xmlns:p14="http://schemas.microsoft.com/office/powerpoint/2010/main" val="1563946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D883-BB5E-3B4E-A51C-842C475DA474}"/>
              </a:ext>
            </a:extLst>
          </p:cNvPr>
          <p:cNvSpPr>
            <a:spLocks noGrp="1"/>
          </p:cNvSpPr>
          <p:nvPr>
            <p:ph type="ctrTitle"/>
          </p:nvPr>
        </p:nvSpPr>
        <p:spPr>
          <a:xfrm>
            <a:off x="656303" y="941432"/>
            <a:ext cx="7585464" cy="2276856"/>
          </a:xfrm>
        </p:spPr>
        <p:txBody>
          <a:bodyPr/>
          <a:lstStyle/>
          <a:p>
            <a:pPr algn="ctr"/>
            <a:r>
              <a:rPr lang="en-IN" sz="2800" dirty="0">
                <a:latin typeface="Arial" panose="020B0604020202020204" pitchFamily="34" charset="0"/>
                <a:cs typeface="Arial" panose="020B0604020202020204" pitchFamily="34" charset="0"/>
              </a:rPr>
              <a:t>Association of the American Heart Association’s new “Life’s Essential 8” with all-</a:t>
            </a:r>
            <a:r>
              <a:rPr lang="en-IN" sz="2800" dirty="0" err="1">
                <a:latin typeface="Arial" panose="020B0604020202020204" pitchFamily="34" charset="0"/>
                <a:cs typeface="Arial" panose="020B0604020202020204" pitchFamily="34" charset="0"/>
              </a:rPr>
              <a:t>causeand</a:t>
            </a:r>
            <a:r>
              <a:rPr lang="en-IN" sz="2800" dirty="0">
                <a:latin typeface="Arial" panose="020B0604020202020204" pitchFamily="34" charset="0"/>
                <a:cs typeface="Arial" panose="020B0604020202020204" pitchFamily="34" charset="0"/>
              </a:rPr>
              <a:t> cardiovascular disease-specific mortality: prospective cohort study </a:t>
            </a:r>
            <a:br>
              <a:rPr lang="en-IN" sz="3000" dirty="0">
                <a:latin typeface="Arial" panose="020B0604020202020204" pitchFamily="34" charset="0"/>
                <a:cs typeface="Arial" panose="020B0604020202020204" pitchFamily="34" charset="0"/>
              </a:rPr>
            </a:br>
            <a:r>
              <a:rPr lang="en-IN" sz="1500" dirty="0" err="1">
                <a:latin typeface="Arial" panose="020B0604020202020204" pitchFamily="34" charset="0"/>
                <a:cs typeface="Arial" panose="020B0604020202020204" pitchFamily="34" charset="0"/>
              </a:rPr>
              <a:t>Jiahong</a:t>
            </a:r>
            <a:r>
              <a:rPr lang="en-IN" sz="1500" dirty="0">
                <a:latin typeface="Arial" panose="020B0604020202020204" pitchFamily="34" charset="0"/>
                <a:cs typeface="Arial" panose="020B0604020202020204" pitchFamily="34" charset="0"/>
              </a:rPr>
              <a:t> Sun1†, </a:t>
            </a:r>
            <a:r>
              <a:rPr lang="en-IN" sz="1500" dirty="0" err="1">
                <a:latin typeface="Arial" panose="020B0604020202020204" pitchFamily="34" charset="0"/>
                <a:cs typeface="Arial" panose="020B0604020202020204" pitchFamily="34" charset="0"/>
              </a:rPr>
              <a:t>Yanzhi</a:t>
            </a:r>
            <a:r>
              <a:rPr lang="en-IN" sz="1500" dirty="0">
                <a:latin typeface="Arial" panose="020B0604020202020204" pitchFamily="34" charset="0"/>
                <a:cs typeface="Arial" panose="020B0604020202020204" pitchFamily="34" charset="0"/>
              </a:rPr>
              <a:t> Li2†, Min Zhao3, Xiao Yu4, Cheng Zhang5, </a:t>
            </a:r>
            <a:r>
              <a:rPr lang="en-IN" sz="1500" dirty="0" err="1">
                <a:latin typeface="Arial" panose="020B0604020202020204" pitchFamily="34" charset="0"/>
                <a:cs typeface="Arial" panose="020B0604020202020204" pitchFamily="34" charset="0"/>
              </a:rPr>
              <a:t>Costan</a:t>
            </a:r>
            <a:r>
              <a:rPr lang="en-IN" sz="1500" dirty="0">
                <a:latin typeface="Arial" panose="020B0604020202020204" pitchFamily="34" charset="0"/>
                <a:cs typeface="Arial" panose="020B0604020202020204" pitchFamily="34" charset="0"/>
              </a:rPr>
              <a:t> G. Magnussen6,7,8 and Bo Xi1* </a:t>
            </a:r>
            <a:endParaRPr lang="en-IN" sz="3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47F2C57-6C9C-5758-2307-BF5B117A3677}"/>
              </a:ext>
            </a:extLst>
          </p:cNvPr>
          <p:cNvSpPr>
            <a:spLocks noGrp="1"/>
          </p:cNvSpPr>
          <p:nvPr>
            <p:ph type="subTitle" idx="1"/>
          </p:nvPr>
        </p:nvSpPr>
        <p:spPr>
          <a:xfrm>
            <a:off x="1612773" y="3420403"/>
            <a:ext cx="5918454" cy="1563329"/>
          </a:xfrm>
        </p:spPr>
        <p:txBody>
          <a:bodyPr>
            <a:noAutofit/>
          </a:bodyPr>
          <a:lstStyle/>
          <a:p>
            <a:pPr algn="ctr"/>
            <a:r>
              <a:rPr lang="en-US" sz="1600" dirty="0">
                <a:latin typeface="Arial" panose="020B0604020202020204" pitchFamily="34" charset="0"/>
                <a:cs typeface="Arial" panose="020B0604020202020204" pitchFamily="34" charset="0"/>
              </a:rPr>
              <a:t>Comments on Paper – 1</a:t>
            </a:r>
          </a:p>
          <a:p>
            <a:pPr algn="ctr"/>
            <a:r>
              <a:rPr lang="en-US" sz="1600" dirty="0">
                <a:latin typeface="Arial" panose="020B0604020202020204" pitchFamily="34" charset="0"/>
                <a:cs typeface="Arial" panose="020B0604020202020204" pitchFamily="34" charset="0"/>
              </a:rPr>
              <a:t>By: Swati Jain</a:t>
            </a:r>
          </a:p>
          <a:p>
            <a:pPr algn="ctr"/>
            <a:r>
              <a:rPr lang="en-US" sz="1600" dirty="0">
                <a:latin typeface="Arial" panose="020B0604020202020204" pitchFamily="34" charset="0"/>
                <a:cs typeface="Arial" panose="020B0604020202020204" pitchFamily="34" charset="0"/>
              </a:rPr>
              <a:t>PhD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Year</a:t>
            </a:r>
          </a:p>
          <a:p>
            <a:pPr algn="ctr"/>
            <a:r>
              <a:rPr lang="en-US" sz="1600" dirty="0">
                <a:latin typeface="Arial" panose="020B0604020202020204" pitchFamily="34" charset="0"/>
                <a:cs typeface="Arial" panose="020B0604020202020204" pitchFamily="34" charset="0"/>
              </a:rPr>
              <a:t>T88127037</a:t>
            </a:r>
          </a:p>
          <a:p>
            <a:pPr algn="ctr"/>
            <a:r>
              <a:rPr lang="en-US" sz="1600" dirty="0">
                <a:latin typeface="Arial" panose="020B0604020202020204" pitchFamily="34" charset="0"/>
                <a:cs typeface="Arial" panose="020B0604020202020204" pitchFamily="34" charset="0"/>
              </a:rPr>
              <a:t>12</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March, 2025</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724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5274-3970-89A6-FF95-1FD0AF7BF90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Comment 1</a:t>
            </a:r>
            <a:endParaRPr lang="en-IN"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D5D8636-36AD-1502-E940-E36744644DD6}"/>
              </a:ext>
            </a:extLst>
          </p:cNvPr>
          <p:cNvSpPr>
            <a:spLocks noGrp="1"/>
          </p:cNvSpPr>
          <p:nvPr>
            <p:ph idx="1"/>
          </p:nvPr>
        </p:nvSpPr>
        <p:spPr/>
        <p:txBody>
          <a:bodyPr>
            <a:normAutofit lnSpcReduction="10000"/>
          </a:bodyPr>
          <a:lstStyle/>
          <a:p>
            <a:pPr algn="just">
              <a:buFont typeface="Arial" panose="020B0604020202020204" pitchFamily="34" charset="0"/>
              <a:buChar char="•"/>
            </a:pPr>
            <a:r>
              <a:rPr lang="en-US" dirty="0">
                <a:latin typeface="Arial" panose="020B0604020202020204" pitchFamily="34" charset="0"/>
                <a:cs typeface="Arial" panose="020B0604020202020204" pitchFamily="34" charset="0"/>
              </a:rPr>
              <a:t>As per the findings of the </a:t>
            </a:r>
            <a:r>
              <a:rPr lang="en-US" b="1" dirty="0">
                <a:latin typeface="Arial" panose="020B0604020202020204" pitchFamily="34" charset="0"/>
                <a:cs typeface="Arial" panose="020B0604020202020204" pitchFamily="34" charset="0"/>
              </a:rPr>
              <a:t>CARDIA (Coronary Artery Risk Development in Young Adults)</a:t>
            </a:r>
            <a:r>
              <a:rPr lang="en-US" b="0" i="0" dirty="0">
                <a:solidFill>
                  <a:srgbClr val="222222"/>
                </a:solidFill>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study “Adults between ages 18 and 30 who have several risk factors for heart disease are two to three times more likely to develop atherosclerosis, a strong predictor of future heart disease, later in life”. </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The study’s conclusion emphasizes "</a:t>
            </a:r>
            <a:r>
              <a:rPr lang="en-US" i="1" dirty="0">
                <a:latin typeface="Arial" panose="020B0604020202020204" pitchFamily="34" charset="0"/>
                <a:cs typeface="Arial" panose="020B0604020202020204" pitchFamily="34" charset="0"/>
              </a:rPr>
              <a:t>primordial and primary prevention efforts targeting CVH metrics</a:t>
            </a:r>
            <a:r>
              <a:rPr lang="en-US" dirty="0">
                <a:latin typeface="Arial" panose="020B0604020202020204" pitchFamily="34" charset="0"/>
                <a:cs typeface="Arial" panose="020B0604020202020204" pitchFamily="34" charset="0"/>
              </a:rPr>
              <a:t>.” </a:t>
            </a:r>
          </a:p>
          <a:p>
            <a:pPr marL="0" indent="0" algn="just">
              <a:buNone/>
            </a:pPr>
            <a:r>
              <a:rPr lang="en-US" dirty="0">
                <a:latin typeface="Arial" panose="020B0604020202020204" pitchFamily="34" charset="0"/>
                <a:cs typeface="Arial" panose="020B0604020202020204" pitchFamily="34" charset="0"/>
              </a:rPr>
              <a:t>Do you think excluding adults aged 18–30, when risk behaviors are first established and CVH trajectories are set, might lead to an underestimation of the lifetime burden of modifiable risks? And How might this exclusion impact the study’s relevance to primordial prevention, which aims to prevent risk factors before they develop, and what effect could this have on early intervention strategies and the accuracy of population-attributable fraction estimates for mortality?</a:t>
            </a:r>
          </a:p>
        </p:txBody>
      </p:sp>
    </p:spTree>
    <p:extLst>
      <p:ext uri="{BB962C8B-B14F-4D97-AF65-F5344CB8AC3E}">
        <p14:creationId xmlns:p14="http://schemas.microsoft.com/office/powerpoint/2010/main" val="3867126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193039-CA05-8354-AB76-62230E37640B}"/>
              </a:ext>
            </a:extLst>
          </p:cNvPr>
          <p:cNvSpPr>
            <a:spLocks noGrp="1"/>
          </p:cNvSpPr>
          <p:nvPr>
            <p:ph type="title"/>
          </p:nvPr>
        </p:nvSpPr>
        <p:spPr>
          <a:xfrm>
            <a:off x="713225" y="208643"/>
            <a:ext cx="7717500" cy="572700"/>
          </a:xfrm>
        </p:spPr>
        <p:txBody>
          <a:bodyPr/>
          <a:lstStyle/>
          <a:p>
            <a:r>
              <a:rPr lang="en-US" altLang="zh-TW" dirty="0"/>
              <a:t>Response 1</a:t>
            </a:r>
            <a:endParaRPr lang="zh-TW" altLang="en-US" dirty="0"/>
          </a:p>
        </p:txBody>
      </p:sp>
      <p:sp>
        <p:nvSpPr>
          <p:cNvPr id="3" name="內容版面配置區 2">
            <a:extLst>
              <a:ext uri="{FF2B5EF4-FFF2-40B4-BE49-F238E27FC236}">
                <a16:creationId xmlns:a16="http://schemas.microsoft.com/office/drawing/2014/main" id="{A7C661B2-B78F-6EA1-9658-DE5F0D4CA0EA}"/>
              </a:ext>
            </a:extLst>
          </p:cNvPr>
          <p:cNvSpPr>
            <a:spLocks noGrp="1"/>
          </p:cNvSpPr>
          <p:nvPr>
            <p:ph idx="1"/>
          </p:nvPr>
        </p:nvSpPr>
        <p:spPr>
          <a:xfrm>
            <a:off x="713225" y="953372"/>
            <a:ext cx="7717500" cy="4068454"/>
          </a:xfrm>
        </p:spPr>
        <p:txBody>
          <a:bodyPr/>
          <a:lstStyle/>
          <a:p>
            <a:pPr marL="285750" indent="-285750" eaLnBrk="0" fontAlgn="base" hangingPunct="0">
              <a:spcBef>
                <a:spcPct val="0"/>
              </a:spcBef>
              <a:spcAft>
                <a:spcPct val="0"/>
              </a:spcAft>
              <a:buClrTx/>
              <a:buSzTx/>
            </a:pPr>
            <a:r>
              <a:rPr kumimoji="0" lang="zh-TW" altLang="zh-TW" sz="1800" b="1" i="0" u="none" strike="noStrike" cap="none" normalizeH="0" baseline="0" dirty="0">
                <a:ln>
                  <a:noFill/>
                </a:ln>
                <a:solidFill>
                  <a:schemeClr val="tx1"/>
                </a:solidFill>
                <a:effectLst/>
                <a:latin typeface="+mn-lt"/>
              </a:rPr>
              <a:t>Underestimation of Lifetime Risk</a:t>
            </a:r>
            <a:endParaRPr kumimoji="0" lang="zh-TW" altLang="zh-TW" sz="1800" b="0" i="0" u="none" strike="noStrike" cap="none" normalizeH="0" baseline="0" dirty="0">
              <a:ln>
                <a:noFill/>
              </a:ln>
              <a:solidFill>
                <a:schemeClr val="tx1"/>
              </a:solidFill>
              <a:effectLst/>
              <a:latin typeface="+mn-lt"/>
            </a:endParaRPr>
          </a:p>
          <a:p>
            <a:pPr marL="742950" lvl="1" indent="-285750" eaLnBrk="0" fontAlgn="base" hangingPunct="0">
              <a:spcBef>
                <a:spcPct val="0"/>
              </a:spcBef>
              <a:spcAft>
                <a:spcPct val="0"/>
              </a:spcAft>
              <a:buClrTx/>
              <a:buSzTx/>
            </a:pPr>
            <a:r>
              <a:rPr kumimoji="0" lang="en-US" altLang="zh-TW" sz="1800" b="0" i="0" u="none" strike="noStrike" cap="none" normalizeH="0" baseline="0" dirty="0">
                <a:ln>
                  <a:noFill/>
                </a:ln>
                <a:solidFill>
                  <a:schemeClr val="tx1"/>
                </a:solidFill>
                <a:effectLst/>
                <a:latin typeface="+mn-lt"/>
              </a:rPr>
              <a:t>Excluding the 18–30 age group may </a:t>
            </a:r>
            <a:r>
              <a:rPr kumimoji="0" lang="en-US" altLang="zh-TW" sz="1800" b="1" i="0" u="none" strike="noStrike" cap="none" normalizeH="0" baseline="0" dirty="0">
                <a:ln>
                  <a:noFill/>
                </a:ln>
                <a:solidFill>
                  <a:schemeClr val="bg2">
                    <a:lumMod val="50000"/>
                  </a:schemeClr>
                </a:solidFill>
                <a:effectLst/>
                <a:latin typeface="+mn-lt"/>
              </a:rPr>
              <a:t>underestimate </a:t>
            </a:r>
            <a:r>
              <a:rPr kumimoji="0" lang="en-US" altLang="zh-TW" sz="1800" b="0" i="0" u="none" strike="noStrike" cap="none" normalizeH="0" baseline="0" dirty="0">
                <a:ln>
                  <a:noFill/>
                </a:ln>
                <a:solidFill>
                  <a:schemeClr val="tx1"/>
                </a:solidFill>
                <a:effectLst/>
                <a:latin typeface="+mn-lt"/>
              </a:rPr>
              <a:t>the effect of early unhealthy behaviors on cardiovascular health</a:t>
            </a:r>
          </a:p>
          <a:p>
            <a:pPr marL="742950" lvl="1" indent="-285750" eaLnBrk="0" fontAlgn="base" hangingPunct="0">
              <a:spcBef>
                <a:spcPct val="0"/>
              </a:spcBef>
              <a:spcAft>
                <a:spcPct val="0"/>
              </a:spcAft>
              <a:buClrTx/>
              <a:buSzTx/>
            </a:pPr>
            <a:r>
              <a:rPr kumimoji="0" lang="en-US" altLang="zh-TW" sz="1800" b="0" i="0" u="none" strike="noStrike" cap="none" normalizeH="0" baseline="0" dirty="0">
                <a:ln>
                  <a:noFill/>
                </a:ln>
                <a:solidFill>
                  <a:schemeClr val="tx1"/>
                </a:solidFill>
                <a:effectLst/>
                <a:latin typeface="+mn-lt"/>
              </a:rPr>
              <a:t>leading to </a:t>
            </a:r>
            <a:r>
              <a:rPr kumimoji="0" lang="en-US" altLang="zh-TW" sz="1800" b="1" i="0" u="none" strike="noStrike" cap="none" normalizeH="0" baseline="0" dirty="0">
                <a:ln>
                  <a:noFill/>
                </a:ln>
                <a:solidFill>
                  <a:schemeClr val="bg2">
                    <a:lumMod val="50000"/>
                  </a:schemeClr>
                </a:solidFill>
                <a:effectLst/>
                <a:latin typeface="+mn-lt"/>
              </a:rPr>
              <a:t>lower</a:t>
            </a:r>
            <a:r>
              <a:rPr kumimoji="0" lang="en-US" altLang="zh-TW" sz="1800" b="0" i="0" u="none" strike="noStrike" cap="none" normalizeH="0" baseline="0" dirty="0">
                <a:ln>
                  <a:noFill/>
                </a:ln>
                <a:solidFill>
                  <a:schemeClr val="tx1"/>
                </a:solidFill>
                <a:effectLst/>
                <a:latin typeface="+mn-lt"/>
              </a:rPr>
              <a:t> population-attributable fraction (PAF) estimates and an </a:t>
            </a:r>
            <a:r>
              <a:rPr kumimoji="0" lang="en-US" altLang="zh-TW" sz="1800" b="1" i="0" u="none" strike="noStrike" cap="none" normalizeH="0" baseline="0" dirty="0">
                <a:ln>
                  <a:noFill/>
                </a:ln>
                <a:solidFill>
                  <a:schemeClr val="bg2">
                    <a:lumMod val="50000"/>
                  </a:schemeClr>
                </a:solidFill>
                <a:effectLst/>
                <a:latin typeface="+mn-lt"/>
              </a:rPr>
              <a:t>inaccurate</a:t>
            </a:r>
            <a:r>
              <a:rPr kumimoji="0" lang="en-US" altLang="zh-TW" sz="1800" b="0" i="0" u="none" strike="noStrike" cap="none" normalizeH="0" baseline="0" dirty="0">
                <a:ln>
                  <a:noFill/>
                </a:ln>
                <a:solidFill>
                  <a:schemeClr val="tx1"/>
                </a:solidFill>
                <a:effectLst/>
                <a:latin typeface="+mn-lt"/>
              </a:rPr>
              <a:t> assessment of preventable mortality.</a:t>
            </a:r>
          </a:p>
          <a:p>
            <a:pPr marL="742950" lvl="1" indent="-285750" eaLnBrk="0" fontAlgn="base" hangingPunct="0">
              <a:spcBef>
                <a:spcPct val="0"/>
              </a:spcBef>
              <a:spcAft>
                <a:spcPct val="0"/>
              </a:spcAft>
              <a:buClrTx/>
              <a:buSzTx/>
            </a:pPr>
            <a:endParaRPr lang="en-US" altLang="zh-TW" sz="1800" dirty="0">
              <a:solidFill>
                <a:schemeClr val="tx1"/>
              </a:solidFill>
              <a:latin typeface="+mn-lt"/>
            </a:endParaRPr>
          </a:p>
          <a:p>
            <a:pPr marL="285750" indent="-285750" eaLnBrk="0" fontAlgn="base" hangingPunct="0">
              <a:spcBef>
                <a:spcPct val="0"/>
              </a:spcBef>
              <a:spcAft>
                <a:spcPct val="0"/>
              </a:spcAft>
              <a:buClrTx/>
              <a:buSzTx/>
            </a:pPr>
            <a:r>
              <a:rPr kumimoji="0" lang="zh-TW" altLang="zh-TW" sz="1800" b="1" i="0" u="none" strike="noStrike" cap="none" normalizeH="0" baseline="0" dirty="0">
                <a:ln>
                  <a:noFill/>
                </a:ln>
                <a:solidFill>
                  <a:schemeClr val="tx1"/>
                </a:solidFill>
                <a:effectLst/>
                <a:latin typeface="+mn-lt"/>
              </a:rPr>
              <a:t>Reduced Relevance to Primordial Prevention</a:t>
            </a:r>
            <a:endParaRPr kumimoji="0" lang="zh-TW" altLang="zh-TW" sz="1800" b="0" i="0" u="none" strike="noStrike" cap="none" normalizeH="0" baseline="0" dirty="0">
              <a:ln>
                <a:noFill/>
              </a:ln>
              <a:solidFill>
                <a:schemeClr val="tx1"/>
              </a:solidFill>
              <a:effectLst/>
              <a:latin typeface="+mn-lt"/>
            </a:endParaRPr>
          </a:p>
          <a:p>
            <a:pPr marL="742950" lvl="1" indent="-285750" eaLnBrk="0" fontAlgn="base" hangingPunct="0">
              <a:spcBef>
                <a:spcPct val="0"/>
              </a:spcBef>
              <a:spcAft>
                <a:spcPct val="0"/>
              </a:spcAft>
              <a:buClrTx/>
              <a:buSzTx/>
            </a:pPr>
            <a:r>
              <a:rPr lang="en-US" altLang="zh-TW" sz="2000" dirty="0">
                <a:latin typeface="+mn-lt"/>
              </a:rPr>
              <a:t>Primary prevention focuses on </a:t>
            </a:r>
            <a:r>
              <a:rPr lang="en-US" altLang="zh-TW" sz="2000" b="1" dirty="0">
                <a:latin typeface="+mn-lt"/>
              </a:rPr>
              <a:t>avoiding the development of risk factors</a:t>
            </a:r>
          </a:p>
          <a:p>
            <a:pPr marL="742950" lvl="1" indent="-285750" eaLnBrk="0" fontAlgn="base" hangingPunct="0">
              <a:spcBef>
                <a:spcPct val="0"/>
              </a:spcBef>
              <a:spcAft>
                <a:spcPct val="0"/>
              </a:spcAft>
              <a:buClrTx/>
              <a:buSzTx/>
            </a:pPr>
            <a:r>
              <a:rPr lang="en-US" altLang="zh-TW" sz="2000" dirty="0">
                <a:latin typeface="+mn-lt"/>
              </a:rPr>
              <a:t>but the study's exclusion of young adults may </a:t>
            </a:r>
            <a:r>
              <a:rPr lang="en-US" altLang="zh-TW" sz="2000" b="1" dirty="0">
                <a:solidFill>
                  <a:schemeClr val="bg2">
                    <a:lumMod val="50000"/>
                  </a:schemeClr>
                </a:solidFill>
                <a:latin typeface="+mn-lt"/>
              </a:rPr>
              <a:t>understate the importance of early interventions</a:t>
            </a:r>
            <a:r>
              <a:rPr lang="en-US" altLang="zh-TW" sz="2000" dirty="0">
                <a:solidFill>
                  <a:schemeClr val="bg2">
                    <a:lumMod val="50000"/>
                  </a:schemeClr>
                </a:solidFill>
                <a:latin typeface="+mn-lt"/>
              </a:rPr>
              <a:t> </a:t>
            </a:r>
            <a:r>
              <a:rPr lang="en-US" altLang="zh-TW" sz="2000" dirty="0">
                <a:latin typeface="+mn-lt"/>
              </a:rPr>
              <a:t>(e.g., smoking cessation, healthy diet promotion), potentially affecting policy recommendations and clinical prevention strategies.</a:t>
            </a:r>
            <a:endParaRPr kumimoji="0" lang="zh-TW" altLang="zh-TW"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581685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7020"/>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94888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277790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17018"/>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774039"/>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dirty="0">
              <a:solidFill>
                <a:prstClr val="white"/>
              </a:solidFill>
              <a:latin typeface="Arial" panose="020B0604020202020204" pitchFamily="34" charset="0"/>
              <a:cs typeface="Arial" panose="020B0604020202020204" pitchFamily="34" charset="0"/>
            </a:endParaRPr>
          </a:p>
        </p:txBody>
      </p:sp>
      <p:sp>
        <p:nvSpPr>
          <p:cNvPr id="2" name="標題 1">
            <a:extLst>
              <a:ext uri="{FF2B5EF4-FFF2-40B4-BE49-F238E27FC236}">
                <a16:creationId xmlns:a16="http://schemas.microsoft.com/office/drawing/2014/main" id="{590C5136-97F0-339A-C22A-92E78A505867}"/>
              </a:ext>
            </a:extLst>
          </p:cNvPr>
          <p:cNvSpPr>
            <a:spLocks noGrp="1"/>
          </p:cNvSpPr>
          <p:nvPr>
            <p:ph type="ctrTitle"/>
          </p:nvPr>
        </p:nvSpPr>
        <p:spPr>
          <a:xfrm>
            <a:off x="752168" y="551329"/>
            <a:ext cx="7774273" cy="2196353"/>
          </a:xfrm>
        </p:spPr>
        <p:txBody>
          <a:bodyPr anchor="b">
            <a:normAutofit/>
          </a:bodyPr>
          <a:lstStyle/>
          <a:p>
            <a:pPr algn="l"/>
            <a:r>
              <a:rPr lang="en-US" altLang="zh-TW" sz="3600" dirty="0">
                <a:solidFill>
                  <a:srgbClr val="FFFFFF"/>
                </a:solidFill>
                <a:latin typeface="Arial" panose="020B0604020202020204" pitchFamily="34" charset="0"/>
                <a:cs typeface="Arial" panose="020B0604020202020204" pitchFamily="34" charset="0"/>
              </a:rPr>
              <a:t>Comments for Yuan-Tsung’s paper 2</a:t>
            </a:r>
            <a:endParaRPr lang="zh-TW" altLang="en-US" sz="3600" dirty="0">
              <a:solidFill>
                <a:srgbClr val="FFFFFF"/>
              </a:solidFill>
              <a:latin typeface="Arial" panose="020B0604020202020204" pitchFamily="34" charset="0"/>
              <a:cs typeface="Arial" panose="020B0604020202020204" pitchFamily="34" charset="0"/>
            </a:endParaRPr>
          </a:p>
        </p:txBody>
      </p:sp>
      <p:sp>
        <p:nvSpPr>
          <p:cNvPr id="3" name="副標題 2">
            <a:extLst>
              <a:ext uri="{FF2B5EF4-FFF2-40B4-BE49-F238E27FC236}">
                <a16:creationId xmlns:a16="http://schemas.microsoft.com/office/drawing/2014/main" id="{8D266052-F32B-494C-03E6-A4935B383093}"/>
              </a:ext>
            </a:extLst>
          </p:cNvPr>
          <p:cNvSpPr>
            <a:spLocks noGrp="1"/>
          </p:cNvSpPr>
          <p:nvPr>
            <p:ph type="subTitle" idx="1"/>
          </p:nvPr>
        </p:nvSpPr>
        <p:spPr>
          <a:xfrm>
            <a:off x="1013012" y="3653118"/>
            <a:ext cx="7504463" cy="1093694"/>
          </a:xfrm>
        </p:spPr>
        <p:txBody>
          <a:bodyPr anchor="ctr">
            <a:normAutofit/>
          </a:bodyPr>
          <a:lstStyle/>
          <a:p>
            <a:pPr algn="r"/>
            <a:r>
              <a:rPr lang="en-US" altLang="zh-TW" sz="2400" dirty="0">
                <a:latin typeface="Arial" panose="020B0604020202020204" pitchFamily="34" charset="0"/>
                <a:cs typeface="Arial" panose="020B0604020202020204" pitchFamily="34" charset="0"/>
              </a:rPr>
              <a:t>PhD 1</a:t>
            </a:r>
            <a:r>
              <a:rPr lang="en-US" altLang="zh-TW" sz="2400" baseline="30000" dirty="0">
                <a:latin typeface="Arial" panose="020B0604020202020204" pitchFamily="34" charset="0"/>
                <a:cs typeface="Arial" panose="020B0604020202020204" pitchFamily="34" charset="0"/>
              </a:rPr>
              <a:t>st</a:t>
            </a:r>
            <a:r>
              <a:rPr lang="en-US" altLang="zh-TW" sz="2400" dirty="0">
                <a:latin typeface="Arial" panose="020B0604020202020204" pitchFamily="34" charset="0"/>
                <a:cs typeface="Arial" panose="020B0604020202020204" pitchFamily="34" charset="0"/>
              </a:rPr>
              <a:t> year student</a:t>
            </a:r>
          </a:p>
          <a:p>
            <a:pPr algn="r"/>
            <a:r>
              <a:rPr lang="en-US" altLang="zh-TW" sz="2400" dirty="0">
                <a:latin typeface="Arial" panose="020B0604020202020204" pitchFamily="34" charset="0"/>
                <a:cs typeface="Arial" panose="020B0604020202020204" pitchFamily="34" charset="0"/>
              </a:rPr>
              <a:t>Yang-Han Lin</a:t>
            </a:r>
            <a:endParaRPr lang="zh-TW"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681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63701-5C23-0119-0B98-420E94CB5DF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98B8EB-48F6-EB44-D2F3-D9611565616B}"/>
              </a:ext>
            </a:extLst>
          </p:cNvPr>
          <p:cNvSpPr>
            <a:spLocks noGrp="1"/>
          </p:cNvSpPr>
          <p:nvPr>
            <p:ph type="title"/>
          </p:nvPr>
        </p:nvSpPr>
        <p:spPr/>
        <p:txBody>
          <a:bodyPr/>
          <a:lstStyle/>
          <a:p>
            <a:r>
              <a:rPr lang="en-US" altLang="zh-TW" dirty="0">
                <a:latin typeface="Arial" panose="020B0604020202020204" pitchFamily="34" charset="0"/>
                <a:cs typeface="Arial" panose="020B0604020202020204" pitchFamily="34" charset="0"/>
              </a:rPr>
              <a:t>Comment 1</a:t>
            </a:r>
            <a:endParaRPr lang="zh-TW" altLang="en-US" dirty="0">
              <a:latin typeface="Arial" panose="020B0604020202020204" pitchFamily="34" charset="0"/>
              <a:cs typeface="Arial" panose="020B0604020202020204" pitchFamily="34" charset="0"/>
            </a:endParaRPr>
          </a:p>
        </p:txBody>
      </p:sp>
      <p:sp>
        <p:nvSpPr>
          <p:cNvPr id="3" name="內容版面配置區 2">
            <a:extLst>
              <a:ext uri="{FF2B5EF4-FFF2-40B4-BE49-F238E27FC236}">
                <a16:creationId xmlns:a16="http://schemas.microsoft.com/office/drawing/2014/main" id="{9733DBE2-4537-33CE-3835-7892F550C594}"/>
              </a:ext>
            </a:extLst>
          </p:cNvPr>
          <p:cNvSpPr>
            <a:spLocks noGrp="1"/>
          </p:cNvSpPr>
          <p:nvPr>
            <p:ph idx="1"/>
          </p:nvPr>
        </p:nvSpPr>
        <p:spPr/>
        <p:txBody>
          <a:bodyPr/>
          <a:lstStyle/>
          <a:p>
            <a:r>
              <a:rPr lang="en-US" altLang="zh-TW" sz="2400" dirty="0">
                <a:latin typeface="Arial" panose="020B0604020202020204" pitchFamily="34" charset="0"/>
                <a:cs typeface="Arial" panose="020B0604020202020204" pitchFamily="34" charset="0"/>
              </a:rPr>
              <a:t>This study uses the baseline LE8 score to evaluate mortality. </a:t>
            </a:r>
          </a:p>
          <a:p>
            <a:endParaRPr lang="en-US" altLang="zh-TW" sz="2400" dirty="0">
              <a:latin typeface="Arial" panose="020B0604020202020204" pitchFamily="34" charset="0"/>
              <a:cs typeface="Arial" panose="020B0604020202020204" pitchFamily="34" charset="0"/>
            </a:endParaRPr>
          </a:p>
          <a:p>
            <a:r>
              <a:rPr lang="en-US" altLang="zh-TW" sz="2400" dirty="0">
                <a:latin typeface="Arial" panose="020B0604020202020204" pitchFamily="34" charset="0"/>
                <a:cs typeface="Arial" panose="020B0604020202020204" pitchFamily="34" charset="0"/>
              </a:rPr>
              <a:t>In the discussion, the authors only mention that using baseline assessments could underestimate the associations due to the potential for regression dilution bias.</a:t>
            </a:r>
          </a:p>
          <a:p>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01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B16858-0952-8C46-AA4C-13F1F01D2AE7}"/>
              </a:ext>
            </a:extLst>
          </p:cNvPr>
          <p:cNvSpPr>
            <a:spLocks noGrp="1"/>
          </p:cNvSpPr>
          <p:nvPr>
            <p:ph type="title"/>
          </p:nvPr>
        </p:nvSpPr>
        <p:spPr>
          <a:xfrm>
            <a:off x="633737" y="288275"/>
            <a:ext cx="7717500" cy="572700"/>
          </a:xfrm>
        </p:spPr>
        <p:txBody>
          <a:bodyPr/>
          <a:lstStyle/>
          <a:p>
            <a:r>
              <a:rPr lang="en-US" altLang="zh-TW" sz="3600" dirty="0">
                <a:latin typeface="+mn-lt"/>
              </a:rPr>
              <a:t>Introduction</a:t>
            </a:r>
            <a:endParaRPr lang="zh-TW" altLang="en-US" sz="3600" dirty="0"/>
          </a:p>
        </p:txBody>
      </p:sp>
      <p:sp>
        <p:nvSpPr>
          <p:cNvPr id="3" name="內容版面配置區 2">
            <a:extLst>
              <a:ext uri="{FF2B5EF4-FFF2-40B4-BE49-F238E27FC236}">
                <a16:creationId xmlns:a16="http://schemas.microsoft.com/office/drawing/2014/main" id="{7F5F262F-73CA-7D64-CFDD-A1E07DB32777}"/>
              </a:ext>
            </a:extLst>
          </p:cNvPr>
          <p:cNvSpPr>
            <a:spLocks noGrp="1"/>
          </p:cNvSpPr>
          <p:nvPr>
            <p:ph idx="1"/>
          </p:nvPr>
        </p:nvSpPr>
        <p:spPr/>
        <p:txBody>
          <a:bodyPr/>
          <a:lstStyle/>
          <a:p>
            <a:r>
              <a:rPr lang="en-US" altLang="zh-TW" sz="2400" b="1" dirty="0">
                <a:solidFill>
                  <a:schemeClr val="bg2">
                    <a:lumMod val="50000"/>
                  </a:schemeClr>
                </a:solidFill>
                <a:latin typeface="Arial" panose="020B0604020202020204" pitchFamily="34" charset="0"/>
                <a:cs typeface="Arial"/>
                <a:sym typeface="Arial"/>
              </a:rPr>
              <a:t>Life’s Simple 7 </a:t>
            </a:r>
            <a:r>
              <a:rPr lang="en-US" altLang="zh-TW" sz="2400" dirty="0">
                <a:solidFill>
                  <a:srgbClr val="000000"/>
                </a:solidFill>
                <a:latin typeface="Arial" panose="020B0604020202020204" pitchFamily="34" charset="0"/>
                <a:cs typeface="Arial"/>
                <a:sym typeface="Arial"/>
              </a:rPr>
              <a:t>has several limitations including the confined scope of health behaviors (e.g., not including sleep health), a </a:t>
            </a:r>
            <a:r>
              <a:rPr lang="en-US" altLang="zh-TW" sz="2400" b="1" dirty="0">
                <a:solidFill>
                  <a:schemeClr val="bg2">
                    <a:lumMod val="50000"/>
                  </a:schemeClr>
                </a:solidFill>
                <a:latin typeface="Arial" panose="020B0604020202020204" pitchFamily="34" charset="0"/>
                <a:cs typeface="Arial"/>
                <a:sym typeface="Arial"/>
              </a:rPr>
              <a:t>crude additive scoring</a:t>
            </a:r>
            <a:r>
              <a:rPr lang="en-US" altLang="zh-TW" sz="2400" dirty="0">
                <a:solidFill>
                  <a:srgbClr val="000000"/>
                </a:solidFill>
                <a:latin typeface="Arial" panose="020B0604020202020204" pitchFamily="34" charset="0"/>
                <a:cs typeface="Arial"/>
                <a:sym typeface="Arial"/>
              </a:rPr>
              <a:t>, and </a:t>
            </a:r>
            <a:r>
              <a:rPr lang="en-US" altLang="zh-TW" sz="2400" b="1" dirty="0">
                <a:solidFill>
                  <a:schemeClr val="bg2">
                    <a:lumMod val="50000"/>
                  </a:schemeClr>
                </a:solidFill>
                <a:latin typeface="Arial" panose="020B0604020202020204" pitchFamily="34" charset="0"/>
                <a:cs typeface="Arial"/>
                <a:sym typeface="Arial"/>
              </a:rPr>
              <a:t>less sensitivity </a:t>
            </a:r>
            <a:r>
              <a:rPr lang="en-US" altLang="zh-TW" sz="2400" dirty="0">
                <a:solidFill>
                  <a:srgbClr val="000000"/>
                </a:solidFill>
                <a:latin typeface="Arial" panose="020B0604020202020204" pitchFamily="34" charset="0"/>
                <a:cs typeface="Arial"/>
                <a:sym typeface="Arial"/>
              </a:rPr>
              <a:t>to interindividual differences.</a:t>
            </a:r>
          </a:p>
          <a:p>
            <a:endParaRPr kumimoji="0" lang="en-US" altLang="zh-TW" sz="24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a:p>
            <a:r>
              <a:rPr kumimoji="0" lang="en-US" altLang="zh-TW" sz="240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The AHA updated its approach from </a:t>
            </a:r>
            <a:r>
              <a:rPr kumimoji="0" lang="en-US" altLang="zh-TW" sz="24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a:t>
            </a:r>
            <a:r>
              <a:rPr kumimoji="0" lang="en-US" altLang="zh-TW" sz="2400" b="1"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a:sym typeface="Arial"/>
              </a:rPr>
              <a:t>Life’s Simple 7</a:t>
            </a:r>
            <a:r>
              <a:rPr kumimoji="0" lang="en-US" altLang="zh-TW" sz="24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to “</a:t>
            </a:r>
            <a:r>
              <a:rPr kumimoji="0" lang="en-US" altLang="zh-TW" sz="2400" b="1"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a:sym typeface="Arial"/>
              </a:rPr>
              <a:t>Life’s Essential 8</a:t>
            </a:r>
            <a:r>
              <a:rPr kumimoji="0" lang="en-US" altLang="zh-TW" sz="24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by </a:t>
            </a:r>
            <a:r>
              <a:rPr kumimoji="0" lang="en-US" altLang="zh-TW" sz="2400" b="1" i="0" u="none" strike="noStrike" kern="0" cap="none" spc="0" normalizeH="0" baseline="0" noProof="0" dirty="0">
                <a:ln>
                  <a:noFill/>
                </a:ln>
                <a:solidFill>
                  <a:schemeClr val="tx1"/>
                </a:solidFill>
                <a:effectLst/>
                <a:uLnTx/>
                <a:uFillTx/>
                <a:latin typeface="Arial" panose="020B0604020202020204" pitchFamily="34" charset="0"/>
                <a:cs typeface="Arial"/>
                <a:sym typeface="Arial"/>
              </a:rPr>
              <a:t>adding</a:t>
            </a:r>
            <a:r>
              <a:rPr kumimoji="0" lang="en-US" altLang="zh-TW" sz="2400" b="1" i="0" u="none" strike="noStrike" kern="0" cap="none" spc="0" normalizeH="0" baseline="0" noProof="0" dirty="0">
                <a:ln>
                  <a:noFill/>
                </a:ln>
                <a:solidFill>
                  <a:srgbClr val="FF0000"/>
                </a:solidFill>
                <a:effectLst/>
                <a:uLnTx/>
                <a:uFillTx/>
                <a:latin typeface="Arial" panose="020B0604020202020204" pitchFamily="34" charset="0"/>
                <a:cs typeface="Arial"/>
                <a:sym typeface="Arial"/>
              </a:rPr>
              <a:t> sleep health</a:t>
            </a:r>
            <a:r>
              <a:rPr kumimoji="0" lang="en-US" altLang="zh-TW" sz="24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and refining other metrics</a:t>
            </a:r>
            <a:r>
              <a:rPr kumimoji="0" lang="zh-TW" altLang="en-US" sz="24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a:t>
            </a:r>
            <a:r>
              <a:rPr kumimoji="0" lang="en-US" altLang="zh-TW" sz="24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in 2022. </a:t>
            </a:r>
          </a:p>
          <a:p>
            <a:endParaRPr lang="zh-TW" altLang="en-US" dirty="0"/>
          </a:p>
        </p:txBody>
      </p:sp>
    </p:spTree>
    <p:extLst>
      <p:ext uri="{BB962C8B-B14F-4D97-AF65-F5344CB8AC3E}">
        <p14:creationId xmlns:p14="http://schemas.microsoft.com/office/powerpoint/2010/main" val="1519100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24190-0A41-0C88-D97D-AE743CAD58E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12A367B-5485-5FB2-6736-CB6391116810}"/>
              </a:ext>
            </a:extLst>
          </p:cNvPr>
          <p:cNvSpPr>
            <a:spLocks noGrp="1"/>
          </p:cNvSpPr>
          <p:nvPr>
            <p:ph type="title"/>
          </p:nvPr>
        </p:nvSpPr>
        <p:spPr/>
        <p:txBody>
          <a:bodyPr/>
          <a:lstStyle/>
          <a:p>
            <a:r>
              <a:rPr lang="en-US" altLang="zh-TW" dirty="0">
                <a:latin typeface="Arial" panose="020B0604020202020204" pitchFamily="34" charset="0"/>
                <a:cs typeface="Arial" panose="020B0604020202020204" pitchFamily="34" charset="0"/>
              </a:rPr>
              <a:t>Comment 1</a:t>
            </a:r>
            <a:endParaRPr lang="zh-TW" altLang="en-US" dirty="0">
              <a:latin typeface="Arial" panose="020B0604020202020204" pitchFamily="34" charset="0"/>
              <a:cs typeface="Arial" panose="020B0604020202020204" pitchFamily="34" charset="0"/>
            </a:endParaRPr>
          </a:p>
        </p:txBody>
      </p:sp>
      <p:sp>
        <p:nvSpPr>
          <p:cNvPr id="3" name="內容版面配置區 2">
            <a:extLst>
              <a:ext uri="{FF2B5EF4-FFF2-40B4-BE49-F238E27FC236}">
                <a16:creationId xmlns:a16="http://schemas.microsoft.com/office/drawing/2014/main" id="{B4369DF8-BF56-BFC0-1EE5-B2EAFC40AC1E}"/>
              </a:ext>
            </a:extLst>
          </p:cNvPr>
          <p:cNvSpPr>
            <a:spLocks noGrp="1"/>
          </p:cNvSpPr>
          <p:nvPr>
            <p:ph idx="1"/>
          </p:nvPr>
        </p:nvSpPr>
        <p:spPr/>
        <p:txBody>
          <a:bodyPr/>
          <a:lstStyle/>
          <a:p>
            <a:r>
              <a:rPr lang="en-US" altLang="zh-TW" sz="2400" dirty="0">
                <a:latin typeface="Arial" panose="020B0604020202020204" pitchFamily="34" charset="0"/>
                <a:cs typeface="Arial" panose="020B0604020202020204" pitchFamily="34" charset="0"/>
              </a:rPr>
              <a:t>However, this study has a long follow-up period</a:t>
            </a:r>
            <a:r>
              <a:rPr lang="zh-TW" altLang="en-US" sz="2400" dirty="0">
                <a:latin typeface="Arial" panose="020B0604020202020204" pitchFamily="34" charset="0"/>
                <a:cs typeface="Arial" panose="020B0604020202020204" pitchFamily="34" charset="0"/>
              </a:rPr>
              <a:t> </a:t>
            </a:r>
            <a:r>
              <a:rPr lang="en-US" altLang="zh-TW" sz="2400" dirty="0">
                <a:latin typeface="Arial" panose="020B0604020202020204" pitchFamily="34" charset="0"/>
                <a:cs typeface="Arial" panose="020B0604020202020204" pitchFamily="34" charset="0"/>
              </a:rPr>
              <a:t>and</a:t>
            </a:r>
            <a:r>
              <a:rPr lang="zh-TW" altLang="en-US" sz="2400" dirty="0">
                <a:latin typeface="Arial" panose="020B0604020202020204" pitchFamily="34" charset="0"/>
                <a:cs typeface="Arial" panose="020B0604020202020204" pitchFamily="34" charset="0"/>
              </a:rPr>
              <a:t> </a:t>
            </a:r>
            <a:r>
              <a:rPr lang="en-US" altLang="zh-TW" sz="2400" dirty="0">
                <a:latin typeface="Arial" panose="020B0604020202020204" pitchFamily="34" charset="0"/>
                <a:cs typeface="Arial" panose="020B0604020202020204" pitchFamily="34" charset="0"/>
              </a:rPr>
              <a:t>participants may change their lifestyle habits or modify their medication for disease treatment.</a:t>
            </a:r>
          </a:p>
          <a:p>
            <a:endParaRPr lang="en-US" altLang="zh-TW" sz="2400" dirty="0">
              <a:latin typeface="Arial" panose="020B0604020202020204" pitchFamily="34" charset="0"/>
              <a:cs typeface="Arial" panose="020B0604020202020204" pitchFamily="34" charset="0"/>
            </a:endParaRPr>
          </a:p>
          <a:p>
            <a:r>
              <a:rPr lang="en-US" altLang="zh-TW" sz="2400" dirty="0">
                <a:latin typeface="Arial" panose="020B0604020202020204" pitchFamily="34" charset="0"/>
                <a:cs typeface="Arial" panose="020B0604020202020204" pitchFamily="34" charset="0"/>
              </a:rPr>
              <a:t>Without follow-up assessments</a:t>
            </a:r>
            <a:r>
              <a:rPr lang="zh-TW" altLang="en-US" sz="2400" dirty="0">
                <a:latin typeface="Arial" panose="020B0604020202020204" pitchFamily="34" charset="0"/>
                <a:cs typeface="Arial" panose="020B0604020202020204" pitchFamily="34" charset="0"/>
              </a:rPr>
              <a:t> </a:t>
            </a:r>
            <a:r>
              <a:rPr lang="en-US" altLang="zh-TW" sz="2400" dirty="0">
                <a:latin typeface="Arial" panose="020B0604020202020204" pitchFamily="34" charset="0"/>
                <a:cs typeface="Arial" panose="020B0604020202020204" pitchFamily="34" charset="0"/>
              </a:rPr>
              <a:t>of LE8 scores, do you think the study results remain reliable?</a:t>
            </a:r>
          </a:p>
        </p:txBody>
      </p:sp>
    </p:spTree>
    <p:extLst>
      <p:ext uri="{BB962C8B-B14F-4D97-AF65-F5344CB8AC3E}">
        <p14:creationId xmlns:p14="http://schemas.microsoft.com/office/powerpoint/2010/main" val="1714926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77650A-B863-5C9F-68B7-FC0C7BA6CC7E}"/>
              </a:ext>
            </a:extLst>
          </p:cNvPr>
          <p:cNvSpPr>
            <a:spLocks noGrp="1"/>
          </p:cNvSpPr>
          <p:nvPr>
            <p:ph type="title"/>
          </p:nvPr>
        </p:nvSpPr>
        <p:spPr/>
        <p:txBody>
          <a:bodyPr/>
          <a:lstStyle/>
          <a:p>
            <a:r>
              <a:rPr lang="en-US" altLang="zh-TW" dirty="0">
                <a:latin typeface="Arial" panose="020B0604020202020204" pitchFamily="34" charset="0"/>
                <a:cs typeface="Arial" panose="020B0604020202020204" pitchFamily="34" charset="0"/>
              </a:rPr>
              <a:t>Comment 2</a:t>
            </a:r>
            <a:endParaRPr lang="zh-TW" altLang="en-US" dirty="0">
              <a:latin typeface="Arial" panose="020B0604020202020204" pitchFamily="34" charset="0"/>
              <a:cs typeface="Arial" panose="020B0604020202020204" pitchFamily="34" charset="0"/>
            </a:endParaRPr>
          </a:p>
        </p:txBody>
      </p:sp>
      <p:sp>
        <p:nvSpPr>
          <p:cNvPr id="3" name="內容版面配置區 2">
            <a:extLst>
              <a:ext uri="{FF2B5EF4-FFF2-40B4-BE49-F238E27FC236}">
                <a16:creationId xmlns:a16="http://schemas.microsoft.com/office/drawing/2014/main" id="{F00940E1-EF0C-D9A4-43DB-97B146C0104C}"/>
              </a:ext>
            </a:extLst>
          </p:cNvPr>
          <p:cNvSpPr>
            <a:spLocks noGrp="1"/>
          </p:cNvSpPr>
          <p:nvPr>
            <p:ph idx="1"/>
          </p:nvPr>
        </p:nvSpPr>
        <p:spPr/>
        <p:txBody>
          <a:bodyPr/>
          <a:lstStyle/>
          <a:p>
            <a:r>
              <a:rPr lang="en-US" altLang="zh-TW" dirty="0">
                <a:latin typeface="Arial" panose="020B0604020202020204" pitchFamily="34" charset="0"/>
                <a:cs typeface="Arial" panose="020B0604020202020204" pitchFamily="34" charset="0"/>
              </a:rPr>
              <a:t>According to the study results, although a higher LE8 score reduces the risk of cardiovascular mortality, it does not effectively define a cut-off point for active intervention.</a:t>
            </a:r>
          </a:p>
          <a:p>
            <a:endParaRPr lang="en-US" altLang="zh-TW" dirty="0">
              <a:latin typeface="Arial" panose="020B0604020202020204" pitchFamily="34" charset="0"/>
              <a:cs typeface="Arial" panose="020B0604020202020204" pitchFamily="34" charset="0"/>
            </a:endParaRPr>
          </a:p>
          <a:p>
            <a:r>
              <a:rPr lang="en-US" altLang="zh-TW" dirty="0">
                <a:latin typeface="Arial" panose="020B0604020202020204" pitchFamily="34" charset="0"/>
                <a:cs typeface="Arial" panose="020B0604020202020204" pitchFamily="34" charset="0"/>
              </a:rPr>
              <a:t>Diabetes, hypertension, and dyslipidemia already have well-defined treatment targets.</a:t>
            </a:r>
          </a:p>
          <a:p>
            <a:endParaRPr lang="en-US" altLang="zh-TW" dirty="0">
              <a:latin typeface="Arial" panose="020B0604020202020204" pitchFamily="34" charset="0"/>
              <a:cs typeface="Arial" panose="020B0604020202020204" pitchFamily="34" charset="0"/>
            </a:endParaRPr>
          </a:p>
          <a:p>
            <a:r>
              <a:rPr lang="en-US" altLang="zh-TW" dirty="0">
                <a:latin typeface="Arial" panose="020B0604020202020204" pitchFamily="34" charset="0"/>
                <a:cs typeface="Arial" panose="020B0604020202020204" pitchFamily="34" charset="0"/>
              </a:rPr>
              <a:t>If we need to spend time calculating the LE8 score but cannot determine the next step, is calculating LE8 truly necessary?</a:t>
            </a:r>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306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25B6-B9E5-ACBF-29BF-BCF93D31E3C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5FFFC2A-A1D0-EE49-C679-45BFAD6F26A7}"/>
              </a:ext>
            </a:extLst>
          </p:cNvPr>
          <p:cNvSpPr>
            <a:spLocks noGrp="1"/>
          </p:cNvSpPr>
          <p:nvPr>
            <p:ph type="title"/>
          </p:nvPr>
        </p:nvSpPr>
        <p:spPr>
          <a:xfrm>
            <a:off x="713225" y="85655"/>
            <a:ext cx="7717500" cy="572700"/>
          </a:xfrm>
        </p:spPr>
        <p:txBody>
          <a:bodyPr/>
          <a:lstStyle/>
          <a:p>
            <a:r>
              <a:rPr lang="en-US" altLang="zh-TW" dirty="0">
                <a:latin typeface="+mn-lt"/>
              </a:rPr>
              <a:t>Response 1-1</a:t>
            </a:r>
            <a:endParaRPr lang="zh-TW" altLang="en-US" dirty="0">
              <a:latin typeface="+mn-lt"/>
            </a:endParaRPr>
          </a:p>
        </p:txBody>
      </p:sp>
      <p:sp>
        <p:nvSpPr>
          <p:cNvPr id="3" name="內容版面配置區 2">
            <a:extLst>
              <a:ext uri="{FF2B5EF4-FFF2-40B4-BE49-F238E27FC236}">
                <a16:creationId xmlns:a16="http://schemas.microsoft.com/office/drawing/2014/main" id="{AC960BE0-FED7-E7CA-7A14-5E2AB6F23626}"/>
              </a:ext>
            </a:extLst>
          </p:cNvPr>
          <p:cNvSpPr>
            <a:spLocks noGrp="1"/>
          </p:cNvSpPr>
          <p:nvPr>
            <p:ph idx="1"/>
          </p:nvPr>
        </p:nvSpPr>
        <p:spPr>
          <a:xfrm>
            <a:off x="713225" y="591988"/>
            <a:ext cx="7717500" cy="4407716"/>
          </a:xfrm>
        </p:spPr>
        <p:txBody>
          <a:bodyPr/>
          <a:lstStyle/>
          <a:p>
            <a:pPr indent="-457200">
              <a:lnSpc>
                <a:spcPct val="90000"/>
              </a:lnSpc>
              <a:spcBef>
                <a:spcPts val="1000"/>
              </a:spcBef>
              <a:buClrTx/>
              <a:buSzTx/>
              <a:defRPr/>
            </a:pPr>
            <a:r>
              <a:rPr kumimoji="0" lang="en-US" altLang="zh-TW" sz="3200" b="1"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Lack of Repeated Measurements</a:t>
            </a:r>
            <a:endParaRPr kumimoji="0" lang="en-US" altLang="zh-TW" sz="32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endParaRPr>
          </a:p>
          <a:p>
            <a:pPr marL="800100" lvl="1" indent="-342900">
              <a:spcBef>
                <a:spcPts val="500"/>
              </a:spcBef>
              <a:buClrTx/>
              <a:buSzTx/>
              <a:defRPr/>
            </a:pPr>
            <a:r>
              <a:rPr kumimoji="0" lang="en-US" altLang="zh-TW" sz="28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Ideally, repeated LE8 assessments would </a:t>
            </a:r>
            <a:r>
              <a:rPr kumimoji="0" lang="en-US" altLang="zh-TW" sz="28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Arial" panose="020B0604020202020204" pitchFamily="34" charset="0"/>
              </a:rPr>
              <a:t>enhance causal inferences </a:t>
            </a:r>
            <a:r>
              <a:rPr kumimoji="0" lang="en-US" altLang="zh-TW" sz="28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by capturing whether continued improvements or </a:t>
            </a:r>
            <a:r>
              <a:rPr lang="en-US" altLang="zh-TW" sz="2800" kern="1200" dirty="0">
                <a:solidFill>
                  <a:prstClr val="black"/>
                </a:solidFill>
                <a:latin typeface="+mn-lt"/>
                <a:ea typeface="新細明體" panose="02020500000000000000" pitchFamily="18" charset="-120"/>
                <a:cs typeface="Arial" panose="020B0604020202020204" pitchFamily="34" charset="0"/>
              </a:rPr>
              <a:t>declines</a:t>
            </a:r>
            <a:r>
              <a:rPr kumimoji="0" lang="en-US" altLang="zh-TW" sz="28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 in CVH metrics. </a:t>
            </a:r>
          </a:p>
          <a:p>
            <a:pPr marL="800100" lvl="1" indent="-342900">
              <a:spcBef>
                <a:spcPts val="500"/>
              </a:spcBef>
              <a:buClrTx/>
              <a:buSzTx/>
              <a:defRPr/>
            </a:pPr>
            <a:r>
              <a:rPr kumimoji="0" lang="en-US" altLang="zh-TW" sz="28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The absence of follow-up LE8 data is a limitation, it primarily underscores the </a:t>
            </a:r>
            <a:r>
              <a:rPr kumimoji="0" lang="en-US" altLang="zh-TW" sz="28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Arial" panose="020B0604020202020204" pitchFamily="34" charset="0"/>
              </a:rPr>
              <a:t>potential underestimation</a:t>
            </a:r>
            <a:r>
              <a:rPr kumimoji="0" lang="en-US" altLang="zh-TW" sz="28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 of the </a:t>
            </a:r>
            <a:r>
              <a:rPr kumimoji="0" lang="en-US" altLang="zh-TW" sz="28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Arial" panose="020B0604020202020204" pitchFamily="34" charset="0"/>
              </a:rPr>
              <a:t>true effect size</a:t>
            </a:r>
            <a:r>
              <a:rPr kumimoji="0" lang="en-US" altLang="zh-TW" sz="28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a:t>
            </a:r>
          </a:p>
          <a:p>
            <a:pPr>
              <a:lnSpc>
                <a:spcPts val="2800"/>
              </a:lnSpc>
            </a:pPr>
            <a:endParaRPr lang="zh-TW" altLang="en-US" sz="2000" dirty="0">
              <a:latin typeface="+mn-lt"/>
              <a:cs typeface="Arial" panose="020B0604020202020204" pitchFamily="34" charset="0"/>
            </a:endParaRPr>
          </a:p>
        </p:txBody>
      </p:sp>
    </p:spTree>
    <p:extLst>
      <p:ext uri="{BB962C8B-B14F-4D97-AF65-F5344CB8AC3E}">
        <p14:creationId xmlns:p14="http://schemas.microsoft.com/office/powerpoint/2010/main" val="2248674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89DA0-9FBF-E568-1526-2937FE862EC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F62BE8D-4B73-66B0-30E0-8936B6EED482}"/>
              </a:ext>
            </a:extLst>
          </p:cNvPr>
          <p:cNvSpPr>
            <a:spLocks noGrp="1"/>
          </p:cNvSpPr>
          <p:nvPr>
            <p:ph type="title"/>
          </p:nvPr>
        </p:nvSpPr>
        <p:spPr>
          <a:xfrm>
            <a:off x="713225" y="169385"/>
            <a:ext cx="7717500" cy="572700"/>
          </a:xfrm>
        </p:spPr>
        <p:txBody>
          <a:bodyPr/>
          <a:lstStyle/>
          <a:p>
            <a:r>
              <a:rPr lang="en-US" altLang="zh-TW" dirty="0">
                <a:latin typeface="+mn-lt"/>
              </a:rPr>
              <a:t>Response 1-2</a:t>
            </a:r>
            <a:endParaRPr lang="zh-TW" altLang="en-US" dirty="0">
              <a:latin typeface="+mn-lt"/>
            </a:endParaRPr>
          </a:p>
        </p:txBody>
      </p:sp>
      <p:sp>
        <p:nvSpPr>
          <p:cNvPr id="3" name="內容版面配置區 2">
            <a:extLst>
              <a:ext uri="{FF2B5EF4-FFF2-40B4-BE49-F238E27FC236}">
                <a16:creationId xmlns:a16="http://schemas.microsoft.com/office/drawing/2014/main" id="{9DEA0634-97DF-63C3-BFB2-B2C6EB914AFA}"/>
              </a:ext>
            </a:extLst>
          </p:cNvPr>
          <p:cNvSpPr>
            <a:spLocks noGrp="1"/>
          </p:cNvSpPr>
          <p:nvPr>
            <p:ph idx="1"/>
          </p:nvPr>
        </p:nvSpPr>
        <p:spPr>
          <a:xfrm>
            <a:off x="713225" y="742085"/>
            <a:ext cx="7717500" cy="3826790"/>
          </a:xfrm>
        </p:spPr>
        <p:txBody>
          <a:bodyPr/>
          <a:lstStyle/>
          <a:p>
            <a:pPr indent="-457200">
              <a:lnSpc>
                <a:spcPct val="90000"/>
              </a:lnSpc>
              <a:spcBef>
                <a:spcPts val="1000"/>
              </a:spcBef>
              <a:buClrTx/>
              <a:buSzTx/>
              <a:defRPr/>
            </a:pPr>
            <a:r>
              <a:rPr kumimoji="0" lang="en-US" altLang="zh-TW" sz="2700" b="1"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The Long-term Follow-up</a:t>
            </a:r>
            <a:endParaRPr kumimoji="0" lang="en-US" altLang="zh-TW" sz="27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endParaRPr>
          </a:p>
          <a:p>
            <a:pPr marL="800100" lvl="1" indent="-342900">
              <a:spcBef>
                <a:spcPts val="500"/>
              </a:spcBef>
              <a:buClrTx/>
              <a:buSzTx/>
              <a:defRPr/>
            </a:pPr>
            <a:r>
              <a:rPr lang="en-US" altLang="zh-TW" sz="2700" kern="1200" dirty="0">
                <a:solidFill>
                  <a:prstClr val="black"/>
                </a:solidFill>
                <a:latin typeface="+mn-lt"/>
                <a:ea typeface="新細明體" panose="02020500000000000000" pitchFamily="18" charset="-120"/>
                <a:cs typeface="+mn-cs"/>
              </a:rPr>
              <a:t>The study cannot capture the </a:t>
            </a:r>
            <a:r>
              <a:rPr lang="en-US" altLang="zh-TW" sz="2700" b="1" kern="1200" dirty="0">
                <a:solidFill>
                  <a:schemeClr val="bg2">
                    <a:lumMod val="50000"/>
                  </a:schemeClr>
                </a:solidFill>
                <a:latin typeface="+mn-lt"/>
                <a:ea typeface="新細明體" panose="02020500000000000000" pitchFamily="18" charset="-120"/>
                <a:cs typeface="+mn-cs"/>
              </a:rPr>
              <a:t>full benefit of improvement or </a:t>
            </a:r>
            <a:r>
              <a:rPr kumimoji="0" lang="en-US" altLang="zh-TW" sz="28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Arial" panose="020B0604020202020204" pitchFamily="34" charset="0"/>
              </a:rPr>
              <a:t>worsen</a:t>
            </a:r>
            <a:r>
              <a:rPr kumimoji="0" lang="en-US" altLang="zh-TW" sz="28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Arial" panose="020B0604020202020204" pitchFamily="34" charset="0"/>
              </a:rPr>
              <a:t> over time</a:t>
            </a:r>
            <a:r>
              <a:rPr lang="en-US" altLang="zh-TW" sz="2700" kern="1200" dirty="0">
                <a:solidFill>
                  <a:prstClr val="black"/>
                </a:solidFill>
                <a:latin typeface="+mn-lt"/>
                <a:ea typeface="新細明體" panose="02020500000000000000" pitchFamily="18" charset="-120"/>
                <a:cs typeface="+mn-cs"/>
              </a:rPr>
              <a:t>, making the estimated effect size more conservative than it might actually be.</a:t>
            </a:r>
            <a:endParaRPr lang="zh-TW" altLang="zh-TW" sz="2700" kern="1200" dirty="0">
              <a:solidFill>
                <a:prstClr val="black"/>
              </a:solidFill>
              <a:latin typeface="+mn-lt"/>
              <a:ea typeface="新細明體" panose="02020500000000000000" pitchFamily="18" charset="-120"/>
              <a:cs typeface="+mn-cs"/>
            </a:endParaRPr>
          </a:p>
          <a:p>
            <a:pPr marL="800100" lvl="1" indent="-342900">
              <a:spcBef>
                <a:spcPts val="500"/>
              </a:spcBef>
              <a:buClrTx/>
              <a:buSzTx/>
              <a:defRPr/>
            </a:pPr>
            <a:r>
              <a:rPr kumimoji="0" lang="en-US" altLang="zh-TW" sz="27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A 30-year follow-up is valuable because it </a:t>
            </a:r>
            <a:r>
              <a:rPr kumimoji="0" lang="en-US" altLang="zh-TW" sz="2700" b="1"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captures late-onset events</a:t>
            </a:r>
            <a:r>
              <a:rPr kumimoji="0" lang="en-US" altLang="zh-TW" sz="27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a:t>
            </a:r>
          </a:p>
          <a:p>
            <a:pPr>
              <a:lnSpc>
                <a:spcPts val="2800"/>
              </a:lnSpc>
            </a:pPr>
            <a:endParaRPr lang="zh-TW" altLang="en-US" sz="2000" dirty="0">
              <a:latin typeface="+mn-lt"/>
            </a:endParaRPr>
          </a:p>
        </p:txBody>
      </p:sp>
    </p:spTree>
    <p:extLst>
      <p:ext uri="{BB962C8B-B14F-4D97-AF65-F5344CB8AC3E}">
        <p14:creationId xmlns:p14="http://schemas.microsoft.com/office/powerpoint/2010/main" val="1371573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C0804F-C473-0B3A-0AD0-4AE33B0C8C41}"/>
              </a:ext>
            </a:extLst>
          </p:cNvPr>
          <p:cNvSpPr>
            <a:spLocks noGrp="1"/>
          </p:cNvSpPr>
          <p:nvPr>
            <p:ph type="title"/>
          </p:nvPr>
        </p:nvSpPr>
        <p:spPr>
          <a:xfrm>
            <a:off x="713225" y="169385"/>
            <a:ext cx="7717500" cy="572700"/>
          </a:xfrm>
        </p:spPr>
        <p:txBody>
          <a:bodyPr/>
          <a:lstStyle/>
          <a:p>
            <a:r>
              <a:rPr lang="en-US" altLang="zh-TW" dirty="0">
                <a:latin typeface="+mn-lt"/>
              </a:rPr>
              <a:t>Response 2-1</a:t>
            </a:r>
            <a:endParaRPr lang="zh-TW" altLang="en-US" dirty="0">
              <a:latin typeface="+mn-lt"/>
            </a:endParaRPr>
          </a:p>
        </p:txBody>
      </p:sp>
      <p:sp>
        <p:nvSpPr>
          <p:cNvPr id="3" name="內容版面配置區 2">
            <a:extLst>
              <a:ext uri="{FF2B5EF4-FFF2-40B4-BE49-F238E27FC236}">
                <a16:creationId xmlns:a16="http://schemas.microsoft.com/office/drawing/2014/main" id="{98A60745-9F21-EDE2-1A0B-E0EA1A28574E}"/>
              </a:ext>
            </a:extLst>
          </p:cNvPr>
          <p:cNvSpPr>
            <a:spLocks noGrp="1"/>
          </p:cNvSpPr>
          <p:nvPr>
            <p:ph idx="1"/>
          </p:nvPr>
        </p:nvSpPr>
        <p:spPr>
          <a:xfrm>
            <a:off x="713225" y="742085"/>
            <a:ext cx="7717500" cy="3826790"/>
          </a:xfrm>
        </p:spPr>
        <p:txBody>
          <a:bodyPr/>
          <a:lstStyle/>
          <a:p>
            <a:pPr marL="342900" indent="-342900">
              <a:lnSpc>
                <a:spcPct val="90000"/>
              </a:lnSpc>
              <a:spcBef>
                <a:spcPts val="1000"/>
              </a:spcBef>
              <a:buClrTx/>
              <a:buSzTx/>
              <a:defRPr/>
            </a:pPr>
            <a:r>
              <a:rPr kumimoji="0" lang="en-US" altLang="zh-TW" sz="23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LE8 Score Lacks a Fixed Intervention Threshold?</a:t>
            </a:r>
          </a:p>
          <a:p>
            <a:pPr marL="800100" lvl="1" indent="-342900">
              <a:lnSpc>
                <a:spcPct val="90000"/>
              </a:lnSpc>
              <a:spcBef>
                <a:spcPts val="1000"/>
              </a:spcBef>
              <a:buClrTx/>
              <a:buSzTx/>
              <a:defRPr/>
            </a:pP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It still offers </a:t>
            </a:r>
            <a:r>
              <a:rPr kumimoji="0" lang="en-US" altLang="zh-TW" sz="2400" b="1"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important benefits</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in both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clinical</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and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public health contexts</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a:t>
            </a:r>
          </a:p>
          <a:p>
            <a:pPr indent="-457200">
              <a:lnSpc>
                <a:spcPct val="90000"/>
              </a:lnSpc>
              <a:spcBef>
                <a:spcPts val="1000"/>
              </a:spcBef>
              <a:buClrTx/>
              <a:buSzTx/>
              <a:buFont typeface="+mj-lt"/>
              <a:buAutoNum type="arabicPeriod"/>
              <a:defRPr/>
            </a:pPr>
            <a:r>
              <a:rPr lang="en-US" altLang="zh-TW" sz="2400" b="1" kern="1200" dirty="0">
                <a:solidFill>
                  <a:prstClr val="black"/>
                </a:solidFill>
                <a:latin typeface="+mn-lt"/>
                <a:ea typeface="新細明體" panose="02020500000000000000" pitchFamily="18" charset="-120"/>
                <a:cs typeface="+mn-cs"/>
              </a:rPr>
              <a:t>Comprehensive</a:t>
            </a:r>
            <a:r>
              <a:rPr kumimoji="0" lang="en-US" altLang="zh-TW" sz="2400" b="1"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Risk Assessment</a:t>
            </a:r>
            <a:endPar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endParaRPr>
          </a:p>
          <a:p>
            <a:pPr marL="800100" lvl="1" indent="-342900">
              <a:lnSpc>
                <a:spcPct val="90000"/>
              </a:lnSpc>
              <a:spcBef>
                <a:spcPts val="500"/>
              </a:spcBef>
              <a:buClrTx/>
              <a:buSzTx/>
              <a:defRPr/>
            </a:pPr>
            <a:r>
              <a:rPr kumimoji="0" lang="en-US" altLang="zh-TW" sz="2400" b="1"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LE8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integrates multiple health behaviors and factors</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into one measure. </a:t>
            </a:r>
          </a:p>
          <a:p>
            <a:pPr marL="800100" lvl="1" indent="-342900">
              <a:lnSpc>
                <a:spcPct val="90000"/>
              </a:lnSpc>
              <a:spcBef>
                <a:spcPts val="500"/>
              </a:spcBef>
              <a:buClrTx/>
              <a:buSzTx/>
              <a:defRPr/>
            </a:pP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This comprehensive view can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highlight broader lifestyle issues</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(like sleep or nicotine exposure), because these issues may be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overlooked</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when focusing on a single biomarker.</a:t>
            </a:r>
          </a:p>
        </p:txBody>
      </p:sp>
    </p:spTree>
    <p:extLst>
      <p:ext uri="{BB962C8B-B14F-4D97-AF65-F5344CB8AC3E}">
        <p14:creationId xmlns:p14="http://schemas.microsoft.com/office/powerpoint/2010/main" val="1402516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0CBF-D831-49E1-1B2B-82B8E1DAED1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3D9D309-908F-4B49-BDBA-C8F5596A3D87}"/>
              </a:ext>
            </a:extLst>
          </p:cNvPr>
          <p:cNvSpPr>
            <a:spLocks noGrp="1"/>
          </p:cNvSpPr>
          <p:nvPr>
            <p:ph type="title"/>
          </p:nvPr>
        </p:nvSpPr>
        <p:spPr>
          <a:xfrm>
            <a:off x="713225" y="169385"/>
            <a:ext cx="7717500" cy="572700"/>
          </a:xfrm>
        </p:spPr>
        <p:txBody>
          <a:bodyPr/>
          <a:lstStyle/>
          <a:p>
            <a:r>
              <a:rPr lang="en-US" altLang="zh-TW" dirty="0">
                <a:latin typeface="+mn-lt"/>
              </a:rPr>
              <a:t>Response 2-2</a:t>
            </a:r>
            <a:endParaRPr lang="zh-TW" altLang="en-US" dirty="0">
              <a:latin typeface="+mn-lt"/>
            </a:endParaRPr>
          </a:p>
        </p:txBody>
      </p:sp>
      <p:sp>
        <p:nvSpPr>
          <p:cNvPr id="3" name="內容版面配置區 2">
            <a:extLst>
              <a:ext uri="{FF2B5EF4-FFF2-40B4-BE49-F238E27FC236}">
                <a16:creationId xmlns:a16="http://schemas.microsoft.com/office/drawing/2014/main" id="{9044483D-D11F-D629-E959-F0BB1BBA35C9}"/>
              </a:ext>
            </a:extLst>
          </p:cNvPr>
          <p:cNvSpPr>
            <a:spLocks noGrp="1"/>
          </p:cNvSpPr>
          <p:nvPr>
            <p:ph idx="1"/>
          </p:nvPr>
        </p:nvSpPr>
        <p:spPr>
          <a:xfrm>
            <a:off x="713225" y="742085"/>
            <a:ext cx="7717500" cy="3826790"/>
          </a:xfrm>
        </p:spPr>
        <p:txBody>
          <a:bodyPr/>
          <a:lstStyle/>
          <a:p>
            <a:pPr marL="514350" indent="-514350">
              <a:lnSpc>
                <a:spcPct val="90000"/>
              </a:lnSpc>
              <a:spcBef>
                <a:spcPts val="1000"/>
              </a:spcBef>
              <a:buClrTx/>
              <a:buSzTx/>
              <a:buFont typeface="+mj-lt"/>
              <a:buAutoNum type="arabicPeriod" startAt="2"/>
              <a:defRPr/>
            </a:pPr>
            <a:r>
              <a:rPr lang="en-US" altLang="zh-TW" sz="2800" b="1" kern="1200" dirty="0">
                <a:solidFill>
                  <a:prstClr val="black"/>
                </a:solidFill>
                <a:latin typeface="+mn-lt"/>
                <a:ea typeface="新細明體" panose="02020500000000000000" pitchFamily="18" charset="-120"/>
                <a:cs typeface="+mn-cs"/>
              </a:rPr>
              <a:t>Population-Level Strategy</a:t>
            </a:r>
            <a:endParaRPr lang="en-US" altLang="zh-TW" sz="2800" kern="1200" dirty="0">
              <a:solidFill>
                <a:prstClr val="black"/>
              </a:solidFill>
              <a:latin typeface="+mn-lt"/>
              <a:ea typeface="新細明體" panose="02020500000000000000" pitchFamily="18" charset="-120"/>
              <a:cs typeface="+mn-cs"/>
            </a:endParaRPr>
          </a:p>
          <a:p>
            <a:pPr marL="800100" lvl="1" indent="-342900">
              <a:lnSpc>
                <a:spcPct val="90000"/>
              </a:lnSpc>
              <a:spcBef>
                <a:spcPts val="500"/>
              </a:spcBef>
              <a:buClrTx/>
              <a:buSzTx/>
              <a:defRPr/>
            </a:pP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From a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public health</a:t>
            </a:r>
            <a:r>
              <a:rPr kumimoji="0" lang="en-US" altLang="zh-TW" sz="2400" b="0"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standpoint, LE8 can guide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resource allocation</a:t>
            </a:r>
            <a:r>
              <a:rPr kumimoji="0" lang="en-US" altLang="zh-TW" sz="2400" b="0"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by identifying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subgroups </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with </a:t>
            </a:r>
            <a:r>
              <a:rPr kumimoji="0" lang="en-US" altLang="zh-TW" sz="2400" b="1" i="0" u="none" strike="noStrike" kern="1200" cap="none" spc="0" normalizeH="0" baseline="0" noProof="0" dirty="0">
                <a:ln>
                  <a:noFill/>
                </a:ln>
                <a:solidFill>
                  <a:schemeClr val="bg2">
                    <a:lumMod val="50000"/>
                  </a:schemeClr>
                </a:solidFill>
                <a:effectLst/>
                <a:uLnTx/>
                <a:uFillTx/>
                <a:latin typeface="+mn-lt"/>
                <a:ea typeface="新細明體" panose="02020500000000000000" pitchFamily="18" charset="-120"/>
                <a:cs typeface="+mn-cs"/>
              </a:rPr>
              <a:t>lower</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overall cardiovascular health. </a:t>
            </a:r>
          </a:p>
          <a:p>
            <a:pPr marL="800100" lvl="1" indent="-342900">
              <a:lnSpc>
                <a:spcPct val="90000"/>
              </a:lnSpc>
              <a:spcBef>
                <a:spcPts val="500"/>
              </a:spcBef>
              <a:buClrTx/>
              <a:buSzTx/>
              <a:defRPr/>
            </a:pP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This promotes a broader approach to </a:t>
            </a:r>
            <a:r>
              <a:rPr kumimoji="0" lang="en-US" altLang="zh-TW" sz="2400" b="1" i="0" u="none" strike="noStrike" kern="1200" cap="none" spc="0" normalizeH="0" baseline="0" noProof="0" dirty="0">
                <a:ln>
                  <a:noFill/>
                </a:ln>
                <a:solidFill>
                  <a:srgbClr val="FF0000"/>
                </a:solidFill>
                <a:effectLst/>
                <a:uLnTx/>
                <a:uFillTx/>
                <a:latin typeface="+mn-lt"/>
                <a:ea typeface="新細明體" panose="02020500000000000000" pitchFamily="18" charset="-120"/>
                <a:cs typeface="+mn-cs"/>
              </a:rPr>
              <a:t>prevention</a:t>
            </a:r>
            <a:r>
              <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rPr>
              <a:t> by addressing multiple risks together rather than isolating each factor.</a:t>
            </a:r>
          </a:p>
          <a:p>
            <a:pPr indent="-457200">
              <a:lnSpc>
                <a:spcPct val="90000"/>
              </a:lnSpc>
              <a:spcBef>
                <a:spcPts val="500"/>
              </a:spcBef>
              <a:buClrTx/>
              <a:buSzTx/>
              <a:buFont typeface="+mj-lt"/>
              <a:buAutoNum type="arabicPeriod" startAt="3"/>
              <a:defRPr/>
            </a:pPr>
            <a:r>
              <a:rPr lang="en-US" altLang="zh-TW" sz="2400" b="1" kern="1200" dirty="0">
                <a:solidFill>
                  <a:prstClr val="black"/>
                </a:solidFill>
                <a:latin typeface="+mn-lt"/>
                <a:ea typeface="新細明體" panose="02020500000000000000" pitchFamily="18" charset="-120"/>
                <a:cs typeface="+mn-cs"/>
              </a:rPr>
              <a:t>Beyond Medication: </a:t>
            </a:r>
          </a:p>
          <a:p>
            <a:pPr marL="800100" lvl="1" indent="-342900">
              <a:lnSpc>
                <a:spcPct val="90000"/>
              </a:lnSpc>
              <a:spcBef>
                <a:spcPts val="500"/>
              </a:spcBef>
              <a:buClrTx/>
              <a:buSzTx/>
              <a:defRPr/>
            </a:pPr>
            <a:r>
              <a:rPr lang="en-US" altLang="zh-TW" sz="2400" kern="1200" dirty="0">
                <a:solidFill>
                  <a:prstClr val="black"/>
                </a:solidFill>
                <a:latin typeface="+mn-lt"/>
                <a:ea typeface="新細明體" panose="02020500000000000000" pitchFamily="18" charset="-120"/>
                <a:cs typeface="+mn-cs"/>
              </a:rPr>
              <a:t>Lifestyle changes reduce CV risk </a:t>
            </a:r>
            <a:r>
              <a:rPr lang="en-US" altLang="zh-TW" sz="2400" b="1" kern="1200" dirty="0">
                <a:solidFill>
                  <a:srgbClr val="FF0000"/>
                </a:solidFill>
                <a:latin typeface="+mn-lt"/>
                <a:ea typeface="新細明體" panose="02020500000000000000" pitchFamily="18" charset="-120"/>
                <a:cs typeface="+mn-cs"/>
              </a:rPr>
              <a:t>beyond medication adjustments</a:t>
            </a:r>
            <a:r>
              <a:rPr lang="en-US" altLang="zh-TW" sz="2400" b="1" kern="1200" dirty="0">
                <a:solidFill>
                  <a:schemeClr val="bg2">
                    <a:lumMod val="50000"/>
                  </a:schemeClr>
                </a:solidFill>
                <a:latin typeface="+mn-lt"/>
                <a:ea typeface="新細明體" panose="02020500000000000000" pitchFamily="18" charset="-120"/>
                <a:cs typeface="+mn-cs"/>
              </a:rPr>
              <a:t>.</a:t>
            </a:r>
          </a:p>
          <a:p>
            <a:pPr marL="342900" indent="-342900">
              <a:lnSpc>
                <a:spcPct val="90000"/>
              </a:lnSpc>
              <a:spcBef>
                <a:spcPts val="500"/>
              </a:spcBef>
              <a:buClrTx/>
              <a:buSzTx/>
              <a:defRPr/>
            </a:pPr>
            <a:endParaRPr lang="en-US" altLang="zh-TW" sz="2400" kern="1200" dirty="0">
              <a:solidFill>
                <a:prstClr val="black"/>
              </a:solidFill>
              <a:latin typeface="+mn-lt"/>
              <a:ea typeface="新細明體" panose="02020500000000000000" pitchFamily="18" charset="-120"/>
              <a:cs typeface="+mn-cs"/>
            </a:endParaRPr>
          </a:p>
          <a:p>
            <a:pPr marL="342900" indent="-342900">
              <a:lnSpc>
                <a:spcPct val="90000"/>
              </a:lnSpc>
              <a:spcBef>
                <a:spcPts val="500"/>
              </a:spcBef>
              <a:buClrTx/>
              <a:buSzTx/>
              <a:defRPr/>
            </a:pPr>
            <a:endParaRPr kumimoji="0" lang="en-US" altLang="zh-TW" sz="2400" b="0" i="0" u="none" strike="noStrike" kern="1200" cap="none" spc="0" normalizeH="0" baseline="0" noProof="0" dirty="0">
              <a:ln>
                <a:noFill/>
              </a:ln>
              <a:solidFill>
                <a:prstClr val="black"/>
              </a:solidFill>
              <a:effectLst/>
              <a:uLnTx/>
              <a:uFillTx/>
              <a:latin typeface="+mn-lt"/>
              <a:ea typeface="新細明體" panose="02020500000000000000" pitchFamily="18" charset="-120"/>
              <a:cs typeface="+mn-cs"/>
            </a:endParaRPr>
          </a:p>
        </p:txBody>
      </p:sp>
    </p:spTree>
    <p:extLst>
      <p:ext uri="{BB962C8B-B14F-4D97-AF65-F5344CB8AC3E}">
        <p14:creationId xmlns:p14="http://schemas.microsoft.com/office/powerpoint/2010/main" val="235484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0EC9-C612-0C75-31A5-880D5D43F8A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319F717-BAC0-381E-0534-EDB5A7CC836A}"/>
              </a:ext>
            </a:extLst>
          </p:cNvPr>
          <p:cNvSpPr>
            <a:spLocks noGrp="1"/>
          </p:cNvSpPr>
          <p:nvPr>
            <p:ph type="title"/>
          </p:nvPr>
        </p:nvSpPr>
        <p:spPr>
          <a:xfrm>
            <a:off x="457200" y="29656"/>
            <a:ext cx="8229600" cy="720080"/>
          </a:xfrm>
          <a:solidFill>
            <a:schemeClr val="bg1"/>
          </a:solidFill>
        </p:spPr>
        <p:txBody>
          <a:bodyPr>
            <a:normAutofit fontScale="90000"/>
          </a:bodyPr>
          <a:lstStyle/>
          <a:p>
            <a:r>
              <a:rPr lang="en-US" altLang="zh-TW" sz="4000" dirty="0">
                <a:latin typeface="+mn-lt"/>
              </a:rPr>
              <a:t>Introduction</a:t>
            </a:r>
            <a:endParaRPr lang="zh-TW" altLang="en-US" sz="4000" dirty="0">
              <a:latin typeface="+mn-lt"/>
            </a:endParaRPr>
          </a:p>
        </p:txBody>
      </p:sp>
      <p:sp>
        <p:nvSpPr>
          <p:cNvPr id="5" name="投影片編號版面配置區 3">
            <a:extLst>
              <a:ext uri="{FF2B5EF4-FFF2-40B4-BE49-F238E27FC236}">
                <a16:creationId xmlns:a16="http://schemas.microsoft.com/office/drawing/2014/main" id="{C7DC683E-5ED8-FAC2-D49D-0624C7368734}"/>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6</a:t>
            </a:fld>
            <a:endParaRPr lang="zh-TW" altLang="en-US" dirty="0"/>
          </a:p>
        </p:txBody>
      </p:sp>
      <p:graphicFrame>
        <p:nvGraphicFramePr>
          <p:cNvPr id="11" name="表格 10">
            <a:extLst>
              <a:ext uri="{FF2B5EF4-FFF2-40B4-BE49-F238E27FC236}">
                <a16:creationId xmlns:a16="http://schemas.microsoft.com/office/drawing/2014/main" id="{DDE79AE4-0E6B-A836-CA1E-A16D39F1FD97}"/>
              </a:ext>
            </a:extLst>
          </p:cNvPr>
          <p:cNvGraphicFramePr>
            <a:graphicFrameLocks noGrp="1"/>
          </p:cNvGraphicFramePr>
          <p:nvPr>
            <p:extLst>
              <p:ext uri="{D42A27DB-BD31-4B8C-83A1-F6EECF244321}">
                <p14:modId xmlns:p14="http://schemas.microsoft.com/office/powerpoint/2010/main" val="1967839290"/>
              </p:ext>
            </p:extLst>
          </p:nvPr>
        </p:nvGraphicFramePr>
        <p:xfrm>
          <a:off x="312879" y="724715"/>
          <a:ext cx="8518242" cy="4257735"/>
        </p:xfrm>
        <a:graphic>
          <a:graphicData uri="http://schemas.openxmlformats.org/drawingml/2006/table">
            <a:tbl>
              <a:tblPr/>
              <a:tblGrid>
                <a:gridCol w="1681573">
                  <a:extLst>
                    <a:ext uri="{9D8B030D-6E8A-4147-A177-3AD203B41FA5}">
                      <a16:colId xmlns:a16="http://schemas.microsoft.com/office/drawing/2014/main" val="4106385425"/>
                    </a:ext>
                  </a:extLst>
                </a:gridCol>
                <a:gridCol w="6836669">
                  <a:extLst>
                    <a:ext uri="{9D8B030D-6E8A-4147-A177-3AD203B41FA5}">
                      <a16:colId xmlns:a16="http://schemas.microsoft.com/office/drawing/2014/main" val="2872383257"/>
                    </a:ext>
                  </a:extLst>
                </a:gridCol>
              </a:tblGrid>
              <a:tr h="315064">
                <a:tc>
                  <a:txBody>
                    <a:bodyPr/>
                    <a:lstStyle/>
                    <a:p>
                      <a:pPr algn="ctr"/>
                      <a:r>
                        <a:rPr lang="en-US" sz="2300" b="1" dirty="0"/>
                        <a:t>Metric</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1" dirty="0"/>
                        <a:t>Simplified Categories &amp; Scores</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424511"/>
                  </a:ext>
                </a:extLst>
              </a:tr>
              <a:tr h="639118">
                <a:tc>
                  <a:txBody>
                    <a:bodyPr/>
                    <a:lstStyle/>
                    <a:p>
                      <a:r>
                        <a:rPr lang="en-US" sz="2300" b="1" dirty="0"/>
                        <a:t>Diet</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dirty="0"/>
                        <a:t>Assessed via a food frequency questionnaire; scored based on the HEI 2015 percentiles.</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21786"/>
                  </a:ext>
                </a:extLst>
              </a:tr>
              <a:tr h="934251">
                <a:tc>
                  <a:txBody>
                    <a:bodyPr/>
                    <a:lstStyle/>
                    <a:p>
                      <a:r>
                        <a:rPr lang="en-US" sz="2300" b="1" dirty="0"/>
                        <a:t>Physical Activity</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dirty="0"/>
                        <a:t>Self-reported weekly moderate-to-vigorous activity; scored 0–100 based on time thresholds (e.g., ≥150 minutes = ideal).</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0756093"/>
                  </a:ext>
                </a:extLst>
              </a:tr>
              <a:tr h="934251">
                <a:tc>
                  <a:txBody>
                    <a:bodyPr/>
                    <a:lstStyle/>
                    <a:p>
                      <a:r>
                        <a:rPr lang="en-US" sz="2300" b="1" dirty="0"/>
                        <a:t>Nicotine Exposure</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dirty="0"/>
                        <a:t>Based on self-report of smoking, and secondhand smoke; scoring differentiates current, former, and never users.</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100911"/>
                  </a:ext>
                </a:extLst>
              </a:tr>
              <a:tr h="905331">
                <a:tc>
                  <a:txBody>
                    <a:bodyPr/>
                    <a:lstStyle/>
                    <a:p>
                      <a:r>
                        <a:rPr lang="en-US" sz="2300" b="1" dirty="0"/>
                        <a:t>Body Mass Index</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dirty="0"/>
                        <a:t>scored according to standard BMI categories (&lt;25 kg/m² is ideal).</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389185"/>
                  </a:ext>
                </a:extLst>
              </a:tr>
            </a:tbl>
          </a:graphicData>
        </a:graphic>
      </p:graphicFrame>
    </p:spTree>
    <p:extLst>
      <p:ext uri="{BB962C8B-B14F-4D97-AF65-F5344CB8AC3E}">
        <p14:creationId xmlns:p14="http://schemas.microsoft.com/office/powerpoint/2010/main" val="236784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A387-7F96-F72E-3827-D0E8F2564C0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434BC17-ADEC-FF01-4BA0-54665BCDB648}"/>
              </a:ext>
            </a:extLst>
          </p:cNvPr>
          <p:cNvSpPr>
            <a:spLocks noGrp="1"/>
          </p:cNvSpPr>
          <p:nvPr>
            <p:ph type="title"/>
          </p:nvPr>
        </p:nvSpPr>
        <p:spPr>
          <a:xfrm>
            <a:off x="457200" y="-9436"/>
            <a:ext cx="8229600" cy="598189"/>
          </a:xfrm>
          <a:solidFill>
            <a:schemeClr val="bg1"/>
          </a:solidFill>
        </p:spPr>
        <p:txBody>
          <a:bodyPr>
            <a:normAutofit fontScale="90000"/>
          </a:bodyPr>
          <a:lstStyle/>
          <a:p>
            <a:r>
              <a:rPr lang="en-US" altLang="zh-TW" sz="4000" dirty="0">
                <a:latin typeface="+mn-lt"/>
              </a:rPr>
              <a:t>Introduction</a:t>
            </a:r>
            <a:endParaRPr lang="zh-TW" altLang="en-US" sz="4000" dirty="0">
              <a:latin typeface="+mn-lt"/>
            </a:endParaRPr>
          </a:p>
        </p:txBody>
      </p:sp>
      <p:sp>
        <p:nvSpPr>
          <p:cNvPr id="5" name="投影片編號版面配置區 3">
            <a:extLst>
              <a:ext uri="{FF2B5EF4-FFF2-40B4-BE49-F238E27FC236}">
                <a16:creationId xmlns:a16="http://schemas.microsoft.com/office/drawing/2014/main" id="{B66AB958-53F3-AD72-824E-0C1CD02059E9}"/>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7</a:t>
            </a:fld>
            <a:endParaRPr lang="zh-TW" altLang="en-US" dirty="0"/>
          </a:p>
        </p:txBody>
      </p:sp>
      <p:graphicFrame>
        <p:nvGraphicFramePr>
          <p:cNvPr id="11" name="表格 10">
            <a:extLst>
              <a:ext uri="{FF2B5EF4-FFF2-40B4-BE49-F238E27FC236}">
                <a16:creationId xmlns:a16="http://schemas.microsoft.com/office/drawing/2014/main" id="{7E818796-6857-8421-24DA-81C5C423CB5B}"/>
              </a:ext>
            </a:extLst>
          </p:cNvPr>
          <p:cNvGraphicFramePr>
            <a:graphicFrameLocks noGrp="1"/>
          </p:cNvGraphicFramePr>
          <p:nvPr>
            <p:extLst>
              <p:ext uri="{D42A27DB-BD31-4B8C-83A1-F6EECF244321}">
                <p14:modId xmlns:p14="http://schemas.microsoft.com/office/powerpoint/2010/main" val="1719390118"/>
              </p:ext>
            </p:extLst>
          </p:nvPr>
        </p:nvGraphicFramePr>
        <p:xfrm>
          <a:off x="245166" y="590236"/>
          <a:ext cx="8302486" cy="4406077"/>
        </p:xfrm>
        <a:graphic>
          <a:graphicData uri="http://schemas.openxmlformats.org/drawingml/2006/table">
            <a:tbl>
              <a:tblPr/>
              <a:tblGrid>
                <a:gridCol w="2445026">
                  <a:extLst>
                    <a:ext uri="{9D8B030D-6E8A-4147-A177-3AD203B41FA5}">
                      <a16:colId xmlns:a16="http://schemas.microsoft.com/office/drawing/2014/main" val="4106385425"/>
                    </a:ext>
                  </a:extLst>
                </a:gridCol>
                <a:gridCol w="5857460">
                  <a:extLst>
                    <a:ext uri="{9D8B030D-6E8A-4147-A177-3AD203B41FA5}">
                      <a16:colId xmlns:a16="http://schemas.microsoft.com/office/drawing/2014/main" val="2872383257"/>
                    </a:ext>
                  </a:extLst>
                </a:gridCol>
              </a:tblGrid>
              <a:tr h="355917">
                <a:tc>
                  <a:txBody>
                    <a:bodyPr/>
                    <a:lstStyle/>
                    <a:p>
                      <a:pPr algn="ctr"/>
                      <a:r>
                        <a:rPr lang="en-US" sz="2300" b="1" dirty="0"/>
                        <a:t>Metric</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1" dirty="0"/>
                        <a:t>Simplified Categories &amp; Scores</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424511"/>
                  </a:ext>
                </a:extLst>
              </a:tr>
              <a:tr h="1053673">
                <a:tc>
                  <a:txBody>
                    <a:bodyPr/>
                    <a:lstStyle/>
                    <a:p>
                      <a:pPr algn="ctr"/>
                      <a:r>
                        <a:rPr lang="en-US" sz="2300" b="1" dirty="0"/>
                        <a:t>Blood Lipids</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300" dirty="0"/>
                        <a:t>Measured as non-HDL cholesterol (total cholesterol minus HDL); ideal is defined as &lt;130 mg/dL.</a:t>
                      </a:r>
                      <a:endParaRPr lang="en-US" sz="2300" dirty="0"/>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328344"/>
                  </a:ext>
                </a:extLst>
              </a:tr>
              <a:tr h="1053673">
                <a:tc>
                  <a:txBody>
                    <a:bodyPr/>
                    <a:lstStyle/>
                    <a:p>
                      <a:pPr algn="ctr"/>
                      <a:r>
                        <a:rPr lang="en-US" sz="2300" b="1" dirty="0"/>
                        <a:t>Blood Glucose</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dirty="0"/>
                        <a:t>Assessed using fasting glucose and/or HbA1c; scored based on thresholds for normal versus diabetic ranges.</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662234"/>
                  </a:ext>
                </a:extLst>
              </a:tr>
              <a:tr h="1053673">
                <a:tc>
                  <a:txBody>
                    <a:bodyPr/>
                    <a:lstStyle/>
                    <a:p>
                      <a:pPr algn="ctr"/>
                      <a:r>
                        <a:rPr lang="en-US" sz="2300" b="1" dirty="0"/>
                        <a:t>Blood Pressure</a:t>
                      </a:r>
                      <a:endParaRPr lang="en-US" sz="2300" dirty="0"/>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2300" dirty="0"/>
                        <a:t>ideal is &lt;120/80 mmHg, with a penalty if on antihypertensive medication. </a:t>
                      </a:r>
                      <a:endParaRPr lang="en-US" sz="2300" dirty="0"/>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05455"/>
                  </a:ext>
                </a:extLst>
              </a:tr>
              <a:tr h="723404">
                <a:tc>
                  <a:txBody>
                    <a:bodyPr/>
                    <a:lstStyle/>
                    <a:p>
                      <a:pPr algn="ctr"/>
                      <a:r>
                        <a:rPr lang="en-US" sz="2300" b="1" dirty="0"/>
                        <a:t>Sleep Health </a:t>
                      </a:r>
                      <a:r>
                        <a:rPr lang="en-US" sz="2300" b="1" dirty="0">
                          <a:solidFill>
                            <a:srgbClr val="FF0000"/>
                          </a:solidFill>
                        </a:rPr>
                        <a:t>(New)</a:t>
                      </a:r>
                      <a:endParaRPr lang="en-US" sz="2300" dirty="0">
                        <a:solidFill>
                          <a:srgbClr val="FF0000"/>
                        </a:solidFill>
                      </a:endParaRPr>
                    </a:p>
                  </a:txBody>
                  <a:tcPr marL="23670" marR="23670" marT="11835" marB="118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dirty="0"/>
                        <a:t>Self-reported average sleep duration; ideal is 7–9 hours per night.</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7265405"/>
                  </a:ext>
                </a:extLst>
              </a:tr>
            </a:tbl>
          </a:graphicData>
        </a:graphic>
      </p:graphicFrame>
    </p:spTree>
    <p:extLst>
      <p:ext uri="{BB962C8B-B14F-4D97-AF65-F5344CB8AC3E}">
        <p14:creationId xmlns:p14="http://schemas.microsoft.com/office/powerpoint/2010/main" val="2515389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7958" y="91282"/>
            <a:ext cx="7717500" cy="572700"/>
          </a:xfrm>
          <a:solidFill>
            <a:schemeClr val="bg1"/>
          </a:solidFill>
        </p:spPr>
        <p:txBody>
          <a:bodyPr/>
          <a:lstStyle/>
          <a:p>
            <a:r>
              <a:rPr lang="en-US" altLang="zh-TW" sz="3600" b="1" dirty="0">
                <a:latin typeface="+mn-lt"/>
              </a:rPr>
              <a:t>Knowledge gap</a:t>
            </a:r>
          </a:p>
        </p:txBody>
      </p:sp>
      <p:sp>
        <p:nvSpPr>
          <p:cNvPr id="3" name="內容版面配置區 2"/>
          <p:cNvSpPr>
            <a:spLocks noGrp="1"/>
          </p:cNvSpPr>
          <p:nvPr>
            <p:ph idx="1"/>
          </p:nvPr>
        </p:nvSpPr>
        <p:spPr>
          <a:xfrm>
            <a:off x="443119" y="854765"/>
            <a:ext cx="8087179" cy="4197453"/>
          </a:xfrm>
        </p:spPr>
        <p:txBody>
          <a:bodyPr>
            <a:noAutofit/>
          </a:bodyPr>
          <a:lstStyle/>
          <a:p>
            <a:pPr>
              <a:buFont typeface="Arial" panose="020B0604020202020204" pitchFamily="34" charset="0"/>
              <a:buChar char="•"/>
            </a:pPr>
            <a:r>
              <a:rPr lang="en-US" altLang="zh-TW" sz="2400" b="1" dirty="0">
                <a:solidFill>
                  <a:schemeClr val="bg2">
                    <a:lumMod val="50000"/>
                  </a:schemeClr>
                </a:solidFill>
                <a:latin typeface="+mn-lt"/>
              </a:rPr>
              <a:t>No existing </a:t>
            </a:r>
            <a:r>
              <a:rPr lang="en-US" altLang="zh-TW" sz="2400" b="1" dirty="0">
                <a:solidFill>
                  <a:srgbClr val="FF0000"/>
                </a:solidFill>
                <a:latin typeface="+mn-lt"/>
              </a:rPr>
              <a:t>large-scale study</a:t>
            </a:r>
            <a:r>
              <a:rPr lang="en-US" altLang="zh-TW" sz="2400" dirty="0">
                <a:solidFill>
                  <a:srgbClr val="FF0000"/>
                </a:solidFill>
                <a:latin typeface="+mn-lt"/>
              </a:rPr>
              <a:t> </a:t>
            </a:r>
            <a:r>
              <a:rPr lang="en-US" altLang="zh-TW" sz="2400" dirty="0">
                <a:latin typeface="+mn-lt"/>
              </a:rPr>
              <a:t>has examined mortality outcomes using the </a:t>
            </a:r>
            <a:r>
              <a:rPr lang="en-US" altLang="zh-TW" sz="2400" b="1" dirty="0">
                <a:latin typeface="+mn-lt"/>
              </a:rPr>
              <a:t>new “Life’s Essential 8”</a:t>
            </a:r>
            <a:r>
              <a:rPr lang="en-US" altLang="zh-TW" sz="2400" dirty="0">
                <a:latin typeface="+mn-lt"/>
              </a:rPr>
              <a:t> metrics, which now include </a:t>
            </a:r>
            <a:r>
              <a:rPr lang="en-US" altLang="zh-TW" sz="2400" b="1" dirty="0">
                <a:latin typeface="+mn-lt"/>
              </a:rPr>
              <a:t>sleep health</a:t>
            </a:r>
            <a:r>
              <a:rPr lang="en-US" altLang="zh-TW" sz="2400" dirty="0">
                <a:latin typeface="+mn-lt"/>
              </a:rPr>
              <a:t> and refined scoring for </a:t>
            </a:r>
            <a:r>
              <a:rPr lang="en-US" altLang="zh-TW" sz="2400" b="1" dirty="0">
                <a:latin typeface="+mn-lt"/>
              </a:rPr>
              <a:t>diet, nicotine exposure, and other factors</a:t>
            </a:r>
            <a:r>
              <a:rPr lang="en-US" altLang="zh-TW" sz="2400" dirty="0">
                <a:latin typeface="+mn-lt"/>
              </a:rPr>
              <a:t>.</a:t>
            </a:r>
          </a:p>
          <a:p>
            <a:pPr>
              <a:buFont typeface="Arial" panose="020B0604020202020204" pitchFamily="34" charset="0"/>
              <a:buChar char="•"/>
            </a:pPr>
            <a:r>
              <a:rPr lang="en-US" altLang="zh-TW" sz="2400" dirty="0">
                <a:latin typeface="+mn-lt"/>
              </a:rPr>
              <a:t>Prior research mostly relied on </a:t>
            </a:r>
            <a:r>
              <a:rPr lang="en-US" altLang="zh-TW" sz="2400" b="1" dirty="0">
                <a:latin typeface="+mn-lt"/>
              </a:rPr>
              <a:t>“</a:t>
            </a:r>
            <a:r>
              <a:rPr lang="en-US" altLang="zh-TW" sz="2400" b="1" dirty="0">
                <a:solidFill>
                  <a:schemeClr val="bg2">
                    <a:lumMod val="50000"/>
                  </a:schemeClr>
                </a:solidFill>
                <a:latin typeface="+mn-lt"/>
              </a:rPr>
              <a:t>Life’s Simple 7</a:t>
            </a:r>
            <a:r>
              <a:rPr lang="en-US" altLang="zh-TW" sz="2400" b="1" dirty="0">
                <a:latin typeface="+mn-lt"/>
              </a:rPr>
              <a:t>,”</a:t>
            </a:r>
            <a:r>
              <a:rPr lang="en-US" altLang="zh-TW" sz="2400" dirty="0">
                <a:latin typeface="+mn-lt"/>
              </a:rPr>
              <a:t> lacking the </a:t>
            </a:r>
            <a:r>
              <a:rPr lang="en-US" altLang="zh-TW" sz="2400" b="1" dirty="0">
                <a:solidFill>
                  <a:srgbClr val="FF0000"/>
                </a:solidFill>
                <a:latin typeface="+mn-lt"/>
              </a:rPr>
              <a:t>continuous scoring</a:t>
            </a:r>
            <a:r>
              <a:rPr lang="en-US" altLang="zh-TW" sz="2400" dirty="0">
                <a:latin typeface="+mn-lt"/>
              </a:rPr>
              <a:t>.</a:t>
            </a:r>
          </a:p>
          <a:p>
            <a:pPr>
              <a:buFont typeface="Arial" panose="020B0604020202020204" pitchFamily="34" charset="0"/>
              <a:buChar char="•"/>
            </a:pPr>
            <a:r>
              <a:rPr lang="en-US" altLang="zh-TW" sz="2400" dirty="0">
                <a:solidFill>
                  <a:schemeClr val="bg2">
                    <a:lumMod val="50000"/>
                  </a:schemeClr>
                </a:solidFill>
                <a:latin typeface="+mn-lt"/>
              </a:rPr>
              <a:t>Evidence is limited </a:t>
            </a:r>
            <a:r>
              <a:rPr lang="en-US" altLang="zh-TW" sz="2400" dirty="0">
                <a:latin typeface="+mn-lt"/>
              </a:rPr>
              <a:t>on how </a:t>
            </a:r>
            <a:r>
              <a:rPr lang="en-US" altLang="zh-TW" sz="2400" b="1" dirty="0">
                <a:latin typeface="+mn-lt"/>
              </a:rPr>
              <a:t>cumulative improvements</a:t>
            </a:r>
            <a:r>
              <a:rPr lang="en-US" altLang="zh-TW" sz="2400" dirty="0">
                <a:latin typeface="+mn-lt"/>
              </a:rPr>
              <a:t> in these 8 metrics, rather than just “ideal” vs. “non-ideal,” correlate with </a:t>
            </a:r>
            <a:r>
              <a:rPr lang="en-US" altLang="zh-TW" sz="2400" b="1" dirty="0">
                <a:latin typeface="+mn-lt"/>
              </a:rPr>
              <a:t>all-cause and CVD-mortality</a:t>
            </a:r>
            <a:r>
              <a:rPr lang="en-US" altLang="zh-TW" sz="2400" dirty="0">
                <a:latin typeface="+mn-lt"/>
              </a:rPr>
              <a:t>.</a:t>
            </a:r>
          </a:p>
        </p:txBody>
      </p:sp>
      <p:sp>
        <p:nvSpPr>
          <p:cNvPr id="5" name="投影片編號版面配置區 3">
            <a:extLst>
              <a:ext uri="{FF2B5EF4-FFF2-40B4-BE49-F238E27FC236}">
                <a16:creationId xmlns:a16="http://schemas.microsoft.com/office/drawing/2014/main" id="{B124B558-F25A-336B-755C-2678A5C28EE5}"/>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8</a:t>
            </a:fld>
            <a:endParaRPr lang="zh-TW" altLang="en-US" dirty="0"/>
          </a:p>
        </p:txBody>
      </p:sp>
    </p:spTree>
    <p:extLst>
      <p:ext uri="{BB962C8B-B14F-4D97-AF65-F5344CB8AC3E}">
        <p14:creationId xmlns:p14="http://schemas.microsoft.com/office/powerpoint/2010/main" val="218396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96"/>
            <a:ext cx="8229600" cy="805780"/>
          </a:xfrm>
          <a:solidFill>
            <a:schemeClr val="bg1"/>
          </a:solidFill>
        </p:spPr>
        <p:txBody>
          <a:bodyPr>
            <a:normAutofit/>
          </a:bodyPr>
          <a:lstStyle/>
          <a:p>
            <a:r>
              <a:rPr lang="en-US" altLang="zh-TW" sz="3200" b="1" dirty="0">
                <a:latin typeface="+mn-lt"/>
              </a:rPr>
              <a:t>Methods: design and participants</a:t>
            </a:r>
            <a:endParaRPr lang="zh-TW" altLang="en-US" sz="3200" b="1" dirty="0">
              <a:latin typeface="+mn-lt"/>
            </a:endParaRPr>
          </a:p>
        </p:txBody>
      </p:sp>
      <p:sp>
        <p:nvSpPr>
          <p:cNvPr id="3" name="內容版面配置區 2"/>
          <p:cNvSpPr>
            <a:spLocks noGrp="1"/>
          </p:cNvSpPr>
          <p:nvPr>
            <p:ph idx="1"/>
          </p:nvPr>
        </p:nvSpPr>
        <p:spPr>
          <a:xfrm>
            <a:off x="251520" y="915572"/>
            <a:ext cx="8821488" cy="3960435"/>
          </a:xfrm>
        </p:spPr>
        <p:txBody>
          <a:bodyPr>
            <a:noAutofit/>
          </a:bodyPr>
          <a:lstStyle/>
          <a:p>
            <a:pPr>
              <a:lnSpc>
                <a:spcPts val="4000"/>
              </a:lnSpc>
            </a:pPr>
            <a:r>
              <a:rPr lang="en-US" altLang="zh-TW" sz="3000" b="1" dirty="0">
                <a:latin typeface="+mn-lt"/>
              </a:rPr>
              <a:t>Data source: </a:t>
            </a:r>
          </a:p>
          <a:p>
            <a:pPr lvl="1">
              <a:lnSpc>
                <a:spcPts val="4000"/>
              </a:lnSpc>
            </a:pPr>
            <a:r>
              <a:rPr lang="en-US" altLang="zh-TW" sz="3000" dirty="0">
                <a:latin typeface="+mn-lt"/>
              </a:rPr>
              <a:t>National Health and Nutrition Examination Survey (NHANES) from 2005 to 2018, linked to the 2019 National Death Index.</a:t>
            </a:r>
          </a:p>
          <a:p>
            <a:pPr>
              <a:lnSpc>
                <a:spcPts val="4000"/>
              </a:lnSpc>
            </a:pPr>
            <a:endParaRPr lang="en-US" altLang="zh-TW" sz="3000" dirty="0">
              <a:latin typeface="+mn-lt"/>
            </a:endParaRPr>
          </a:p>
          <a:p>
            <a:pPr>
              <a:lnSpc>
                <a:spcPts val="4000"/>
              </a:lnSpc>
            </a:pPr>
            <a:r>
              <a:rPr lang="en-US" altLang="zh-TW" sz="3000" b="1" dirty="0">
                <a:latin typeface="+mn-lt"/>
              </a:rPr>
              <a:t>Study type: </a:t>
            </a:r>
          </a:p>
          <a:p>
            <a:pPr lvl="1">
              <a:lnSpc>
                <a:spcPts val="4000"/>
              </a:lnSpc>
            </a:pPr>
            <a:r>
              <a:rPr lang="en-US" altLang="zh-TW" sz="3000" dirty="0">
                <a:latin typeface="+mn-lt"/>
              </a:rPr>
              <a:t>Prospective cohort study </a:t>
            </a:r>
          </a:p>
        </p:txBody>
      </p:sp>
      <p:sp>
        <p:nvSpPr>
          <p:cNvPr id="5" name="投影片編號版面配置區 3">
            <a:extLst>
              <a:ext uri="{FF2B5EF4-FFF2-40B4-BE49-F238E27FC236}">
                <a16:creationId xmlns:a16="http://schemas.microsoft.com/office/drawing/2014/main" id="{3E1BBDB8-045A-4384-2E93-708332F4635C}"/>
              </a:ext>
            </a:extLst>
          </p:cNvPr>
          <p:cNvSpPr txBox="1">
            <a:spLocks/>
          </p:cNvSpPr>
          <p:nvPr/>
        </p:nvSpPr>
        <p:spPr>
          <a:xfrm>
            <a:off x="6297491" y="4687093"/>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zh-TW"/>
            </a:defPPr>
            <a:lvl1pPr marL="0" marR="0" lvl="0" algn="r" defTabSz="914400" rtl="0" eaLnBrk="1" latinLnBrk="0" hangingPunct="1">
              <a:lnSpc>
                <a:spcPct val="100000"/>
              </a:lnSpc>
              <a:spcBef>
                <a:spcPts val="0"/>
              </a:spcBef>
              <a:spcAft>
                <a:spcPts val="0"/>
              </a:spcAft>
              <a:buClr>
                <a:srgbClr val="000000"/>
              </a:buClr>
              <a:buFont typeface="Arial"/>
              <a:defRPr sz="1200" b="0" i="0" u="none" strike="noStrike" kern="1200" cap="none">
                <a:solidFill>
                  <a:schemeClr val="tx1">
                    <a:tint val="75000"/>
                  </a:schemeClr>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fld id="{47EE090A-35D3-4C75-9C5F-0C6D88058202}" type="slidenum">
              <a:rPr lang="zh-TW" altLang="en-US" smtClean="0"/>
              <a:pPr/>
              <a:t>9</a:t>
            </a:fld>
            <a:endParaRPr lang="zh-TW" altLang="en-US" dirty="0"/>
          </a:p>
        </p:txBody>
      </p:sp>
    </p:spTree>
    <p:extLst>
      <p:ext uri="{BB962C8B-B14F-4D97-AF65-F5344CB8AC3E}">
        <p14:creationId xmlns:p14="http://schemas.microsoft.com/office/powerpoint/2010/main" val="13038954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 Management Consulting Toolkit Infographics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12444</TotalTime>
  <Words>2695</Words>
  <Application>Microsoft Office PowerPoint</Application>
  <PresentationFormat>如螢幕大小 (16:9)</PresentationFormat>
  <Paragraphs>366</Paragraphs>
  <Slides>55</Slides>
  <Notes>33</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55</vt:i4>
      </vt:variant>
    </vt:vector>
  </HeadingPairs>
  <TitlesOfParts>
    <vt:vector size="68" baseType="lpstr">
      <vt:lpstr>Aptos</vt:lpstr>
      <vt:lpstr>Wingdings</vt:lpstr>
      <vt:lpstr>Arial</vt:lpstr>
      <vt:lpstr>Rockwell Condensed</vt:lpstr>
      <vt:lpstr>Calibri</vt:lpstr>
      <vt:lpstr>Montserrat</vt:lpstr>
      <vt:lpstr>Nunito Light</vt:lpstr>
      <vt:lpstr>Bebas Neue</vt:lpstr>
      <vt:lpstr>Rockwell</vt:lpstr>
      <vt:lpstr>Aptos Display</vt:lpstr>
      <vt:lpstr> Management Consulting Toolkit Infographics by Slidesgo</vt:lpstr>
      <vt:lpstr>Wood Type</vt:lpstr>
      <vt:lpstr>Office 佈景主題</vt:lpstr>
      <vt:lpstr>Literature Reports </vt:lpstr>
      <vt:lpstr>Association of the American Heart Association’s new “Life’s Essential 8” with all-cause and cardiovascular disease-specific mortality</vt:lpstr>
      <vt:lpstr>Study Question</vt:lpstr>
      <vt:lpstr>Introduction</vt:lpstr>
      <vt:lpstr>Introduction</vt:lpstr>
      <vt:lpstr>Introduction</vt:lpstr>
      <vt:lpstr>Introduction</vt:lpstr>
      <vt:lpstr>Knowledge gap</vt:lpstr>
      <vt:lpstr>Methods: design and participants</vt:lpstr>
      <vt:lpstr>Methods: design and participants</vt:lpstr>
      <vt:lpstr>Methods: outcome measurement</vt:lpstr>
      <vt:lpstr>Methods: baseline characteristics</vt:lpstr>
      <vt:lpstr>Methods: baseline characteristics</vt:lpstr>
      <vt:lpstr>Methods: baseline characteristics</vt:lpstr>
      <vt:lpstr>Methods: Statistical analysis</vt:lpstr>
      <vt:lpstr>Results </vt:lpstr>
      <vt:lpstr>PowerPoint 簡報</vt:lpstr>
      <vt:lpstr>PowerPoint 簡報</vt:lpstr>
      <vt:lpstr>PowerPoint 簡報</vt:lpstr>
      <vt:lpstr>PowerPoint 簡報</vt:lpstr>
      <vt:lpstr>PowerPoint 簡報</vt:lpstr>
      <vt:lpstr>PowerPoint 簡報</vt:lpstr>
      <vt:lpstr>PowerPoint 簡報</vt:lpstr>
      <vt:lpstr>Discussion</vt:lpstr>
      <vt:lpstr>Discussion</vt:lpstr>
      <vt:lpstr> Life’s Essential 8 and the risk of cardiovascular disease death and all-cause mortality in Finnish men</vt:lpstr>
      <vt:lpstr>Study Question</vt:lpstr>
      <vt:lpstr>Knowledge gap</vt:lpstr>
      <vt:lpstr>Methods: design and participants</vt:lpstr>
      <vt:lpstr>Methods: design and participants</vt:lpstr>
      <vt:lpstr>Methods: outcome measurement</vt:lpstr>
      <vt:lpstr>Statistical Analysis </vt:lpstr>
      <vt:lpstr>Methods: baseline characteristics</vt:lpstr>
      <vt:lpstr>Methods: baseline characteristics</vt:lpstr>
      <vt:lpstr>Methods: baseline characteristics</vt:lpstr>
      <vt:lpstr>Methods: baseline characteristics</vt:lpstr>
      <vt:lpstr>Results </vt:lpstr>
      <vt:lpstr>PowerPoint 簡報</vt:lpstr>
      <vt:lpstr>PowerPoint 簡報</vt:lpstr>
      <vt:lpstr>Discussion</vt:lpstr>
      <vt:lpstr>Discussion</vt:lpstr>
      <vt:lpstr>Comparison of the two papers</vt:lpstr>
      <vt:lpstr>Comparison of the two papers</vt:lpstr>
      <vt:lpstr>Comparison of the two papers</vt:lpstr>
      <vt:lpstr>Association of the American Heart Association’s new “Life’s Essential 8” with all-causeand cardiovascular disease-specific mortality: prospective cohort study  Jiahong Sun1†, Yanzhi Li2†, Min Zhao3, Xiao Yu4, Cheng Zhang5, Costan G. Magnussen6,7,8 and Bo Xi1* </vt:lpstr>
      <vt:lpstr>Comment 1</vt:lpstr>
      <vt:lpstr>Response 1</vt:lpstr>
      <vt:lpstr>Comments for Yuan-Tsung’s paper 2</vt:lpstr>
      <vt:lpstr>Comment 1</vt:lpstr>
      <vt:lpstr>Comment 1</vt:lpstr>
      <vt:lpstr>Comment 2</vt:lpstr>
      <vt:lpstr>Response 1-1</vt:lpstr>
      <vt:lpstr>Response 1-2</vt:lpstr>
      <vt:lpstr>Response 2-1</vt:lpstr>
      <vt:lpstr>Response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Consulting Toolkit Infographics</dc:title>
  <dc:creator>user</dc:creator>
  <cp:lastModifiedBy>jones ee</cp:lastModifiedBy>
  <cp:revision>149</cp:revision>
  <cp:lastPrinted>2024-05-07T17:54:35Z</cp:lastPrinted>
  <dcterms:modified xsi:type="dcterms:W3CDTF">2025-03-11T15:09:23Z</dcterms:modified>
</cp:coreProperties>
</file>