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76" r:id="rId2"/>
    <p:sldId id="527" r:id="rId3"/>
    <p:sldId id="535" r:id="rId4"/>
    <p:sldId id="538" r:id="rId5"/>
    <p:sldId id="539" r:id="rId6"/>
    <p:sldId id="517" r:id="rId7"/>
    <p:sldId id="529" r:id="rId8"/>
    <p:sldId id="561" r:id="rId9"/>
    <p:sldId id="569" r:id="rId10"/>
    <p:sldId id="580" r:id="rId11"/>
    <p:sldId id="576" r:id="rId12"/>
    <p:sldId id="601" r:id="rId13"/>
    <p:sldId id="584" r:id="rId14"/>
    <p:sldId id="602" r:id="rId15"/>
    <p:sldId id="582" r:id="rId16"/>
    <p:sldId id="603" r:id="rId17"/>
    <p:sldId id="604" r:id="rId18"/>
    <p:sldId id="605" r:id="rId19"/>
    <p:sldId id="606" r:id="rId20"/>
    <p:sldId id="607" r:id="rId21"/>
    <p:sldId id="575" r:id="rId22"/>
    <p:sldId id="545" r:id="rId23"/>
    <p:sldId id="563" r:id="rId24"/>
    <p:sldId id="565" r:id="rId25"/>
    <p:sldId id="562" r:id="rId26"/>
    <p:sldId id="611" r:id="rId27"/>
    <p:sldId id="572" r:id="rId28"/>
    <p:sldId id="574" r:id="rId29"/>
    <p:sldId id="578" r:id="rId30"/>
    <p:sldId id="579" r:id="rId31"/>
    <p:sldId id="508" r:id="rId32"/>
    <p:sldId id="509" r:id="rId33"/>
    <p:sldId id="510" r:id="rId34"/>
    <p:sldId id="490" r:id="rId35"/>
    <p:sldId id="478" r:id="rId36"/>
    <p:sldId id="488" r:id="rId37"/>
    <p:sldId id="531" r:id="rId38"/>
    <p:sldId id="532" r:id="rId39"/>
    <p:sldId id="533" r:id="rId40"/>
    <p:sldId id="479" r:id="rId41"/>
    <p:sldId id="480" r:id="rId42"/>
    <p:sldId id="481" r:id="rId43"/>
    <p:sldId id="482" r:id="rId44"/>
    <p:sldId id="468" r:id="rId45"/>
    <p:sldId id="589" r:id="rId46"/>
    <p:sldId id="592" r:id="rId47"/>
    <p:sldId id="594" r:id="rId48"/>
    <p:sldId id="591" r:id="rId49"/>
    <p:sldId id="593" r:id="rId50"/>
    <p:sldId id="590" r:id="rId51"/>
    <p:sldId id="596" r:id="rId52"/>
    <p:sldId id="597" r:id="rId53"/>
    <p:sldId id="598" r:id="rId54"/>
    <p:sldId id="595" r:id="rId55"/>
    <p:sldId id="599" r:id="rId56"/>
    <p:sldId id="600" r:id="rId57"/>
    <p:sldId id="587" r:id="rId58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CE4F"/>
    <a:srgbClr val="009A46"/>
    <a:srgbClr val="19C3FF"/>
    <a:srgbClr val="09E558"/>
    <a:srgbClr val="1AF66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090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FFFEB8B-372B-9D8B-58F9-95E1E788E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A97DEF-4249-7A77-11DF-CBEDF9E9FA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12F6A7-3F81-46E1-8242-C62F3C0D4465}" type="datetimeFigureOut">
              <a:rPr lang="zh-TW" altLang="en-US"/>
              <a:pPr>
                <a:defRPr/>
              </a:pPr>
              <a:t>2025/6/4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A5B4BFFD-65C1-84D0-2AAB-4A558D9CD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295FBE56-C6C4-1B26-750E-814061875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D6E936-FC35-D141-08BA-AD2AB57CE4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FB31F0-5C45-04F1-AAB6-7C4ABBCF2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C3D14B-5E60-4C06-893C-FAB9B33FDB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>
            <a:extLst>
              <a:ext uri="{FF2B5EF4-FFF2-40B4-BE49-F238E27FC236}">
                <a16:creationId xmlns:a16="http://schemas.microsoft.com/office/drawing/2014/main" id="{C7EEDEA4-DF88-BAB6-CA13-44E55521A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>
            <a:extLst>
              <a:ext uri="{FF2B5EF4-FFF2-40B4-BE49-F238E27FC236}">
                <a16:creationId xmlns:a16="http://schemas.microsoft.com/office/drawing/2014/main" id="{40DA1DCB-FF86-D300-99CA-D88EBC10F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00" name="投影片編號版面配置區 3">
            <a:extLst>
              <a:ext uri="{FF2B5EF4-FFF2-40B4-BE49-F238E27FC236}">
                <a16:creationId xmlns:a16="http://schemas.microsoft.com/office/drawing/2014/main" id="{DBF0ECBB-6F34-F397-93B6-53BE25A77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50CCC8-3775-45EA-9D0B-5DCCD2D5707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>
            <a:extLst>
              <a:ext uri="{FF2B5EF4-FFF2-40B4-BE49-F238E27FC236}">
                <a16:creationId xmlns:a16="http://schemas.microsoft.com/office/drawing/2014/main" id="{B2C084EC-A098-2429-4512-EDB8351597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C7386A91-BAC2-91EF-B9CE-150D86D4F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F9033455-641B-DEF7-EAA7-0C7FD7B46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0FA6029-F070-4914-87F4-BF1769A2DFC3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>
            <a:extLst>
              <a:ext uri="{FF2B5EF4-FFF2-40B4-BE49-F238E27FC236}">
                <a16:creationId xmlns:a16="http://schemas.microsoft.com/office/drawing/2014/main" id="{AD400FBE-1334-B369-8E90-F3D2CAED95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>
            <a:extLst>
              <a:ext uri="{FF2B5EF4-FFF2-40B4-BE49-F238E27FC236}">
                <a16:creationId xmlns:a16="http://schemas.microsoft.com/office/drawing/2014/main" id="{285715A8-EAEB-A133-3CFA-ABAD944C31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id="{C7AA3AB7-ADB6-B3E0-43D0-57399CAFA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B2A7075-7F01-4C21-B52F-6246B2BC858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>
            <a:extLst>
              <a:ext uri="{FF2B5EF4-FFF2-40B4-BE49-F238E27FC236}">
                <a16:creationId xmlns:a16="http://schemas.microsoft.com/office/drawing/2014/main" id="{877667F6-EB6E-82F5-45A3-4D3EEEE6D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>
            <a:extLst>
              <a:ext uri="{FF2B5EF4-FFF2-40B4-BE49-F238E27FC236}">
                <a16:creationId xmlns:a16="http://schemas.microsoft.com/office/drawing/2014/main" id="{9E71F663-66A3-78AF-8E4A-191CD4D273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628" name="投影片編號版面配置區 3">
            <a:extLst>
              <a:ext uri="{FF2B5EF4-FFF2-40B4-BE49-F238E27FC236}">
                <a16:creationId xmlns:a16="http://schemas.microsoft.com/office/drawing/2014/main" id="{37B1557F-C14F-84D6-38A6-D26DA3D86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8C7277-CA2E-4E3D-BF0D-D362C73F5378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>
            <a:extLst>
              <a:ext uri="{FF2B5EF4-FFF2-40B4-BE49-F238E27FC236}">
                <a16:creationId xmlns:a16="http://schemas.microsoft.com/office/drawing/2014/main" id="{CA48ABCC-8A90-7909-2D0B-F433C05705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>
            <a:extLst>
              <a:ext uri="{FF2B5EF4-FFF2-40B4-BE49-F238E27FC236}">
                <a16:creationId xmlns:a16="http://schemas.microsoft.com/office/drawing/2014/main" id="{91C78B4E-E3F2-DF15-9D01-7CF99430A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6" name="投影片編號版面配置區 3">
            <a:extLst>
              <a:ext uri="{FF2B5EF4-FFF2-40B4-BE49-F238E27FC236}">
                <a16:creationId xmlns:a16="http://schemas.microsoft.com/office/drawing/2014/main" id="{4C4382E5-17E0-EDC0-5A46-A56348A7B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8177DA4-6218-4946-87CB-04816F56A48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>
            <a:extLst>
              <a:ext uri="{FF2B5EF4-FFF2-40B4-BE49-F238E27FC236}">
                <a16:creationId xmlns:a16="http://schemas.microsoft.com/office/drawing/2014/main" id="{CC73233C-B8C6-D1F6-E611-5C0AFD67E9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>
            <a:extLst>
              <a:ext uri="{FF2B5EF4-FFF2-40B4-BE49-F238E27FC236}">
                <a16:creationId xmlns:a16="http://schemas.microsoft.com/office/drawing/2014/main" id="{9966DBFD-3504-4034-A1B1-902AEDD92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24" name="投影片編號版面配置區 3">
            <a:extLst>
              <a:ext uri="{FF2B5EF4-FFF2-40B4-BE49-F238E27FC236}">
                <a16:creationId xmlns:a16="http://schemas.microsoft.com/office/drawing/2014/main" id="{EEC16BA0-098C-E18D-A2E6-446E71B3F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4DBD8B8-4770-4914-BBC7-5A9B2B81B393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189A5B90-5D31-AF2B-D917-FD88372557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1B1BBA0F-AF78-5A56-578A-F97C25D29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0ACA469D-225B-1D2C-316D-527F11D0A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2B326F2-CB51-4F49-B28C-69950D5FA56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>
            <a:extLst>
              <a:ext uri="{FF2B5EF4-FFF2-40B4-BE49-F238E27FC236}">
                <a16:creationId xmlns:a16="http://schemas.microsoft.com/office/drawing/2014/main" id="{76A51905-0CFA-19F8-993F-50861D4E5C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>
            <a:extLst>
              <a:ext uri="{FF2B5EF4-FFF2-40B4-BE49-F238E27FC236}">
                <a16:creationId xmlns:a16="http://schemas.microsoft.com/office/drawing/2014/main" id="{E90EC0B7-35CD-E566-53BC-02D76AE6C6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4820" name="投影片編號版面配置區 3">
            <a:extLst>
              <a:ext uri="{FF2B5EF4-FFF2-40B4-BE49-F238E27FC236}">
                <a16:creationId xmlns:a16="http://schemas.microsoft.com/office/drawing/2014/main" id="{D8AF9891-40FE-22A0-D277-A00457BAD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943101D-7132-4F0D-AFF4-6386DB1473B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圖像版面配置區 1">
            <a:extLst>
              <a:ext uri="{FF2B5EF4-FFF2-40B4-BE49-F238E27FC236}">
                <a16:creationId xmlns:a16="http://schemas.microsoft.com/office/drawing/2014/main" id="{FA3CD4DB-799B-3409-2C0D-8A433172FC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備忘稿版面配置區 2">
            <a:extLst>
              <a:ext uri="{FF2B5EF4-FFF2-40B4-BE49-F238E27FC236}">
                <a16:creationId xmlns:a16="http://schemas.microsoft.com/office/drawing/2014/main" id="{21457147-11B1-7872-2E4F-2E685B623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868" name="投影片編號版面配置區 3">
            <a:extLst>
              <a:ext uri="{FF2B5EF4-FFF2-40B4-BE49-F238E27FC236}">
                <a16:creationId xmlns:a16="http://schemas.microsoft.com/office/drawing/2014/main" id="{75AEA452-C86B-E67F-9164-989C5991D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225201F-4D75-4CDB-BE39-F92407BA6193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>
            <a:extLst>
              <a:ext uri="{FF2B5EF4-FFF2-40B4-BE49-F238E27FC236}">
                <a16:creationId xmlns:a16="http://schemas.microsoft.com/office/drawing/2014/main" id="{3E159A54-8581-D925-8525-E11468A662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>
            <a:extLst>
              <a:ext uri="{FF2B5EF4-FFF2-40B4-BE49-F238E27FC236}">
                <a16:creationId xmlns:a16="http://schemas.microsoft.com/office/drawing/2014/main" id="{32B6B048-C3DA-27EB-BB32-7565B3D1B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8916" name="投影片編號版面配置區 3">
            <a:extLst>
              <a:ext uri="{FF2B5EF4-FFF2-40B4-BE49-F238E27FC236}">
                <a16:creationId xmlns:a16="http://schemas.microsoft.com/office/drawing/2014/main" id="{0E3D66FF-186C-A32A-7E05-D48340B92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767847C-8562-4DD3-B9C5-EC5E457D86E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>
            <a:extLst>
              <a:ext uri="{FF2B5EF4-FFF2-40B4-BE49-F238E27FC236}">
                <a16:creationId xmlns:a16="http://schemas.microsoft.com/office/drawing/2014/main" id="{261DF7DE-6CE8-9199-B342-668E9C8392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>
            <a:extLst>
              <a:ext uri="{FF2B5EF4-FFF2-40B4-BE49-F238E27FC236}">
                <a16:creationId xmlns:a16="http://schemas.microsoft.com/office/drawing/2014/main" id="{5C9F73B3-3EB3-D821-4934-4F1CFCC6B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0964" name="投影片編號版面配置區 3">
            <a:extLst>
              <a:ext uri="{FF2B5EF4-FFF2-40B4-BE49-F238E27FC236}">
                <a16:creationId xmlns:a16="http://schemas.microsoft.com/office/drawing/2014/main" id="{88464300-AF48-D4F3-CE72-B2FB1D332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4DC15B6-E52D-4A4F-8EAB-DD769308971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>
            <a:extLst>
              <a:ext uri="{FF2B5EF4-FFF2-40B4-BE49-F238E27FC236}">
                <a16:creationId xmlns:a16="http://schemas.microsoft.com/office/drawing/2014/main" id="{71AA97AE-59EC-A3B3-1048-9691FF86DA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>
            <a:extLst>
              <a:ext uri="{FF2B5EF4-FFF2-40B4-BE49-F238E27FC236}">
                <a16:creationId xmlns:a16="http://schemas.microsoft.com/office/drawing/2014/main" id="{199921EF-0982-0DEA-387A-877C35FF0D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8" name="投影片編號版面配置區 3">
            <a:extLst>
              <a:ext uri="{FF2B5EF4-FFF2-40B4-BE49-F238E27FC236}">
                <a16:creationId xmlns:a16="http://schemas.microsoft.com/office/drawing/2014/main" id="{11DAE8B7-66C2-D69F-21F6-BE6781D86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6ED1896-A16A-4DB4-B4DB-CCAC3A2A912E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>
            <a:extLst>
              <a:ext uri="{FF2B5EF4-FFF2-40B4-BE49-F238E27FC236}">
                <a16:creationId xmlns:a16="http://schemas.microsoft.com/office/drawing/2014/main" id="{C526D28F-7D3E-05AF-BA64-777019211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備忘稿版面配置區 2">
            <a:extLst>
              <a:ext uri="{FF2B5EF4-FFF2-40B4-BE49-F238E27FC236}">
                <a16:creationId xmlns:a16="http://schemas.microsoft.com/office/drawing/2014/main" id="{2CF88DE4-63B4-D6D6-FD4E-EDB7F92084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012" name="投影片編號版面配置區 3">
            <a:extLst>
              <a:ext uri="{FF2B5EF4-FFF2-40B4-BE49-F238E27FC236}">
                <a16:creationId xmlns:a16="http://schemas.microsoft.com/office/drawing/2014/main" id="{CF70DC37-B7B4-2E9A-7380-BA1792EAE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2E11017-9B76-4CB4-B224-93A2E5B05974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>
            <a:extLst>
              <a:ext uri="{FF2B5EF4-FFF2-40B4-BE49-F238E27FC236}">
                <a16:creationId xmlns:a16="http://schemas.microsoft.com/office/drawing/2014/main" id="{A62A0249-35AF-616A-70F4-998684715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>
            <a:extLst>
              <a:ext uri="{FF2B5EF4-FFF2-40B4-BE49-F238E27FC236}">
                <a16:creationId xmlns:a16="http://schemas.microsoft.com/office/drawing/2014/main" id="{EFB09EBE-3E1B-042A-E552-AFDE000C9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3252" name="投影片編號版面配置區 3">
            <a:extLst>
              <a:ext uri="{FF2B5EF4-FFF2-40B4-BE49-F238E27FC236}">
                <a16:creationId xmlns:a16="http://schemas.microsoft.com/office/drawing/2014/main" id="{AEB0CFBE-C6A1-018A-2816-CEE8614C5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F5B680C-7C90-4373-AEAD-4FD565C6B1A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>
            <a:extLst>
              <a:ext uri="{FF2B5EF4-FFF2-40B4-BE49-F238E27FC236}">
                <a16:creationId xmlns:a16="http://schemas.microsoft.com/office/drawing/2014/main" id="{1D8C176F-BDA7-6E1B-ED4C-4844A21F7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>
            <a:extLst>
              <a:ext uri="{FF2B5EF4-FFF2-40B4-BE49-F238E27FC236}">
                <a16:creationId xmlns:a16="http://schemas.microsoft.com/office/drawing/2014/main" id="{513382D1-24AE-DBA8-5FF7-0C1293A14E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5300" name="投影片編號版面配置區 3">
            <a:extLst>
              <a:ext uri="{FF2B5EF4-FFF2-40B4-BE49-F238E27FC236}">
                <a16:creationId xmlns:a16="http://schemas.microsoft.com/office/drawing/2014/main" id="{F75A4F5C-49FB-AE0A-E2F3-E0406EDB8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0795DC6-D107-40CD-9325-C0C0B91CC71D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>
            <a:extLst>
              <a:ext uri="{FF2B5EF4-FFF2-40B4-BE49-F238E27FC236}">
                <a16:creationId xmlns:a16="http://schemas.microsoft.com/office/drawing/2014/main" id="{165066DC-4E3B-2498-BD8B-E760962669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>
            <a:extLst>
              <a:ext uri="{FF2B5EF4-FFF2-40B4-BE49-F238E27FC236}">
                <a16:creationId xmlns:a16="http://schemas.microsoft.com/office/drawing/2014/main" id="{8967574B-B127-53EE-1827-A86E1B91D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348" name="投影片編號版面配置區 3">
            <a:extLst>
              <a:ext uri="{FF2B5EF4-FFF2-40B4-BE49-F238E27FC236}">
                <a16:creationId xmlns:a16="http://schemas.microsoft.com/office/drawing/2014/main" id="{A2CFFFF2-96A6-614E-BC19-FA35C5A7C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5CCEF82-BCD7-458A-9598-514A3FE1BC5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>
            <a:extLst>
              <a:ext uri="{FF2B5EF4-FFF2-40B4-BE49-F238E27FC236}">
                <a16:creationId xmlns:a16="http://schemas.microsoft.com/office/drawing/2014/main" id="{3C711BD1-62F3-0FAC-11DA-F72C07D09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>
            <a:extLst>
              <a:ext uri="{FF2B5EF4-FFF2-40B4-BE49-F238E27FC236}">
                <a16:creationId xmlns:a16="http://schemas.microsoft.com/office/drawing/2014/main" id="{A4CB89FE-6843-27F2-5241-8689146CC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9396" name="投影片編號版面配置區 3">
            <a:extLst>
              <a:ext uri="{FF2B5EF4-FFF2-40B4-BE49-F238E27FC236}">
                <a16:creationId xmlns:a16="http://schemas.microsoft.com/office/drawing/2014/main" id="{C9CB9CE3-1753-0208-DDC0-8D88105BF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8E4BF0D-4061-44E6-B87B-0AF1582272E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>
            <a:extLst>
              <a:ext uri="{FF2B5EF4-FFF2-40B4-BE49-F238E27FC236}">
                <a16:creationId xmlns:a16="http://schemas.microsoft.com/office/drawing/2014/main" id="{B6D9ACBD-1005-F955-ADF3-312B6851EC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>
            <a:extLst>
              <a:ext uri="{FF2B5EF4-FFF2-40B4-BE49-F238E27FC236}">
                <a16:creationId xmlns:a16="http://schemas.microsoft.com/office/drawing/2014/main" id="{3B8A5A7E-D40A-A1EC-4F8B-821EEB681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44" name="投影片編號版面配置區 3">
            <a:extLst>
              <a:ext uri="{FF2B5EF4-FFF2-40B4-BE49-F238E27FC236}">
                <a16:creationId xmlns:a16="http://schemas.microsoft.com/office/drawing/2014/main" id="{8D380DC6-374D-E440-8ADA-936041A08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81B5078-0533-4532-99F1-4AF72E170E6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184FA-32E3-3E6E-1216-FC041457B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>
            <a:extLst>
              <a:ext uri="{FF2B5EF4-FFF2-40B4-BE49-F238E27FC236}">
                <a16:creationId xmlns:a16="http://schemas.microsoft.com/office/drawing/2014/main" id="{87A48625-80DD-7A74-59CE-A370638370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>
            <a:extLst>
              <a:ext uri="{FF2B5EF4-FFF2-40B4-BE49-F238E27FC236}">
                <a16:creationId xmlns:a16="http://schemas.microsoft.com/office/drawing/2014/main" id="{3C58D61D-BF81-CC2C-8373-35A2A940F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3492" name="投影片編號版面配置區 3">
            <a:extLst>
              <a:ext uri="{FF2B5EF4-FFF2-40B4-BE49-F238E27FC236}">
                <a16:creationId xmlns:a16="http://schemas.microsoft.com/office/drawing/2014/main" id="{71B7E36E-311D-C4BD-4562-37BA811A4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3C53EE7-51C1-415A-ABFF-552DC8E4BAB4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77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>
            <a:extLst>
              <a:ext uri="{FF2B5EF4-FFF2-40B4-BE49-F238E27FC236}">
                <a16:creationId xmlns:a16="http://schemas.microsoft.com/office/drawing/2014/main" id="{D23F2F76-2D3F-1C2B-D05D-5ACDF3E28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>
            <a:extLst>
              <a:ext uri="{FF2B5EF4-FFF2-40B4-BE49-F238E27FC236}">
                <a16:creationId xmlns:a16="http://schemas.microsoft.com/office/drawing/2014/main" id="{DA8AD396-D7C0-8876-3AB9-78C036B21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9636" name="投影片編號版面配置區 3">
            <a:extLst>
              <a:ext uri="{FF2B5EF4-FFF2-40B4-BE49-F238E27FC236}">
                <a16:creationId xmlns:a16="http://schemas.microsoft.com/office/drawing/2014/main" id="{FD079152-CBA5-39CB-A0CF-C32ADC2FF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4F1A70E-45D3-4260-B5EE-DDF8724BD77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圖像版面配置區 1">
            <a:extLst>
              <a:ext uri="{FF2B5EF4-FFF2-40B4-BE49-F238E27FC236}">
                <a16:creationId xmlns:a16="http://schemas.microsoft.com/office/drawing/2014/main" id="{F5682B62-FBC0-845C-80C0-06285A531C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備忘稿版面配置區 2">
            <a:extLst>
              <a:ext uri="{FF2B5EF4-FFF2-40B4-BE49-F238E27FC236}">
                <a16:creationId xmlns:a16="http://schemas.microsoft.com/office/drawing/2014/main" id="{1520E246-D01B-35D1-CE68-A02834A8CE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3732" name="投影片編號版面配置區 3">
            <a:extLst>
              <a:ext uri="{FF2B5EF4-FFF2-40B4-BE49-F238E27FC236}">
                <a16:creationId xmlns:a16="http://schemas.microsoft.com/office/drawing/2014/main" id="{CE4B5EAA-B958-F0B8-0E9D-331F944B9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8AD85FF-58D2-488B-9012-87B245A4F551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圖像版面配置區 1">
            <a:extLst>
              <a:ext uri="{FF2B5EF4-FFF2-40B4-BE49-F238E27FC236}">
                <a16:creationId xmlns:a16="http://schemas.microsoft.com/office/drawing/2014/main" id="{42382793-10F6-402E-32E7-00CF7854C2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備忘稿版面配置區 2">
            <a:extLst>
              <a:ext uri="{FF2B5EF4-FFF2-40B4-BE49-F238E27FC236}">
                <a16:creationId xmlns:a16="http://schemas.microsoft.com/office/drawing/2014/main" id="{503A571A-7A04-8A01-74AA-95FE7E3089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780" name="投影片編號版面配置區 3">
            <a:extLst>
              <a:ext uri="{FF2B5EF4-FFF2-40B4-BE49-F238E27FC236}">
                <a16:creationId xmlns:a16="http://schemas.microsoft.com/office/drawing/2014/main" id="{4EC9D526-9E2A-7C3D-1A16-7B45CF272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C5B1244-FFBC-4F82-8086-F47D008A6543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>
            <a:extLst>
              <a:ext uri="{FF2B5EF4-FFF2-40B4-BE49-F238E27FC236}">
                <a16:creationId xmlns:a16="http://schemas.microsoft.com/office/drawing/2014/main" id="{60FD725A-A301-53AE-E67C-9586C0D843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>
            <a:extLst>
              <a:ext uri="{FF2B5EF4-FFF2-40B4-BE49-F238E27FC236}">
                <a16:creationId xmlns:a16="http://schemas.microsoft.com/office/drawing/2014/main" id="{571257EB-D05E-777A-7DE8-5BF6FA3534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投影片編號版面配置區 3">
            <a:extLst>
              <a:ext uri="{FF2B5EF4-FFF2-40B4-BE49-F238E27FC236}">
                <a16:creationId xmlns:a16="http://schemas.microsoft.com/office/drawing/2014/main" id="{BB0590B7-52E8-4FF8-8041-E0856A2BF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DE3C624-7A89-4ACC-9A76-427A0ABF1EE6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>
            <a:extLst>
              <a:ext uri="{FF2B5EF4-FFF2-40B4-BE49-F238E27FC236}">
                <a16:creationId xmlns:a16="http://schemas.microsoft.com/office/drawing/2014/main" id="{D6F4972C-4B69-E484-1E8C-76CF7760A1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>
            <a:extLst>
              <a:ext uri="{FF2B5EF4-FFF2-40B4-BE49-F238E27FC236}">
                <a16:creationId xmlns:a16="http://schemas.microsoft.com/office/drawing/2014/main" id="{349B28CF-2BDD-6A6C-059A-034BAE1A6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7828" name="投影片編號版面配置區 3">
            <a:extLst>
              <a:ext uri="{FF2B5EF4-FFF2-40B4-BE49-F238E27FC236}">
                <a16:creationId xmlns:a16="http://schemas.microsoft.com/office/drawing/2014/main" id="{09D3EA1B-8F12-576E-6594-E21FC4223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43DED8F-51E4-4582-9D92-5F0DB700876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>
            <a:extLst>
              <a:ext uri="{FF2B5EF4-FFF2-40B4-BE49-F238E27FC236}">
                <a16:creationId xmlns:a16="http://schemas.microsoft.com/office/drawing/2014/main" id="{3A0DBBEC-FBA4-1347-9BEB-0F0F446920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>
            <a:extLst>
              <a:ext uri="{FF2B5EF4-FFF2-40B4-BE49-F238E27FC236}">
                <a16:creationId xmlns:a16="http://schemas.microsoft.com/office/drawing/2014/main" id="{2DD43F41-C778-5A58-9FF7-A2339C127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9876" name="投影片編號版面配置區 3">
            <a:extLst>
              <a:ext uri="{FF2B5EF4-FFF2-40B4-BE49-F238E27FC236}">
                <a16:creationId xmlns:a16="http://schemas.microsoft.com/office/drawing/2014/main" id="{29E1DE72-0D02-6A74-E7CC-673CF7E76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13A43A6-4FB0-45CB-AC1D-0B5E03237560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圖像版面配置區 1">
            <a:extLst>
              <a:ext uri="{FF2B5EF4-FFF2-40B4-BE49-F238E27FC236}">
                <a16:creationId xmlns:a16="http://schemas.microsoft.com/office/drawing/2014/main" id="{8EB01EC9-FC04-F7F4-5DFD-DA449D250B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備忘稿版面配置區 2">
            <a:extLst>
              <a:ext uri="{FF2B5EF4-FFF2-40B4-BE49-F238E27FC236}">
                <a16:creationId xmlns:a16="http://schemas.microsoft.com/office/drawing/2014/main" id="{B78B59AA-8CE4-A6D8-3D46-7E48A01B2F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24" name="投影片編號版面配置區 3">
            <a:extLst>
              <a:ext uri="{FF2B5EF4-FFF2-40B4-BE49-F238E27FC236}">
                <a16:creationId xmlns:a16="http://schemas.microsoft.com/office/drawing/2014/main" id="{6CED33FE-1957-6D07-3E7F-E726C5817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90C6A00-5A99-447E-9A5F-2C0E88C36218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>
            <a:extLst>
              <a:ext uri="{FF2B5EF4-FFF2-40B4-BE49-F238E27FC236}">
                <a16:creationId xmlns:a16="http://schemas.microsoft.com/office/drawing/2014/main" id="{BC9B858A-1C59-28B6-8D69-062C5A398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備忘稿版面配置區 2">
            <a:extLst>
              <a:ext uri="{FF2B5EF4-FFF2-40B4-BE49-F238E27FC236}">
                <a16:creationId xmlns:a16="http://schemas.microsoft.com/office/drawing/2014/main" id="{4B735C4F-A239-79BA-0F1E-1FC0CD52DE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3972" name="投影片編號版面配置區 3">
            <a:extLst>
              <a:ext uri="{FF2B5EF4-FFF2-40B4-BE49-F238E27FC236}">
                <a16:creationId xmlns:a16="http://schemas.microsoft.com/office/drawing/2014/main" id="{47B5A202-4D8D-233B-3D39-7244A055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007AF93-8446-4C6A-95F5-A6F4D959889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>
            <a:extLst>
              <a:ext uri="{FF2B5EF4-FFF2-40B4-BE49-F238E27FC236}">
                <a16:creationId xmlns:a16="http://schemas.microsoft.com/office/drawing/2014/main" id="{DBEBC0CE-94FE-D491-2AF6-1663CC287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>
            <a:extLst>
              <a:ext uri="{FF2B5EF4-FFF2-40B4-BE49-F238E27FC236}">
                <a16:creationId xmlns:a16="http://schemas.microsoft.com/office/drawing/2014/main" id="{4FEE0930-893E-F352-E12A-328EA25E7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164" name="投影片編號版面配置區 3">
            <a:extLst>
              <a:ext uri="{FF2B5EF4-FFF2-40B4-BE49-F238E27FC236}">
                <a16:creationId xmlns:a16="http://schemas.microsoft.com/office/drawing/2014/main" id="{250EFBFF-C956-690F-2CDC-A4A8B9AA8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98B820-F926-4417-983C-F4C305765C86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>
            <a:extLst>
              <a:ext uri="{FF2B5EF4-FFF2-40B4-BE49-F238E27FC236}">
                <a16:creationId xmlns:a16="http://schemas.microsoft.com/office/drawing/2014/main" id="{48950099-4622-BD60-CBD0-79EF7DE264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備忘稿版面配置區 2">
            <a:extLst>
              <a:ext uri="{FF2B5EF4-FFF2-40B4-BE49-F238E27FC236}">
                <a16:creationId xmlns:a16="http://schemas.microsoft.com/office/drawing/2014/main" id="{401075C7-DD88-F345-F321-973D62AE54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6260" name="投影片編號版面配置區 3">
            <a:extLst>
              <a:ext uri="{FF2B5EF4-FFF2-40B4-BE49-F238E27FC236}">
                <a16:creationId xmlns:a16="http://schemas.microsoft.com/office/drawing/2014/main" id="{AB20FDEC-C3C4-2F0C-C2A0-7FC92DE4A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3C16B25-000C-4E7A-A145-641DB02E01E4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>
            <a:extLst>
              <a:ext uri="{FF2B5EF4-FFF2-40B4-BE49-F238E27FC236}">
                <a16:creationId xmlns:a16="http://schemas.microsoft.com/office/drawing/2014/main" id="{599C2278-9D7D-0051-022F-46E4D7205A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>
            <a:extLst>
              <a:ext uri="{FF2B5EF4-FFF2-40B4-BE49-F238E27FC236}">
                <a16:creationId xmlns:a16="http://schemas.microsoft.com/office/drawing/2014/main" id="{CF99F56E-B5F0-8996-D9D0-96621C4EE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8308" name="投影片編號版面配置區 3">
            <a:extLst>
              <a:ext uri="{FF2B5EF4-FFF2-40B4-BE49-F238E27FC236}">
                <a16:creationId xmlns:a16="http://schemas.microsoft.com/office/drawing/2014/main" id="{5FA49A88-A018-46D7-7CA5-205D9F6E5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61E20A4-7FDC-4BB9-9F0C-3D1CE37596AB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>
            <a:extLst>
              <a:ext uri="{FF2B5EF4-FFF2-40B4-BE49-F238E27FC236}">
                <a16:creationId xmlns:a16="http://schemas.microsoft.com/office/drawing/2014/main" id="{16E2F10B-7CE9-0EB0-F080-38F7A72E43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備忘稿版面配置區 2">
            <a:extLst>
              <a:ext uri="{FF2B5EF4-FFF2-40B4-BE49-F238E27FC236}">
                <a16:creationId xmlns:a16="http://schemas.microsoft.com/office/drawing/2014/main" id="{94A6BF0B-D40F-F877-49FD-B3726D9A6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02404" name="投影片編號版面配置區 3">
            <a:extLst>
              <a:ext uri="{FF2B5EF4-FFF2-40B4-BE49-F238E27FC236}">
                <a16:creationId xmlns:a16="http://schemas.microsoft.com/office/drawing/2014/main" id="{D0FD50A9-C77E-0271-37CE-7420E3DA2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19549E1-FB10-4F7F-B99F-8E588F779996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>
            <a:extLst>
              <a:ext uri="{FF2B5EF4-FFF2-40B4-BE49-F238E27FC236}">
                <a16:creationId xmlns:a16="http://schemas.microsoft.com/office/drawing/2014/main" id="{A9470CB7-1A94-D274-343C-9E92573C94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備忘稿版面配置區 2">
            <a:extLst>
              <a:ext uri="{FF2B5EF4-FFF2-40B4-BE49-F238E27FC236}">
                <a16:creationId xmlns:a16="http://schemas.microsoft.com/office/drawing/2014/main" id="{A2751E5B-5DD6-515C-B12C-D739197FF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4452" name="投影片編號版面配置區 3">
            <a:extLst>
              <a:ext uri="{FF2B5EF4-FFF2-40B4-BE49-F238E27FC236}">
                <a16:creationId xmlns:a16="http://schemas.microsoft.com/office/drawing/2014/main" id="{01A41997-94F2-0DAF-1215-682BE8C93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1F65963-6465-4882-85CA-A2CCFC1364E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>
            <a:extLst>
              <a:ext uri="{FF2B5EF4-FFF2-40B4-BE49-F238E27FC236}">
                <a16:creationId xmlns:a16="http://schemas.microsoft.com/office/drawing/2014/main" id="{57DF23AE-DBC3-7A97-5E57-39E054FB19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>
            <a:extLst>
              <a:ext uri="{FF2B5EF4-FFF2-40B4-BE49-F238E27FC236}">
                <a16:creationId xmlns:a16="http://schemas.microsoft.com/office/drawing/2014/main" id="{3F44830A-E037-0926-C581-F85FDCED8C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6500" name="投影片編號版面配置區 3">
            <a:extLst>
              <a:ext uri="{FF2B5EF4-FFF2-40B4-BE49-F238E27FC236}">
                <a16:creationId xmlns:a16="http://schemas.microsoft.com/office/drawing/2014/main" id="{CFA978A6-3DFA-7015-0E67-840D4FCF3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D9EE20-A24D-463E-BF63-687F49E745F0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>
            <a:extLst>
              <a:ext uri="{FF2B5EF4-FFF2-40B4-BE49-F238E27FC236}">
                <a16:creationId xmlns:a16="http://schemas.microsoft.com/office/drawing/2014/main" id="{70AA1693-B668-A642-202D-67C9070FF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>
            <a:extLst>
              <a:ext uri="{FF2B5EF4-FFF2-40B4-BE49-F238E27FC236}">
                <a16:creationId xmlns:a16="http://schemas.microsoft.com/office/drawing/2014/main" id="{54351752-0F79-E89C-5573-01D73093FC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44" name="投影片編號版面配置區 3">
            <a:extLst>
              <a:ext uri="{FF2B5EF4-FFF2-40B4-BE49-F238E27FC236}">
                <a16:creationId xmlns:a16="http://schemas.microsoft.com/office/drawing/2014/main" id="{8BD1D31B-D23D-5ADD-134C-7E98294BA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55F0A3D-1010-42CD-A6E5-0BFC121D9666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>
            <a:extLst>
              <a:ext uri="{FF2B5EF4-FFF2-40B4-BE49-F238E27FC236}">
                <a16:creationId xmlns:a16="http://schemas.microsoft.com/office/drawing/2014/main" id="{587F6DA4-F8F2-DAE2-568F-7830C2A4A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備忘稿版面配置區 2">
            <a:extLst>
              <a:ext uri="{FF2B5EF4-FFF2-40B4-BE49-F238E27FC236}">
                <a16:creationId xmlns:a16="http://schemas.microsoft.com/office/drawing/2014/main" id="{411FC65E-5B9C-FF9D-B0A1-F55842C2C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8548" name="投影片編號版面配置區 3">
            <a:extLst>
              <a:ext uri="{FF2B5EF4-FFF2-40B4-BE49-F238E27FC236}">
                <a16:creationId xmlns:a16="http://schemas.microsoft.com/office/drawing/2014/main" id="{FD6B850B-FE8F-8ABF-E26A-FB8FEB1EE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793186A-176D-4343-8CCF-306BD3DBEDFF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投影片圖像版面配置區 1">
            <a:extLst>
              <a:ext uri="{FF2B5EF4-FFF2-40B4-BE49-F238E27FC236}">
                <a16:creationId xmlns:a16="http://schemas.microsoft.com/office/drawing/2014/main" id="{3688E723-C02B-AA3B-6B96-3844706D55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備忘稿版面配置區 2">
            <a:extLst>
              <a:ext uri="{FF2B5EF4-FFF2-40B4-BE49-F238E27FC236}">
                <a16:creationId xmlns:a16="http://schemas.microsoft.com/office/drawing/2014/main" id="{707B3C6D-A8FF-59E9-8B2E-CEA6D8799E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110596" name="投影片編號版面配置區 3">
            <a:extLst>
              <a:ext uri="{FF2B5EF4-FFF2-40B4-BE49-F238E27FC236}">
                <a16:creationId xmlns:a16="http://schemas.microsoft.com/office/drawing/2014/main" id="{00FD03FB-ABDA-C68A-9E0E-82EB65FE3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1FBF1FF-DE4B-44A0-AF34-73C4A9222F28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>
            <a:extLst>
              <a:ext uri="{FF2B5EF4-FFF2-40B4-BE49-F238E27FC236}">
                <a16:creationId xmlns:a16="http://schemas.microsoft.com/office/drawing/2014/main" id="{F584791D-3B68-B59B-BB1D-F223EB913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>
            <a:extLst>
              <a:ext uri="{FF2B5EF4-FFF2-40B4-BE49-F238E27FC236}">
                <a16:creationId xmlns:a16="http://schemas.microsoft.com/office/drawing/2014/main" id="{65CF375B-FB3F-B348-41D8-557049C5EA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2644" name="投影片編號版面配置區 3">
            <a:extLst>
              <a:ext uri="{FF2B5EF4-FFF2-40B4-BE49-F238E27FC236}">
                <a16:creationId xmlns:a16="http://schemas.microsoft.com/office/drawing/2014/main" id="{DB7A5AE9-1AC7-0C79-5595-AACF006D30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065514-226B-49C1-9C98-9C9D51120E19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>
            <a:extLst>
              <a:ext uri="{FF2B5EF4-FFF2-40B4-BE49-F238E27FC236}">
                <a16:creationId xmlns:a16="http://schemas.microsoft.com/office/drawing/2014/main" id="{5C5639AB-9A66-E5C4-33BA-56D27B5D41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備忘稿版面配置區 2">
            <a:extLst>
              <a:ext uri="{FF2B5EF4-FFF2-40B4-BE49-F238E27FC236}">
                <a16:creationId xmlns:a16="http://schemas.microsoft.com/office/drawing/2014/main" id="{2D7FA54B-29EA-B526-79EB-4EFA1F439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4692" name="投影片編號版面配置區 3">
            <a:extLst>
              <a:ext uri="{FF2B5EF4-FFF2-40B4-BE49-F238E27FC236}">
                <a16:creationId xmlns:a16="http://schemas.microsoft.com/office/drawing/2014/main" id="{E2705BF8-A5C8-97EF-3074-F48A952E8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2C10EDA-6D8C-449C-91E5-87BDCE7BD6A9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>
            <a:extLst>
              <a:ext uri="{FF2B5EF4-FFF2-40B4-BE49-F238E27FC236}">
                <a16:creationId xmlns:a16="http://schemas.microsoft.com/office/drawing/2014/main" id="{4719B64A-0C12-B312-AF7F-4BB10DB07E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備忘稿版面配置區 2">
            <a:extLst>
              <a:ext uri="{FF2B5EF4-FFF2-40B4-BE49-F238E27FC236}">
                <a16:creationId xmlns:a16="http://schemas.microsoft.com/office/drawing/2014/main" id="{D63313DE-1784-6B42-4C4E-EC0D1EBBA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6740" name="投影片編號版面配置區 3">
            <a:extLst>
              <a:ext uri="{FF2B5EF4-FFF2-40B4-BE49-F238E27FC236}">
                <a16:creationId xmlns:a16="http://schemas.microsoft.com/office/drawing/2014/main" id="{6BD64C73-A9FE-033F-B817-995D92FF0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E2DCA9A-012C-467D-8F47-EF272610C876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>
            <a:extLst>
              <a:ext uri="{FF2B5EF4-FFF2-40B4-BE49-F238E27FC236}">
                <a16:creationId xmlns:a16="http://schemas.microsoft.com/office/drawing/2014/main" id="{AF8AE1BF-70F7-6FC6-AE14-BF9BB837B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備忘稿版面配置區 2">
            <a:extLst>
              <a:ext uri="{FF2B5EF4-FFF2-40B4-BE49-F238E27FC236}">
                <a16:creationId xmlns:a16="http://schemas.microsoft.com/office/drawing/2014/main" id="{8D45A3B9-C91E-6FBC-E1CF-700FDEC5BC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0836" name="投影片編號版面配置區 3">
            <a:extLst>
              <a:ext uri="{FF2B5EF4-FFF2-40B4-BE49-F238E27FC236}">
                <a16:creationId xmlns:a16="http://schemas.microsoft.com/office/drawing/2014/main" id="{44390CBB-94E9-49C6-389A-F384BC9A5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AFFAFD8-780C-42DA-A2FB-C8D00E9721F8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投影片圖像版面配置區 1">
            <a:extLst>
              <a:ext uri="{FF2B5EF4-FFF2-40B4-BE49-F238E27FC236}">
                <a16:creationId xmlns:a16="http://schemas.microsoft.com/office/drawing/2014/main" id="{061096AE-DAF1-20FA-62AD-78E247D8D8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備忘稿版面配置區 2">
            <a:extLst>
              <a:ext uri="{FF2B5EF4-FFF2-40B4-BE49-F238E27FC236}">
                <a16:creationId xmlns:a16="http://schemas.microsoft.com/office/drawing/2014/main" id="{21C6211D-08E2-49CA-0F39-372C4E3339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884" name="投影片編號版面配置區 3">
            <a:extLst>
              <a:ext uri="{FF2B5EF4-FFF2-40B4-BE49-F238E27FC236}">
                <a16:creationId xmlns:a16="http://schemas.microsoft.com/office/drawing/2014/main" id="{FF9B8BFA-BA7C-0CE1-765B-EBA60479E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3B1B2C0-6A60-4491-BE0D-5B7C815208F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投影片圖像版面配置區 1">
            <a:extLst>
              <a:ext uri="{FF2B5EF4-FFF2-40B4-BE49-F238E27FC236}">
                <a16:creationId xmlns:a16="http://schemas.microsoft.com/office/drawing/2014/main" id="{B3F9859D-8B56-1EA0-6FF0-DED87DF3B5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備忘稿版面配置區 2">
            <a:extLst>
              <a:ext uri="{FF2B5EF4-FFF2-40B4-BE49-F238E27FC236}">
                <a16:creationId xmlns:a16="http://schemas.microsoft.com/office/drawing/2014/main" id="{65D963AB-BB70-81ED-6A49-5654196F0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4932" name="投影片編號版面配置區 3">
            <a:extLst>
              <a:ext uri="{FF2B5EF4-FFF2-40B4-BE49-F238E27FC236}">
                <a16:creationId xmlns:a16="http://schemas.microsoft.com/office/drawing/2014/main" id="{7E2DE6E8-1197-56F6-D808-47588F58C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24D4D8C-9E63-4209-90B6-FA79107DFCA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投影片圖像版面配置區 1">
            <a:extLst>
              <a:ext uri="{FF2B5EF4-FFF2-40B4-BE49-F238E27FC236}">
                <a16:creationId xmlns:a16="http://schemas.microsoft.com/office/drawing/2014/main" id="{8AD12662-619E-A036-BE32-D239D6298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備忘稿版面配置區 2">
            <a:extLst>
              <a:ext uri="{FF2B5EF4-FFF2-40B4-BE49-F238E27FC236}">
                <a16:creationId xmlns:a16="http://schemas.microsoft.com/office/drawing/2014/main" id="{63CAC965-99A7-B895-9770-F1E8495EA7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6980" name="投影片編號版面配置區 3">
            <a:extLst>
              <a:ext uri="{FF2B5EF4-FFF2-40B4-BE49-F238E27FC236}">
                <a16:creationId xmlns:a16="http://schemas.microsoft.com/office/drawing/2014/main" id="{A401417F-0EF1-C236-57DC-61002AAFD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3EF278-CAC6-4962-83D2-3207EED2814D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圖像版面配置區 1">
            <a:extLst>
              <a:ext uri="{FF2B5EF4-FFF2-40B4-BE49-F238E27FC236}">
                <a16:creationId xmlns:a16="http://schemas.microsoft.com/office/drawing/2014/main" id="{FB800DB4-33F5-F0A6-0972-3C9830699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備忘稿版面配置區 2">
            <a:extLst>
              <a:ext uri="{FF2B5EF4-FFF2-40B4-BE49-F238E27FC236}">
                <a16:creationId xmlns:a16="http://schemas.microsoft.com/office/drawing/2014/main" id="{35D300AF-0472-4AB9-44B2-5074695A5A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9028" name="投影片編號版面配置區 3">
            <a:extLst>
              <a:ext uri="{FF2B5EF4-FFF2-40B4-BE49-F238E27FC236}">
                <a16:creationId xmlns:a16="http://schemas.microsoft.com/office/drawing/2014/main" id="{32D60690-1EDF-849B-C8D8-7490A2A35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B8E439-01DF-4174-B117-9408F2E23E9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49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>
            <a:extLst>
              <a:ext uri="{FF2B5EF4-FFF2-40B4-BE49-F238E27FC236}">
                <a16:creationId xmlns:a16="http://schemas.microsoft.com/office/drawing/2014/main" id="{CA845096-CCFB-7143-3A1C-7AEE754053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備忘稿版面配置區 2">
            <a:extLst>
              <a:ext uri="{FF2B5EF4-FFF2-40B4-BE49-F238E27FC236}">
                <a16:creationId xmlns:a16="http://schemas.microsoft.com/office/drawing/2014/main" id="{001CC0D3-65D2-7D81-CA5B-3E5426D52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92" name="投影片編號版面配置區 3">
            <a:extLst>
              <a:ext uri="{FF2B5EF4-FFF2-40B4-BE49-F238E27FC236}">
                <a16:creationId xmlns:a16="http://schemas.microsoft.com/office/drawing/2014/main" id="{9082BDD7-578B-1F36-B1C0-C7DB09144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603B98A-20FE-46F3-997F-37FE7EE6E270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投影片圖像版面配置區 1">
            <a:extLst>
              <a:ext uri="{FF2B5EF4-FFF2-40B4-BE49-F238E27FC236}">
                <a16:creationId xmlns:a16="http://schemas.microsoft.com/office/drawing/2014/main" id="{84E34A7E-A708-940D-DAD6-4EE6D53A52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備忘稿版面配置區 2">
            <a:extLst>
              <a:ext uri="{FF2B5EF4-FFF2-40B4-BE49-F238E27FC236}">
                <a16:creationId xmlns:a16="http://schemas.microsoft.com/office/drawing/2014/main" id="{0F32D0B1-25A1-3CED-0107-828A08B64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1076" name="投影片編號版面配置區 3">
            <a:extLst>
              <a:ext uri="{FF2B5EF4-FFF2-40B4-BE49-F238E27FC236}">
                <a16:creationId xmlns:a16="http://schemas.microsoft.com/office/drawing/2014/main" id="{997BDABB-BC83-DDE4-B623-D25EEB0D90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E214082-27CA-4661-A563-65BCAF560D9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>
            <a:extLst>
              <a:ext uri="{FF2B5EF4-FFF2-40B4-BE49-F238E27FC236}">
                <a16:creationId xmlns:a16="http://schemas.microsoft.com/office/drawing/2014/main" id="{D6E48E21-03C0-BC32-CA2E-DB7ACC0A85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備忘稿版面配置區 2">
            <a:extLst>
              <a:ext uri="{FF2B5EF4-FFF2-40B4-BE49-F238E27FC236}">
                <a16:creationId xmlns:a16="http://schemas.microsoft.com/office/drawing/2014/main" id="{744925F4-3ECB-4F50-A50A-5D6CB0C13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zh-TW" dirty="0"/>
              <a:t>https://jamanetwork.com/journals/jama/fullarticle/1391401</a:t>
            </a:r>
            <a:endParaRPr lang="zh-TW" altLang="en-US" dirty="0"/>
          </a:p>
        </p:txBody>
      </p:sp>
      <p:sp>
        <p:nvSpPr>
          <p:cNvPr id="133124" name="投影片編號版面配置區 3">
            <a:extLst>
              <a:ext uri="{FF2B5EF4-FFF2-40B4-BE49-F238E27FC236}">
                <a16:creationId xmlns:a16="http://schemas.microsoft.com/office/drawing/2014/main" id="{B8D02B91-EB09-F743-ABF4-0B3A866B8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9868CF5-FF5D-4357-A9AF-F49F2775DC77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投影片圖像版面配置區 1">
            <a:extLst>
              <a:ext uri="{FF2B5EF4-FFF2-40B4-BE49-F238E27FC236}">
                <a16:creationId xmlns:a16="http://schemas.microsoft.com/office/drawing/2014/main" id="{9BAF2FE2-F31D-19F2-C794-69B6E94787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備忘稿版面配置區 2">
            <a:extLst>
              <a:ext uri="{FF2B5EF4-FFF2-40B4-BE49-F238E27FC236}">
                <a16:creationId xmlns:a16="http://schemas.microsoft.com/office/drawing/2014/main" id="{DED36029-023E-4DEA-304D-0F046D0A6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肝病毒（</a:t>
            </a:r>
            <a:r>
              <a:rPr lang="en-GB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HBV)-&gt;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肝細胞癌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HCC) </a:t>
            </a:r>
            <a:endParaRPr lang="zh-TW" altLang="en-US" dirty="0"/>
          </a:p>
        </p:txBody>
      </p:sp>
      <p:sp>
        <p:nvSpPr>
          <p:cNvPr id="135172" name="投影片編號版面配置區 3">
            <a:extLst>
              <a:ext uri="{FF2B5EF4-FFF2-40B4-BE49-F238E27FC236}">
                <a16:creationId xmlns:a16="http://schemas.microsoft.com/office/drawing/2014/main" id="{18F57C3B-9D5E-EE29-4A31-D929E5134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8D03C14-A943-43C4-9027-BBDAFE898B39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投影片圖像版面配置區 1">
            <a:extLst>
              <a:ext uri="{FF2B5EF4-FFF2-40B4-BE49-F238E27FC236}">
                <a16:creationId xmlns:a16="http://schemas.microsoft.com/office/drawing/2014/main" id="{732AB8AE-2EAC-5FCB-9665-F8CB1B9C46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備忘稿版面配置區 2">
            <a:extLst>
              <a:ext uri="{FF2B5EF4-FFF2-40B4-BE49-F238E27FC236}">
                <a16:creationId xmlns:a16="http://schemas.microsoft.com/office/drawing/2014/main" id="{AF29D13D-0DFE-587D-622B-72BF7745A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7220" name="投影片編號版面配置區 3">
            <a:extLst>
              <a:ext uri="{FF2B5EF4-FFF2-40B4-BE49-F238E27FC236}">
                <a16:creationId xmlns:a16="http://schemas.microsoft.com/office/drawing/2014/main" id="{C25E5A3A-533C-8AA8-E08A-849917C80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458FB08-E784-4AFB-B02A-06AC48CDFB83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53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投影片圖像版面配置區 1">
            <a:extLst>
              <a:ext uri="{FF2B5EF4-FFF2-40B4-BE49-F238E27FC236}">
                <a16:creationId xmlns:a16="http://schemas.microsoft.com/office/drawing/2014/main" id="{8FF1DBEB-DD07-89E0-38CF-3C48F593AC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備忘稿版面配置區 2">
            <a:extLst>
              <a:ext uri="{FF2B5EF4-FFF2-40B4-BE49-F238E27FC236}">
                <a16:creationId xmlns:a16="http://schemas.microsoft.com/office/drawing/2014/main" id="{A0362072-DD29-C5ED-5C18-70C54DC6B9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9268" name="投影片編號版面配置區 3">
            <a:extLst>
              <a:ext uri="{FF2B5EF4-FFF2-40B4-BE49-F238E27FC236}">
                <a16:creationId xmlns:a16="http://schemas.microsoft.com/office/drawing/2014/main" id="{5134EF2A-89A5-610F-5A23-345ECCC4B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0B5658-9AB7-4509-AD2C-98AF933029CA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投影片圖像版面配置區 1">
            <a:extLst>
              <a:ext uri="{FF2B5EF4-FFF2-40B4-BE49-F238E27FC236}">
                <a16:creationId xmlns:a16="http://schemas.microsoft.com/office/drawing/2014/main" id="{AD69E095-8380-BA1F-4129-A812A41D95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備忘稿版面配置區 2">
            <a:extLst>
              <a:ext uri="{FF2B5EF4-FFF2-40B4-BE49-F238E27FC236}">
                <a16:creationId xmlns:a16="http://schemas.microsoft.com/office/drawing/2014/main" id="{A647C8FA-792F-9D62-D61B-B065593DB6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1316" name="投影片編號版面配置區 3">
            <a:extLst>
              <a:ext uri="{FF2B5EF4-FFF2-40B4-BE49-F238E27FC236}">
                <a16:creationId xmlns:a16="http://schemas.microsoft.com/office/drawing/2014/main" id="{04C42F0D-AF5C-2A3F-250F-A9F97E451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FC07250-E827-46EF-BA14-764040CA13FE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投影片圖像版面配置區 1">
            <a:extLst>
              <a:ext uri="{FF2B5EF4-FFF2-40B4-BE49-F238E27FC236}">
                <a16:creationId xmlns:a16="http://schemas.microsoft.com/office/drawing/2014/main" id="{E2B2CF97-B2AB-D28B-9FCD-F7979B454C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備忘稿版面配置區 2">
            <a:extLst>
              <a:ext uri="{FF2B5EF4-FFF2-40B4-BE49-F238E27FC236}">
                <a16:creationId xmlns:a16="http://schemas.microsoft.com/office/drawing/2014/main" id="{6D37FD35-F3DC-DBCA-1A04-5B884967C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 used the incident user design with follow-up for each patient beginning on the date of first prescription of nucleoside analogue in the treated cohort. The follow-up for the untreated cohort began on the first day after the index hospitalization for liver resection. </a:t>
            </a:r>
            <a:endParaRPr lang="zh-TW" altLang="en-US" dirty="0"/>
          </a:p>
        </p:txBody>
      </p:sp>
      <p:sp>
        <p:nvSpPr>
          <p:cNvPr id="143364" name="投影片編號版面配置區 3">
            <a:extLst>
              <a:ext uri="{FF2B5EF4-FFF2-40B4-BE49-F238E27FC236}">
                <a16:creationId xmlns:a16="http://schemas.microsoft.com/office/drawing/2014/main" id="{C21D717B-5C0F-B48D-7A71-2C2DBA080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ECFD57E-3D57-49B8-8B06-BD261039B0C2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>
            <a:extLst>
              <a:ext uri="{FF2B5EF4-FFF2-40B4-BE49-F238E27FC236}">
                <a16:creationId xmlns:a16="http://schemas.microsoft.com/office/drawing/2014/main" id="{027AF147-028E-62DA-114B-249B9EA755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>
            <a:extLst>
              <a:ext uri="{FF2B5EF4-FFF2-40B4-BE49-F238E27FC236}">
                <a16:creationId xmlns:a16="http://schemas.microsoft.com/office/drawing/2014/main" id="{815AAB59-5215-5C01-A15F-58D87C7DE0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4212" name="投影片編號版面配置區 3">
            <a:extLst>
              <a:ext uri="{FF2B5EF4-FFF2-40B4-BE49-F238E27FC236}">
                <a16:creationId xmlns:a16="http://schemas.microsoft.com/office/drawing/2014/main" id="{DEDC4FC0-9D1B-02FC-EC76-FD3F0C047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7B0E2DC-BB95-47BE-936B-BB22A8C9D374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>
            <a:extLst>
              <a:ext uri="{FF2B5EF4-FFF2-40B4-BE49-F238E27FC236}">
                <a16:creationId xmlns:a16="http://schemas.microsoft.com/office/drawing/2014/main" id="{BCC86BD2-5243-C8A2-6CA9-CBA5B098C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>
            <a:extLst>
              <a:ext uri="{FF2B5EF4-FFF2-40B4-BE49-F238E27FC236}">
                <a16:creationId xmlns:a16="http://schemas.microsoft.com/office/drawing/2014/main" id="{62842926-FC01-2EE9-29BB-3D2111EF5C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340" name="投影片編號版面配置區 3">
            <a:extLst>
              <a:ext uri="{FF2B5EF4-FFF2-40B4-BE49-F238E27FC236}">
                <a16:creationId xmlns:a16="http://schemas.microsoft.com/office/drawing/2014/main" id="{45BCDA01-4CB0-0F46-D32D-189C190FE5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1FDEB4E-2AE9-443F-993C-C933B82E2734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>
            <a:extLst>
              <a:ext uri="{FF2B5EF4-FFF2-40B4-BE49-F238E27FC236}">
                <a16:creationId xmlns:a16="http://schemas.microsoft.com/office/drawing/2014/main" id="{88657EF3-CCBE-C7BB-7F02-76C118F5F1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>
            <a:extLst>
              <a:ext uri="{FF2B5EF4-FFF2-40B4-BE49-F238E27FC236}">
                <a16:creationId xmlns:a16="http://schemas.microsoft.com/office/drawing/2014/main" id="{92938D0D-69D2-7571-90B3-C249B19997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88" name="投影片編號版面配置區 3">
            <a:extLst>
              <a:ext uri="{FF2B5EF4-FFF2-40B4-BE49-F238E27FC236}">
                <a16:creationId xmlns:a16="http://schemas.microsoft.com/office/drawing/2014/main" id="{CFE70195-BD64-1126-A54D-596796007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CCF26DA-4949-4766-95A4-B744B1B59F25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id="{B7FE8FCC-7313-0299-B66D-73ECE63469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id="{2F2EAD4D-7C93-446B-2209-8018B9E67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id="{89FE51C9-DC46-27DF-98C9-49FD5D405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19FD665-17A7-40EC-B843-A2297C68EF6D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>
            <a:extLst>
              <a:ext uri="{FF2B5EF4-FFF2-40B4-BE49-F238E27FC236}">
                <a16:creationId xmlns:a16="http://schemas.microsoft.com/office/drawing/2014/main" id="{B176FECC-BA12-D26D-1EA6-5367FCD1A8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>
            <a:extLst>
              <a:ext uri="{FF2B5EF4-FFF2-40B4-BE49-F238E27FC236}">
                <a16:creationId xmlns:a16="http://schemas.microsoft.com/office/drawing/2014/main" id="{C3F21799-3502-5F27-84C3-6F07EA2AED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id="{4F987656-DD6B-568D-2F62-B0FA9E108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1AED39C-840E-472B-9332-FD018A0B22FC}" type="slidenum">
              <a:rPr lang="zh-TW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6437F-FB46-88B1-A95C-6357D7A7F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E17983-D5D4-7955-FC75-5C5E773B2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A5F9B-5F87-A4BE-1D92-84075E2F5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40A8-4039-47FC-8F0D-71B4348A67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22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FCFD7-FC92-13DF-86BE-2713F8A7B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44B23A-6B9D-EA6D-7E3C-E03521E2D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C465D-AC51-F015-0F69-975DA7111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D9A3-281D-4FF3-936A-B1629EF8EA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5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1607D7-0208-238E-5647-C89982E15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87C76-A63A-F696-5BE9-59D301A4E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41653C-1A68-4A2B-3390-C0C073623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51CC-0EC5-4676-8ACF-05918AFED7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48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55946-FD25-89FD-7F81-17B1AAF6C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704BA-B389-8C37-2387-494A470AC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8CB8D-E017-E753-1FF8-057C5381E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15B4-FAED-46FA-9263-8E3E230C99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75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1DA6F7-AF23-81AC-9A27-B8620235A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6244E0-0E27-7436-2036-A4A096E39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675D1-52F9-3DC2-AECC-B06F68A34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3DC1-60C1-450C-A6F5-11D2945FA8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674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A9F3F-5424-B1D9-3910-F054561A3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BAC21-D29B-05E3-ACE1-60AFE8552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4FE3E-F593-D27B-82D1-EC36E40AB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5BA-C8AD-4C20-97A0-A2160B0E9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41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8C027-FEAF-AF81-612C-B4ECC82F6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2EBDC2-6BAD-448C-7481-C274EF904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EF895A-EDC6-FAA2-BA86-D7ABF9EF7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30B1-E85A-47A2-A053-51677F16AF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3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10AE0B-F5B4-0A06-7431-4F837599D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E0D1D-BDE9-112A-35F9-8F1FA5F7B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1E1B44-5BE7-DE2D-37DF-1DC06CDDB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C8E1-65BB-4CA9-97AE-C41881AD8A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46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498A47-ACB3-FE8A-E17E-C0EF3BF39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C43689-5A76-58CA-7EC7-292EB9A68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591A01-B966-6856-251C-4A98ECD6A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B52E4-AF70-4F53-AAEE-DDEAD73869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30F41-65C8-1159-CE09-8FD701FF8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01023-8EC3-3606-3329-8EFCD6A60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F9D1-F771-F254-1598-D1C61B6F0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54DD-36B1-4E33-9627-2F70AABB92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978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35261-FCE9-9605-63B7-33D4F8ED5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D17EA-DC8C-2AB6-9082-6D7E663C1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38BC5-891E-6BCA-E9C6-94824E9E2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C006-7FF9-468B-AC2C-9132396D4F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09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5BC9D2-F322-3099-82CD-949163E23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D995D1-E3CB-8B0A-B02B-B415B948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0DF956-5034-6951-A8A9-9A3BC2080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AC3F73-BC39-9645-87C5-E91ECF385A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CCEB8D-505C-E89F-C4B8-B055AC5D16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74E1999-C8E0-4960-8C45-7DC15DE1A8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06EA1BD6-4BF7-EAC8-8820-3DBA24A2B12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9893" y="4509120"/>
            <a:ext cx="5927726" cy="2160587"/>
          </a:xfrm>
        </p:spPr>
        <p:txBody>
          <a:bodyPr/>
          <a:lstStyle/>
          <a:p>
            <a:pPr algn="l" eaLnBrk="1" hangingPunct="1"/>
            <a:r>
              <a:rPr kumimoji="0" lang="en-US" altLang="zh-TW" sz="22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 Public Health PhD Research Seminar</a:t>
            </a:r>
          </a:p>
          <a:p>
            <a:pPr algn="l" eaLnBrk="1" hangingPunct="1"/>
            <a:r>
              <a:rPr kumimoji="0" lang="en-US" altLang="zh-TW" sz="22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Li-Jung Elizabeth Ku</a:t>
            </a:r>
          </a:p>
          <a:p>
            <a:pPr algn="l" eaLnBrk="1" hangingPunct="1"/>
            <a:r>
              <a:rPr kumimoji="0" lang="en-US" altLang="zh-TW" sz="22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June 4, 2025 </a:t>
            </a:r>
          </a:p>
          <a:p>
            <a:pPr algn="l" eaLnBrk="1" hangingPunct="1"/>
            <a:r>
              <a:rPr kumimoji="0" lang="en-US" altLang="zh-TW" sz="22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Slides provided by </a:t>
            </a:r>
          </a:p>
          <a:p>
            <a:pPr algn="l" eaLnBrk="1" hangingPunct="1"/>
            <a:r>
              <a:rPr kumimoji="0" lang="en-US" altLang="zh-TW" sz="22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Tsung-Hsueh (Robert) Lu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ECF49B-4AA5-0974-4A5E-D8817200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549275"/>
            <a:ext cx="5761038" cy="15843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spcAft>
                <a:spcPts val="1200"/>
              </a:spcAft>
              <a:defRPr/>
            </a:pPr>
            <a:r>
              <a:rPr lang="en-US" altLang="zh-TW" sz="4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Tips of academic writing</a:t>
            </a:r>
            <a:endParaRPr lang="zh-TW" altLang="en-US" sz="48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2" descr="File:Library of Congress, Rosenwald 4, Bl. 5r.jpg">
            <a:extLst>
              <a:ext uri="{FF2B5EF4-FFF2-40B4-BE49-F238E27FC236}">
                <a16:creationId xmlns:a16="http://schemas.microsoft.com/office/drawing/2014/main" id="{42729F27-CCEA-508E-F185-04469D81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t="23026" r="26840"/>
          <a:stretch>
            <a:fillRect/>
          </a:stretch>
        </p:blipFill>
        <p:spPr bwMode="auto">
          <a:xfrm>
            <a:off x="6588125" y="0"/>
            <a:ext cx="237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Library of Congress, Rosenwald 4, Bl. 5r.jpg">
            <a:extLst>
              <a:ext uri="{FF2B5EF4-FFF2-40B4-BE49-F238E27FC236}">
                <a16:creationId xmlns:a16="http://schemas.microsoft.com/office/drawing/2014/main" id="{CE446256-630B-C527-4DAE-3208ADD58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t="23026" r="26840"/>
          <a:stretch>
            <a:fillRect/>
          </a:stretch>
        </p:blipFill>
        <p:spPr bwMode="auto">
          <a:xfrm>
            <a:off x="6588125" y="0"/>
            <a:ext cx="237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EA764C17-3264-3304-F084-3E797901C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159125"/>
            <a:ext cx="6480175" cy="10620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2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find out key dialogue papers and authors (reviewers).</a:t>
            </a:r>
            <a:endParaRPr lang="zh-TW" altLang="en-US" sz="32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9BF11D-0E4C-847B-461B-43C4DCFF4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319588"/>
            <a:ext cx="58356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Papers and authors used the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same data  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same setting 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same analysis methods </a:t>
            </a:r>
            <a:endParaRPr lang="zh-TW" altLang="en-US" sz="3600" b="1">
              <a:solidFill>
                <a:schemeClr val="bg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AAA6048-FDB5-9ABE-B607-773E4289A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115888"/>
            <a:ext cx="6480175" cy="60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en-US" altLang="zh-TW" sz="3200" b="1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Who are your expected readers? </a:t>
            </a:r>
            <a:endParaRPr lang="zh-TW" altLang="en-US" sz="3200" b="1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16D5E73-2394-55BF-5B86-86F08F23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6113"/>
            <a:ext cx="63373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General public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Similar professionals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Scholars with specific interests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36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Particular persons </a:t>
            </a:r>
            <a:endParaRPr lang="zh-TW" altLang="en-US" sz="3600" b="1">
              <a:solidFill>
                <a:schemeClr val="bg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686BE8-A390-9D20-5F7C-97B19BB7B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60338"/>
            <a:ext cx="7848600" cy="7461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Different data for mortality studies</a:t>
            </a:r>
            <a:endParaRPr lang="zh-TW" altLang="en-US" sz="36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6919A6-6DAE-E186-8B8B-4839D571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903288"/>
            <a:ext cx="5832475" cy="31670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 in High income countries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Multi-centers patients follow up 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Population-based cohort studies 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Insurance claims data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Registry data linkage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National vital registry  </a:t>
            </a:r>
            <a:endParaRPr lang="zh-TW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7045A7D-E75D-029E-517C-1427F665E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70350"/>
            <a:ext cx="5832475" cy="2232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 in low</a:t>
            </a: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income countries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Household survey 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Single hospital data </a:t>
            </a:r>
          </a:p>
          <a:p>
            <a:pPr marL="265113" indent="-265113" eaLnBrk="1" hangingPunct="1">
              <a:lnSpc>
                <a:spcPts val="4000"/>
              </a:lnSpc>
              <a:spcBef>
                <a:spcPct val="0"/>
              </a:spcBef>
              <a:defRPr/>
            </a:pPr>
            <a:r>
              <a:rPr lang="en-US" altLang="zh-TW" sz="28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 health estimate (e.g., GBD)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FCE2AB8-0A2F-1395-2416-6342F4AAD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44450"/>
            <a:ext cx="6624638" cy="13239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find out key dialogue papers and authors?</a:t>
            </a:r>
            <a:endParaRPr lang="zh-TW" altLang="en-US" sz="36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7" name="雲朵形 6">
            <a:extLst>
              <a:ext uri="{FF2B5EF4-FFF2-40B4-BE49-F238E27FC236}">
                <a16:creationId xmlns:a16="http://schemas.microsoft.com/office/drawing/2014/main" id="{54681C39-6688-5E11-FA24-32B370378C5C}"/>
              </a:ext>
            </a:extLst>
          </p:cNvPr>
          <p:cNvSpPr/>
          <p:nvPr/>
        </p:nvSpPr>
        <p:spPr>
          <a:xfrm>
            <a:off x="2916238" y="1341438"/>
            <a:ext cx="3527425" cy="1789112"/>
          </a:xfrm>
          <a:prstGeom prst="cloud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1.General search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EBCC232-ADB4-6A7F-D409-FDCE372E7C83}"/>
              </a:ext>
            </a:extLst>
          </p:cNvPr>
          <p:cNvSpPr/>
          <p:nvPr/>
        </p:nvSpPr>
        <p:spPr>
          <a:xfrm>
            <a:off x="3348038" y="3130550"/>
            <a:ext cx="3240186" cy="1206500"/>
          </a:xfrm>
          <a:prstGeom prst="ellipse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2.Notifying the author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18A006-A73C-1C87-289E-C7AF308F95A6}"/>
              </a:ext>
            </a:extLst>
          </p:cNvPr>
          <p:cNvSpPr/>
          <p:nvPr/>
        </p:nvSpPr>
        <p:spPr>
          <a:xfrm>
            <a:off x="3924300" y="4337050"/>
            <a:ext cx="1849438" cy="216058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3.Chasing the author</a:t>
            </a:r>
          </a:p>
          <a:p>
            <a:pPr algn="ctr"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series of papers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4">
            <a:extLst>
              <a:ext uri="{FF2B5EF4-FFF2-40B4-BE49-F238E27FC236}">
                <a16:creationId xmlns:a16="http://schemas.microsoft.com/office/drawing/2014/main" id="{8DD035F2-88A9-3D16-CD65-D959E3877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9281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雲朵形 7">
            <a:extLst>
              <a:ext uri="{FF2B5EF4-FFF2-40B4-BE49-F238E27FC236}">
                <a16:creationId xmlns:a16="http://schemas.microsoft.com/office/drawing/2014/main" id="{C6A2727F-2A89-F647-FD57-6756D90FB3F3}"/>
              </a:ext>
            </a:extLst>
          </p:cNvPr>
          <p:cNvSpPr/>
          <p:nvPr/>
        </p:nvSpPr>
        <p:spPr>
          <a:xfrm>
            <a:off x="3167063" y="0"/>
            <a:ext cx="2809875" cy="1223963"/>
          </a:xfrm>
          <a:prstGeom prst="cloud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search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7130FF3-0967-59F8-C7EE-01BA7EB2F8EF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2852738"/>
            <a:ext cx="2917825" cy="3313112"/>
            <a:chOff x="140875" y="2852936"/>
            <a:chExt cx="2918957" cy="3312368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BD471951-3F2D-1AF9-2234-B6DA1A1C94AD}"/>
                </a:ext>
              </a:extLst>
            </p:cNvPr>
            <p:cNvSpPr/>
            <p:nvPr/>
          </p:nvSpPr>
          <p:spPr bwMode="auto">
            <a:xfrm>
              <a:off x="2503991" y="2852936"/>
              <a:ext cx="555841" cy="28727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05D1B4D3-71C1-5560-45F9-79F0F7339CD5}"/>
                </a:ext>
              </a:extLst>
            </p:cNvPr>
            <p:cNvSpPr/>
            <p:nvPr/>
          </p:nvSpPr>
          <p:spPr bwMode="auto">
            <a:xfrm>
              <a:off x="2483345" y="5878032"/>
              <a:ext cx="555841" cy="28727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D78EDCD2-BE38-58A0-668B-F72ACFDCA03D}"/>
                </a:ext>
              </a:extLst>
            </p:cNvPr>
            <p:cNvSpPr/>
            <p:nvPr/>
          </p:nvSpPr>
          <p:spPr>
            <a:xfrm>
              <a:off x="140875" y="3473509"/>
              <a:ext cx="2509223" cy="990378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Notifying the author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>
            <a:extLst>
              <a:ext uri="{FF2B5EF4-FFF2-40B4-BE49-F238E27FC236}">
                <a16:creationId xmlns:a16="http://schemas.microsoft.com/office/drawing/2014/main" id="{FD6F85A1-7080-E38B-63FF-E9D2CA741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275"/>
            <a:ext cx="7920037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FEC42F65-D652-CF82-9D84-E7EB8D816CE4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476250"/>
            <a:ext cx="6445250" cy="5832475"/>
            <a:chOff x="2518731" y="476672"/>
            <a:chExt cx="6445757" cy="5832648"/>
          </a:xfrm>
        </p:grpSpPr>
        <p:sp>
          <p:nvSpPr>
            <p:cNvPr id="5" name="圓角矩形 4">
              <a:extLst>
                <a:ext uri="{FF2B5EF4-FFF2-40B4-BE49-F238E27FC236}">
                  <a16:creationId xmlns:a16="http://schemas.microsoft.com/office/drawing/2014/main" id="{1E277E93-8173-68A0-2EE6-7BBC0664D259}"/>
                </a:ext>
              </a:extLst>
            </p:cNvPr>
            <p:cNvSpPr/>
            <p:nvPr/>
          </p:nvSpPr>
          <p:spPr bwMode="auto">
            <a:xfrm>
              <a:off x="2518731" y="1845138"/>
              <a:ext cx="555669" cy="287347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E119A124-DB4E-13F1-78D7-99842CBE143E}"/>
                </a:ext>
              </a:extLst>
            </p:cNvPr>
            <p:cNvSpPr/>
            <p:nvPr/>
          </p:nvSpPr>
          <p:spPr bwMode="auto">
            <a:xfrm>
              <a:off x="2518731" y="3213603"/>
              <a:ext cx="555669" cy="287347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9A43703-3D72-9B84-BC3E-0BEF8D9E9D09}"/>
                </a:ext>
              </a:extLst>
            </p:cNvPr>
            <p:cNvSpPr/>
            <p:nvPr/>
          </p:nvSpPr>
          <p:spPr>
            <a:xfrm>
              <a:off x="5436786" y="476672"/>
              <a:ext cx="3527702" cy="965229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TW" sz="2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Chasing the author</a:t>
              </a:r>
            </a:p>
            <a:p>
              <a:pPr>
                <a:defRPr/>
              </a:pPr>
              <a:r>
                <a:rPr lang="en-US" altLang="zh-TW" sz="2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with series of papers</a:t>
              </a:r>
              <a:endPara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74F39B89-7CBB-2053-42F3-079E5B3C8149}"/>
                </a:ext>
              </a:extLst>
            </p:cNvPr>
            <p:cNvSpPr/>
            <p:nvPr/>
          </p:nvSpPr>
          <p:spPr bwMode="auto">
            <a:xfrm>
              <a:off x="2518731" y="4580482"/>
              <a:ext cx="555669" cy="288934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B569CFA3-F790-106B-C376-2A7C3805ADEE}"/>
                </a:ext>
              </a:extLst>
            </p:cNvPr>
            <p:cNvSpPr/>
            <p:nvPr/>
          </p:nvSpPr>
          <p:spPr bwMode="auto">
            <a:xfrm>
              <a:off x="2525081" y="6021974"/>
              <a:ext cx="555669" cy="28734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4">
            <a:extLst>
              <a:ext uri="{FF2B5EF4-FFF2-40B4-BE49-F238E27FC236}">
                <a16:creationId xmlns:a16="http://schemas.microsoft.com/office/drawing/2014/main" id="{83351F4D-4AE0-6A75-6468-31DACE9FB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03"/>
          <a:stretch>
            <a:fillRect/>
          </a:stretch>
        </p:blipFill>
        <p:spPr bwMode="auto">
          <a:xfrm>
            <a:off x="323850" y="0"/>
            <a:ext cx="839311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圖片 1">
            <a:extLst>
              <a:ext uri="{FF2B5EF4-FFF2-40B4-BE49-F238E27FC236}">
                <a16:creationId xmlns:a16="http://schemas.microsoft.com/office/drawing/2014/main" id="{631FC7CC-6F78-6D9F-E9BE-75D435CB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45"/>
          <a:stretch>
            <a:fillRect/>
          </a:stretch>
        </p:blipFill>
        <p:spPr bwMode="auto">
          <a:xfrm>
            <a:off x="290513" y="77788"/>
            <a:ext cx="1473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圖片 5">
            <a:extLst>
              <a:ext uri="{FF2B5EF4-FFF2-40B4-BE49-F238E27FC236}">
                <a16:creationId xmlns:a16="http://schemas.microsoft.com/office/drawing/2014/main" id="{4AA6689B-CE51-1128-35AD-10C6FBED1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7377061-7B33-0180-B551-9E22B2A04135}"/>
              </a:ext>
            </a:extLst>
          </p:cNvPr>
          <p:cNvSpPr/>
          <p:nvPr/>
        </p:nvSpPr>
        <p:spPr>
          <a:xfrm>
            <a:off x="5148263" y="736600"/>
            <a:ext cx="3527425" cy="963613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Chasing the author</a:t>
            </a:r>
          </a:p>
          <a:p>
            <a:pPr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series of papers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2">
            <a:extLst>
              <a:ext uri="{FF2B5EF4-FFF2-40B4-BE49-F238E27FC236}">
                <a16:creationId xmlns:a16="http://schemas.microsoft.com/office/drawing/2014/main" id="{0433640D-A6C1-2B42-F60F-C8DDF52B8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15888"/>
            <a:ext cx="6858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雲朵形 6">
            <a:extLst>
              <a:ext uri="{FF2B5EF4-FFF2-40B4-BE49-F238E27FC236}">
                <a16:creationId xmlns:a16="http://schemas.microsoft.com/office/drawing/2014/main" id="{1C857ADF-0D0B-F0E8-89DD-C6754D614B1E}"/>
              </a:ext>
            </a:extLst>
          </p:cNvPr>
          <p:cNvSpPr/>
          <p:nvPr/>
        </p:nvSpPr>
        <p:spPr>
          <a:xfrm>
            <a:off x="6516688" y="-26988"/>
            <a:ext cx="2519362" cy="1152526"/>
          </a:xfrm>
          <a:prstGeom prst="cloud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search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388FFED-887E-9122-4FC9-17415DEDE499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1341438"/>
            <a:ext cx="3086100" cy="4895850"/>
            <a:chOff x="-26075" y="2852936"/>
            <a:chExt cx="3085907" cy="3312368"/>
          </a:xfrm>
        </p:grpSpPr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54C6A472-2719-CAE0-3C07-72CCF126F65F}"/>
                </a:ext>
              </a:extLst>
            </p:cNvPr>
            <p:cNvSpPr/>
            <p:nvPr/>
          </p:nvSpPr>
          <p:spPr bwMode="auto">
            <a:xfrm>
              <a:off x="2504242" y="2852936"/>
              <a:ext cx="555590" cy="19440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80C79465-E9CD-F02F-12AB-3C9CFD3D711B}"/>
                </a:ext>
              </a:extLst>
            </p:cNvPr>
            <p:cNvSpPr/>
            <p:nvPr/>
          </p:nvSpPr>
          <p:spPr bwMode="auto">
            <a:xfrm>
              <a:off x="2483606" y="5970901"/>
              <a:ext cx="555590" cy="19440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42B5D765-C5C9-67F8-76AA-B9249297A3C4}"/>
                </a:ext>
              </a:extLst>
            </p:cNvPr>
            <p:cNvSpPr/>
            <p:nvPr/>
          </p:nvSpPr>
          <p:spPr>
            <a:xfrm>
              <a:off x="-26075" y="3496291"/>
              <a:ext cx="2509681" cy="990273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Notifying the author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3">
            <a:extLst>
              <a:ext uri="{FF2B5EF4-FFF2-40B4-BE49-F238E27FC236}">
                <a16:creationId xmlns:a16="http://schemas.microsoft.com/office/drawing/2014/main" id="{189E6E3E-CD5B-3225-CE4E-04F303FB9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525"/>
            <a:ext cx="6985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75CA6737-52FB-216C-6390-9DFDCF171347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287463"/>
            <a:ext cx="4013200" cy="5032375"/>
            <a:chOff x="-396552" y="1287493"/>
            <a:chExt cx="4013952" cy="5031842"/>
          </a:xfrm>
        </p:grpSpPr>
        <p:grpSp>
          <p:nvGrpSpPr>
            <p:cNvPr id="35845" name="群組 2">
              <a:extLst>
                <a:ext uri="{FF2B5EF4-FFF2-40B4-BE49-F238E27FC236}">
                  <a16:creationId xmlns:a16="http://schemas.microsoft.com/office/drawing/2014/main" id="{3BE81BFE-4303-8FCF-7184-A15077F48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96552" y="1287493"/>
              <a:ext cx="4013952" cy="3773163"/>
              <a:chOff x="-346051" y="1287493"/>
              <a:chExt cx="3992298" cy="3773163"/>
            </a:xfrm>
          </p:grpSpPr>
          <p:sp>
            <p:nvSpPr>
              <p:cNvPr id="5" name="圓角矩形 4">
                <a:extLst>
                  <a:ext uri="{FF2B5EF4-FFF2-40B4-BE49-F238E27FC236}">
                    <a16:creationId xmlns:a16="http://schemas.microsoft.com/office/drawing/2014/main" id="{0E509D10-3DDB-B16B-B1EB-1EA7637F4F3D}"/>
                  </a:ext>
                </a:extLst>
              </p:cNvPr>
              <p:cNvSpPr/>
              <p:nvPr/>
            </p:nvSpPr>
            <p:spPr bwMode="auto">
              <a:xfrm>
                <a:off x="3019292" y="1287493"/>
                <a:ext cx="555890" cy="269846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7" name="圓角矩形 6">
                <a:extLst>
                  <a:ext uri="{FF2B5EF4-FFF2-40B4-BE49-F238E27FC236}">
                    <a16:creationId xmlns:a16="http://schemas.microsoft.com/office/drawing/2014/main" id="{9D0FEF38-82D7-49E3-BF36-BB416683E640}"/>
                  </a:ext>
                </a:extLst>
              </p:cNvPr>
              <p:cNvSpPr/>
              <p:nvPr/>
            </p:nvSpPr>
            <p:spPr bwMode="auto">
              <a:xfrm>
                <a:off x="3035085" y="2484341"/>
                <a:ext cx="554310" cy="288894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D635446-F5F3-4CE2-73DA-19A21D8A2D74}"/>
                  </a:ext>
                </a:extLst>
              </p:cNvPr>
              <p:cNvSpPr/>
              <p:nvPr/>
            </p:nvSpPr>
            <p:spPr>
              <a:xfrm>
                <a:off x="-346051" y="3736745"/>
                <a:ext cx="3294278" cy="81112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altLang="zh-TW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Chasing the author</a:t>
                </a:r>
              </a:p>
              <a:p>
                <a:pPr>
                  <a:defRPr/>
                </a:pPr>
                <a:r>
                  <a:rPr lang="en-US" altLang="zh-TW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with series of papers</a:t>
                </a:r>
                <a:endPara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矩形 9">
                <a:extLst>
                  <a:ext uri="{FF2B5EF4-FFF2-40B4-BE49-F238E27FC236}">
                    <a16:creationId xmlns:a16="http://schemas.microsoft.com/office/drawing/2014/main" id="{17936806-129D-4EF0-6832-00C4C4C64FF4}"/>
                  </a:ext>
                </a:extLst>
              </p:cNvPr>
              <p:cNvSpPr/>
              <p:nvPr/>
            </p:nvSpPr>
            <p:spPr bwMode="auto">
              <a:xfrm>
                <a:off x="3085620" y="3700237"/>
                <a:ext cx="555890" cy="288894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1" name="圓角矩形 10">
                <a:extLst>
                  <a:ext uri="{FF2B5EF4-FFF2-40B4-BE49-F238E27FC236}">
                    <a16:creationId xmlns:a16="http://schemas.microsoft.com/office/drawing/2014/main" id="{26381462-359A-FD89-F944-098ACC062ECC}"/>
                  </a:ext>
                </a:extLst>
              </p:cNvPr>
              <p:cNvSpPr/>
              <p:nvPr/>
            </p:nvSpPr>
            <p:spPr bwMode="auto">
              <a:xfrm>
                <a:off x="3090357" y="4773273"/>
                <a:ext cx="555890" cy="287307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A28D7C1F-4412-B09F-63B0-63859A892DDD}"/>
                </a:ext>
              </a:extLst>
            </p:cNvPr>
            <p:cNvSpPr/>
            <p:nvPr/>
          </p:nvSpPr>
          <p:spPr bwMode="auto">
            <a:xfrm>
              <a:off x="3053732" y="6032027"/>
              <a:ext cx="558905" cy="28730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FFD41147-9058-495B-AE1D-CC5FB99FCCBA}"/>
              </a:ext>
            </a:extLst>
          </p:cNvPr>
          <p:cNvSpPr/>
          <p:nvPr/>
        </p:nvSpPr>
        <p:spPr>
          <a:xfrm>
            <a:off x="4572000" y="2997200"/>
            <a:ext cx="1584325" cy="287338"/>
          </a:xfrm>
          <a:prstGeom prst="roundRect">
            <a:avLst/>
          </a:prstGeom>
          <a:noFill/>
          <a:ln w="76200">
            <a:solidFill>
              <a:srgbClr val="08C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圖片 1">
            <a:extLst>
              <a:ext uri="{FF2B5EF4-FFF2-40B4-BE49-F238E27FC236}">
                <a16:creationId xmlns:a16="http://schemas.microsoft.com/office/drawing/2014/main" id="{F515360B-4738-0620-BD5B-C256946F0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3663"/>
            <a:ext cx="67024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E645325-7718-31BD-56F6-457EE330BF12}"/>
              </a:ext>
            </a:extLst>
          </p:cNvPr>
          <p:cNvSpPr/>
          <p:nvPr/>
        </p:nvSpPr>
        <p:spPr>
          <a:xfrm>
            <a:off x="107950" y="2781300"/>
            <a:ext cx="3311525" cy="1295400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800" b="1" dirty="0">
                <a:solidFill>
                  <a:srgbClr val="08CE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Cited by: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Try to find out updated relevant papers and authors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左中括弧 13">
            <a:extLst>
              <a:ext uri="{FF2B5EF4-FFF2-40B4-BE49-F238E27FC236}">
                <a16:creationId xmlns:a16="http://schemas.microsoft.com/office/drawing/2014/main" id="{8D6169F6-5A6A-1474-84CE-54DCDDCF3381}"/>
              </a:ext>
            </a:extLst>
          </p:cNvPr>
          <p:cNvSpPr/>
          <p:nvPr/>
        </p:nvSpPr>
        <p:spPr>
          <a:xfrm>
            <a:off x="3203575" y="260350"/>
            <a:ext cx="288925" cy="1081088"/>
          </a:xfrm>
          <a:prstGeom prst="leftBracket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3">
            <a:extLst>
              <a:ext uri="{FF2B5EF4-FFF2-40B4-BE49-F238E27FC236}">
                <a16:creationId xmlns:a16="http://schemas.microsoft.com/office/drawing/2014/main" id="{D20CD90E-8306-83BF-7BF9-6866BE28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3663"/>
            <a:ext cx="7612063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左中括弧 13">
            <a:extLst>
              <a:ext uri="{FF2B5EF4-FFF2-40B4-BE49-F238E27FC236}">
                <a16:creationId xmlns:a16="http://schemas.microsoft.com/office/drawing/2014/main" id="{8B76504E-F553-C11B-ACC4-8E9DD3DE8FF0}"/>
              </a:ext>
            </a:extLst>
          </p:cNvPr>
          <p:cNvSpPr/>
          <p:nvPr/>
        </p:nvSpPr>
        <p:spPr>
          <a:xfrm>
            <a:off x="2771775" y="404813"/>
            <a:ext cx="287338" cy="1079500"/>
          </a:xfrm>
          <a:prstGeom prst="leftBracket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C34D315E-D134-147C-EE4A-8B0481A73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77800"/>
            <a:ext cx="7345363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Shape of IMRAD</a:t>
            </a:r>
            <a:endParaRPr lang="zh-TW" altLang="en-US" sz="4000" b="1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grpSp>
        <p:nvGrpSpPr>
          <p:cNvPr id="56323" name="群組 1">
            <a:extLst>
              <a:ext uri="{FF2B5EF4-FFF2-40B4-BE49-F238E27FC236}">
                <a16:creationId xmlns:a16="http://schemas.microsoft.com/office/drawing/2014/main" id="{D0A82C43-D944-3FBD-283A-93ECF537C473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336675"/>
            <a:ext cx="3741738" cy="4392613"/>
            <a:chOff x="4860033" y="1628800"/>
            <a:chExt cx="4176463" cy="4392042"/>
          </a:xfrm>
        </p:grpSpPr>
        <p:grpSp>
          <p:nvGrpSpPr>
            <p:cNvPr id="5135" name="Group 33">
              <a:extLst>
                <a:ext uri="{FF2B5EF4-FFF2-40B4-BE49-F238E27FC236}">
                  <a16:creationId xmlns:a16="http://schemas.microsoft.com/office/drawing/2014/main" id="{3E5E63D8-C1E5-822F-ABB5-A29C19D47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3" y="1628800"/>
              <a:ext cx="4176463" cy="4392042"/>
              <a:chOff x="1519" y="981"/>
              <a:chExt cx="2722" cy="2812"/>
            </a:xfrm>
          </p:grpSpPr>
          <p:sp>
            <p:nvSpPr>
              <p:cNvPr id="5141" name="AutoShape 24">
                <a:extLst>
                  <a:ext uri="{FF2B5EF4-FFF2-40B4-BE49-F238E27FC236}">
                    <a16:creationId xmlns:a16="http://schemas.microsoft.com/office/drawing/2014/main" id="{1AD2A963-78CC-C5D8-3421-105C4B3AC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519" y="2976"/>
                <a:ext cx="2722" cy="8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494 h 21600"/>
                  <a:gd name="T14" fmla="*/ 1710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AutoShape 25">
                <a:extLst>
                  <a:ext uri="{FF2B5EF4-FFF2-40B4-BE49-F238E27FC236}">
                    <a16:creationId xmlns:a16="http://schemas.microsoft.com/office/drawing/2014/main" id="{53C999DF-814E-2B2E-9724-1098B0649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722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500 h 21600"/>
                  <a:gd name="T14" fmla="*/ 1710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26">
                <a:extLst>
                  <a:ext uri="{FF2B5EF4-FFF2-40B4-BE49-F238E27FC236}">
                    <a16:creationId xmlns:a16="http://schemas.microsoft.com/office/drawing/2014/main" id="{51029664-871E-73E3-4319-2423E13EF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797"/>
                <a:ext cx="1360" cy="59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5144" name="Rectangle 30">
                <a:extLst>
                  <a:ext uri="{FF2B5EF4-FFF2-40B4-BE49-F238E27FC236}">
                    <a16:creationId xmlns:a16="http://schemas.microsoft.com/office/drawing/2014/main" id="{07BEC2B3-3E78-41E4-B333-C9306B96F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2387"/>
                <a:ext cx="1360" cy="59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</p:grpSp>
        <p:grpSp>
          <p:nvGrpSpPr>
            <p:cNvPr id="5136" name="Group 34">
              <a:extLst>
                <a:ext uri="{FF2B5EF4-FFF2-40B4-BE49-F238E27FC236}">
                  <a16:creationId xmlns:a16="http://schemas.microsoft.com/office/drawing/2014/main" id="{AF85B89B-6492-CFB4-DBC6-D9080FF9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8180" y="1992908"/>
              <a:ext cx="2901950" cy="3617913"/>
              <a:chOff x="1974" y="1164"/>
              <a:chExt cx="1828" cy="2279"/>
            </a:xfrm>
          </p:grpSpPr>
          <p:sp>
            <p:nvSpPr>
              <p:cNvPr id="5137" name="Text Box 28">
                <a:extLst>
                  <a:ext uri="{FF2B5EF4-FFF2-40B4-BE49-F238E27FC236}">
                    <a16:creationId xmlns:a16="http://schemas.microsoft.com/office/drawing/2014/main" id="{E7FA1A49-78DF-E910-31B8-CB12BA7325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8" y="1164"/>
                <a:ext cx="181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Introduction</a:t>
                </a:r>
              </a:p>
            </p:txBody>
          </p:sp>
          <p:sp>
            <p:nvSpPr>
              <p:cNvPr id="5138" name="Text Box 29">
                <a:extLst>
                  <a:ext uri="{FF2B5EF4-FFF2-40B4-BE49-F238E27FC236}">
                    <a16:creationId xmlns:a16="http://schemas.microsoft.com/office/drawing/2014/main" id="{1D96F316-5204-3752-B2D3-6724E9D2F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888"/>
                <a:ext cx="175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Methods</a:t>
                </a:r>
              </a:p>
            </p:txBody>
          </p:sp>
          <p:sp>
            <p:nvSpPr>
              <p:cNvPr id="5139" name="Text Box 31">
                <a:extLst>
                  <a:ext uri="{FF2B5EF4-FFF2-40B4-BE49-F238E27FC236}">
                    <a16:creationId xmlns:a16="http://schemas.microsoft.com/office/drawing/2014/main" id="{060FE88C-1447-971C-6620-1DE7D47BF6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2478"/>
                <a:ext cx="175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Results</a:t>
                </a:r>
              </a:p>
            </p:txBody>
          </p:sp>
          <p:sp>
            <p:nvSpPr>
              <p:cNvPr id="5140" name="Text Box 32">
                <a:extLst>
                  <a:ext uri="{FF2B5EF4-FFF2-40B4-BE49-F238E27FC236}">
                    <a16:creationId xmlns:a16="http://schemas.microsoft.com/office/drawing/2014/main" id="{7D5494C9-7AF9-6D0C-E523-7F34081D2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" y="3113"/>
                <a:ext cx="181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Discussion</a:t>
                </a:r>
              </a:p>
            </p:txBody>
          </p:sp>
        </p:grpSp>
      </p:grpSp>
      <p:grpSp>
        <p:nvGrpSpPr>
          <p:cNvPr id="5124" name="群組 1">
            <a:extLst>
              <a:ext uri="{FF2B5EF4-FFF2-40B4-BE49-F238E27FC236}">
                <a16:creationId xmlns:a16="http://schemas.microsoft.com/office/drawing/2014/main" id="{8186F448-AA9E-B21A-F97B-368FEA1305FC}"/>
              </a:ext>
            </a:extLst>
          </p:cNvPr>
          <p:cNvGrpSpPr>
            <a:grpSpLocks/>
          </p:cNvGrpSpPr>
          <p:nvPr/>
        </p:nvGrpSpPr>
        <p:grpSpPr bwMode="auto">
          <a:xfrm>
            <a:off x="-180975" y="1711325"/>
            <a:ext cx="2922588" cy="3663950"/>
            <a:chOff x="764186" y="1715276"/>
            <a:chExt cx="2921462" cy="3663508"/>
          </a:xfrm>
        </p:grpSpPr>
        <p:sp>
          <p:nvSpPr>
            <p:cNvPr id="5127" name="Rectangle 30">
              <a:extLst>
                <a:ext uri="{FF2B5EF4-FFF2-40B4-BE49-F238E27FC236}">
                  <a16:creationId xmlns:a16="http://schemas.microsoft.com/office/drawing/2014/main" id="{04D81597-E69E-B0C5-592A-A377B951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4457148"/>
              <a:ext cx="2232248" cy="9216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28" name="Rectangle 26">
              <a:extLst>
                <a:ext uri="{FF2B5EF4-FFF2-40B4-BE49-F238E27FC236}">
                  <a16:creationId xmlns:a16="http://schemas.microsoft.com/office/drawing/2014/main" id="{779A2F71-9546-AD6E-3827-969AB8425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806" y="1715276"/>
              <a:ext cx="2232248" cy="9216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29" name="Rectangle 26">
              <a:extLst>
                <a:ext uri="{FF2B5EF4-FFF2-40B4-BE49-F238E27FC236}">
                  <a16:creationId xmlns:a16="http://schemas.microsoft.com/office/drawing/2014/main" id="{3BBB2981-D1BB-EB2F-6D8F-77978F054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615552"/>
              <a:ext cx="2232248" cy="9216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30" name="Rectangle 30">
              <a:extLst>
                <a:ext uri="{FF2B5EF4-FFF2-40B4-BE49-F238E27FC236}">
                  <a16:creationId xmlns:a16="http://schemas.microsoft.com/office/drawing/2014/main" id="{E46D9E64-8A3D-330D-3364-91136FCFE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3537188"/>
              <a:ext cx="2232248" cy="921636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5131" name="Text Box 28">
              <a:extLst>
                <a:ext uri="{FF2B5EF4-FFF2-40B4-BE49-F238E27FC236}">
                  <a16:creationId xmlns:a16="http://schemas.microsoft.com/office/drawing/2014/main" id="{B269ABF6-F579-A539-5B49-C253445DA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751" y="1890741"/>
              <a:ext cx="28798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 b="1">
                  <a:solidFill>
                    <a:srgbClr val="FF0000"/>
                  </a:solidFill>
                </a:rPr>
                <a:t>Introduction</a:t>
              </a:r>
            </a:p>
          </p:txBody>
        </p:sp>
        <p:sp>
          <p:nvSpPr>
            <p:cNvPr id="5132" name="Text Box 29">
              <a:extLst>
                <a:ext uri="{FF2B5EF4-FFF2-40B4-BE49-F238E27FC236}">
                  <a16:creationId xmlns:a16="http://schemas.microsoft.com/office/drawing/2014/main" id="{D9B79D03-D6A7-F3FB-4C82-C6822BD56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854" y="2854536"/>
              <a:ext cx="27862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 b="1">
                  <a:solidFill>
                    <a:srgbClr val="FF0000"/>
                  </a:solidFill>
                </a:rPr>
                <a:t>Methods</a:t>
              </a:r>
            </a:p>
          </p:txBody>
        </p:sp>
        <p:sp>
          <p:nvSpPr>
            <p:cNvPr id="5133" name="Text Box 31">
              <a:extLst>
                <a:ext uri="{FF2B5EF4-FFF2-40B4-BE49-F238E27FC236}">
                  <a16:creationId xmlns:a16="http://schemas.microsoft.com/office/drawing/2014/main" id="{E41BBA9F-CD68-31BD-069B-E88EC4DFD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854" y="3791282"/>
              <a:ext cx="27862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 b="1">
                  <a:solidFill>
                    <a:srgbClr val="FF0000"/>
                  </a:solidFill>
                </a:rPr>
                <a:t>Results</a:t>
              </a:r>
            </a:p>
          </p:txBody>
        </p:sp>
        <p:sp>
          <p:nvSpPr>
            <p:cNvPr id="5134" name="Text Box 32">
              <a:extLst>
                <a:ext uri="{FF2B5EF4-FFF2-40B4-BE49-F238E27FC236}">
                  <a16:creationId xmlns:a16="http://schemas.microsoft.com/office/drawing/2014/main" id="{AE286458-36D5-CD02-C53C-77B14DEC4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186" y="4609655"/>
              <a:ext cx="28798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400" b="1">
                  <a:solidFill>
                    <a:srgbClr val="FF0000"/>
                  </a:solidFill>
                </a:rPr>
                <a:t>Discussion</a:t>
              </a:r>
            </a:p>
          </p:txBody>
        </p:sp>
      </p:grpSp>
      <p:pic>
        <p:nvPicPr>
          <p:cNvPr id="5145" name="Picture 25" descr="肌肉男「背影殺」，原來可以如此性感-健身動起來">
            <a:extLst>
              <a:ext uri="{FF2B5EF4-FFF2-40B4-BE49-F238E27FC236}">
                <a16:creationId xmlns:a16="http://schemas.microsoft.com/office/drawing/2014/main" id="{8D03CF63-2626-A726-470E-0E5299C3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466975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Picture 15" descr="禮服、晚宴服- 人氣推薦- 2022年6月| 露天拍賣">
            <a:extLst>
              <a:ext uri="{FF2B5EF4-FFF2-40B4-BE49-F238E27FC236}">
                <a16:creationId xmlns:a16="http://schemas.microsoft.com/office/drawing/2014/main" id="{15057A08-5AF1-D17C-C800-4F20F712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/>
          <a:stretch>
            <a:fillRect/>
          </a:stretch>
        </p:blipFill>
        <p:spPr bwMode="auto">
          <a:xfrm>
            <a:off x="6130925" y="1909763"/>
            <a:ext cx="26511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>
            <a:extLst>
              <a:ext uri="{FF2B5EF4-FFF2-40B4-BE49-F238E27FC236}">
                <a16:creationId xmlns:a16="http://schemas.microsoft.com/office/drawing/2014/main" id="{0362CE1E-1967-37B3-9CFD-E2CF906E1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450"/>
            <a:ext cx="70612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圖片 5">
            <a:extLst>
              <a:ext uri="{FF2B5EF4-FFF2-40B4-BE49-F238E27FC236}">
                <a16:creationId xmlns:a16="http://schemas.microsoft.com/office/drawing/2014/main" id="{8724A7B7-F7A2-C95E-3CA2-66F5A8198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E38994D-A8F4-69A3-0684-01480BE22F5B}"/>
              </a:ext>
            </a:extLst>
          </p:cNvPr>
          <p:cNvSpPr/>
          <p:nvPr/>
        </p:nvSpPr>
        <p:spPr>
          <a:xfrm>
            <a:off x="5219700" y="579438"/>
            <a:ext cx="3384550" cy="904875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Chasing the author</a:t>
            </a:r>
          </a:p>
          <a:p>
            <a:pPr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series of papers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84A509B-C955-0478-F5C2-78C5CE0A8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5550" y="266700"/>
            <a:ext cx="5127625" cy="12176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write introduction?</a:t>
            </a:r>
            <a:endParaRPr lang="zh-TW" altLang="en-US" sz="40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grpSp>
        <p:nvGrpSpPr>
          <p:cNvPr id="52227" name="群組 1">
            <a:extLst>
              <a:ext uri="{FF2B5EF4-FFF2-40B4-BE49-F238E27FC236}">
                <a16:creationId xmlns:a16="http://schemas.microsoft.com/office/drawing/2014/main" id="{673C0CB8-9FB4-6B72-6343-F86A1A2B5C4E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354013"/>
            <a:ext cx="3741737" cy="1274762"/>
            <a:chOff x="539552" y="1491102"/>
            <a:chExt cx="3742060" cy="1274670"/>
          </a:xfrm>
        </p:grpSpPr>
        <p:sp>
          <p:nvSpPr>
            <p:cNvPr id="52229" name="AutoShape 25">
              <a:extLst>
                <a:ext uri="{FF2B5EF4-FFF2-40B4-BE49-F238E27FC236}">
                  <a16:creationId xmlns:a16="http://schemas.microsoft.com/office/drawing/2014/main" id="{47E631FE-9B04-33E4-C98E-0D0D6469F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491102"/>
              <a:ext cx="3742060" cy="1274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Text Box 28">
              <a:extLst>
                <a:ext uri="{FF2B5EF4-FFF2-40B4-BE49-F238E27FC236}">
                  <a16:creationId xmlns:a16="http://schemas.microsoft.com/office/drawing/2014/main" id="{87619FEC-4832-252C-12EF-ABFDD3017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97" y="1855257"/>
              <a:ext cx="2580199" cy="52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Introduction</a:t>
              </a:r>
            </a:p>
          </p:txBody>
        </p:sp>
      </p:grpSp>
      <p:sp>
        <p:nvSpPr>
          <p:cNvPr id="52228" name="Rectangle 2">
            <a:extLst>
              <a:ext uri="{FF2B5EF4-FFF2-40B4-BE49-F238E27FC236}">
                <a16:creationId xmlns:a16="http://schemas.microsoft.com/office/drawing/2014/main" id="{1302928E-4ADE-C4FC-90AB-7DA935A1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636838"/>
            <a:ext cx="70119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 many words are suitable for the introduction?</a:t>
            </a:r>
            <a:endParaRPr lang="zh-TW" altLang="en-US" sz="4400" b="1">
              <a:solidFill>
                <a:schemeClr val="bg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AF3D92-AB8C-5E79-97AB-F51827D6A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5550" y="266700"/>
            <a:ext cx="5127625" cy="12176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write introduction?</a:t>
            </a:r>
            <a:endParaRPr lang="zh-TW" altLang="en-US" sz="40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grpSp>
        <p:nvGrpSpPr>
          <p:cNvPr id="54275" name="群組 1">
            <a:extLst>
              <a:ext uri="{FF2B5EF4-FFF2-40B4-BE49-F238E27FC236}">
                <a16:creationId xmlns:a16="http://schemas.microsoft.com/office/drawing/2014/main" id="{DD2677CC-9C2C-1383-8401-00510B9C3D1A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354013"/>
            <a:ext cx="3741737" cy="1274762"/>
            <a:chOff x="539552" y="1491102"/>
            <a:chExt cx="3742060" cy="1274670"/>
          </a:xfrm>
        </p:grpSpPr>
        <p:sp>
          <p:nvSpPr>
            <p:cNvPr id="54278" name="AutoShape 25">
              <a:extLst>
                <a:ext uri="{FF2B5EF4-FFF2-40B4-BE49-F238E27FC236}">
                  <a16:creationId xmlns:a16="http://schemas.microsoft.com/office/drawing/2014/main" id="{2D9FF900-AD76-EDBE-3B95-21D370E21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491102"/>
              <a:ext cx="3742060" cy="1274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Text Box 28">
              <a:extLst>
                <a:ext uri="{FF2B5EF4-FFF2-40B4-BE49-F238E27FC236}">
                  <a16:creationId xmlns:a16="http://schemas.microsoft.com/office/drawing/2014/main" id="{3C6BEF06-E136-FB89-8443-CB2DFB6B6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97" y="1855257"/>
              <a:ext cx="2580199" cy="52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Introduction</a:t>
              </a: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1FB7A0F6-EF8F-2AAE-E7D0-E705BB38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636838"/>
            <a:ext cx="70119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What is the most important word in introduction?</a:t>
            </a:r>
            <a:endParaRPr lang="zh-TW" altLang="en-US" sz="4400" b="1">
              <a:solidFill>
                <a:schemeClr val="bg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6DAFA6D6-439A-4252-F970-0D66553F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149725"/>
            <a:ext cx="3717925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6000" b="1" dirty="0">
                <a:solidFill>
                  <a:srgbClr val="FF0000"/>
                </a:solidFill>
                <a:ea typeface="微軟正黑體" pitchFamily="34" charset="-120"/>
                <a:cs typeface="+mn-cs"/>
              </a:rPr>
              <a:t>However</a:t>
            </a:r>
            <a:endParaRPr lang="zh-TW" altLang="en-US" sz="6000" b="1" dirty="0">
              <a:solidFill>
                <a:srgbClr val="FF0000"/>
              </a:solidFill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7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8">
            <a:extLst>
              <a:ext uri="{FF2B5EF4-FFF2-40B4-BE49-F238E27FC236}">
                <a16:creationId xmlns:a16="http://schemas.microsoft.com/office/drawing/2014/main" id="{838DCAC4-71F7-91EE-E772-C4332E0B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5250"/>
            <a:ext cx="28082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Ann Intern Med 2012;156:271-278</a:t>
            </a:r>
          </a:p>
        </p:txBody>
      </p:sp>
      <p:pic>
        <p:nvPicPr>
          <p:cNvPr id="56323" name="圖片 2">
            <a:extLst>
              <a:ext uri="{FF2B5EF4-FFF2-40B4-BE49-F238E27FC236}">
                <a16:creationId xmlns:a16="http://schemas.microsoft.com/office/drawing/2014/main" id="{0713E494-C32C-969A-4CCD-E598B8FC7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5"/>
            <a:ext cx="67325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圖片 3">
            <a:extLst>
              <a:ext uri="{FF2B5EF4-FFF2-40B4-BE49-F238E27FC236}">
                <a16:creationId xmlns:a16="http://schemas.microsoft.com/office/drawing/2014/main" id="{FD381C0B-F3B1-9F66-C599-70BB98FD6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44575"/>
            <a:ext cx="8691562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BB680E4B-DF68-0122-DBF7-69D7FD0EA5AF}"/>
              </a:ext>
            </a:extLst>
          </p:cNvPr>
          <p:cNvSpPr/>
          <p:nvPr/>
        </p:nvSpPr>
        <p:spPr bwMode="auto">
          <a:xfrm>
            <a:off x="1619250" y="3703638"/>
            <a:ext cx="720725" cy="30162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圓角矩形 5">
            <a:extLst>
              <a:ext uri="{FF2B5EF4-FFF2-40B4-BE49-F238E27FC236}">
                <a16:creationId xmlns:a16="http://schemas.microsoft.com/office/drawing/2014/main" id="{7A7D8D68-DE5B-7853-EE33-07F7468A7C36}"/>
              </a:ext>
            </a:extLst>
          </p:cNvPr>
          <p:cNvSpPr/>
          <p:nvPr/>
        </p:nvSpPr>
        <p:spPr bwMode="auto">
          <a:xfrm>
            <a:off x="251520" y="5949280"/>
            <a:ext cx="4176464" cy="71504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812B9911-4158-B491-8C64-C4D32D344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84150"/>
            <a:ext cx="5895975" cy="527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 count: 288 (P1:74, P2:141, P3:73)</a:t>
            </a:r>
          </a:p>
        </p:txBody>
      </p:sp>
      <p:sp>
        <p:nvSpPr>
          <p:cNvPr id="58371" name="Text Box 28">
            <a:extLst>
              <a:ext uri="{FF2B5EF4-FFF2-40B4-BE49-F238E27FC236}">
                <a16:creationId xmlns:a16="http://schemas.microsoft.com/office/drawing/2014/main" id="{F6D0C4E5-5319-2615-2FDF-2341BEBD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15888"/>
            <a:ext cx="28082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Ann Intern Med 2012;156:271-278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77933AA8-D26B-2EF7-4B8C-90C4C86939FB}"/>
              </a:ext>
            </a:extLst>
          </p:cNvPr>
          <p:cNvSpPr/>
          <p:nvPr/>
        </p:nvSpPr>
        <p:spPr>
          <a:xfrm rot="10800000">
            <a:off x="468313" y="908050"/>
            <a:ext cx="8207375" cy="5976938"/>
          </a:xfrm>
          <a:prstGeom prst="triangle">
            <a:avLst>
              <a:gd name="adj" fmla="val 4984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AE2DB8A-972C-89D4-0B4C-FCB6A31BF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49325"/>
            <a:ext cx="6453188" cy="1974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endParaRPr lang="zh-TW" altLang="en-US"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4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 knowledge 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P1: S1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4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Importance 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P1: S2-S3 leading causes of death and number of deaths</a:t>
            </a:r>
            <a:endParaRPr lang="en-US" altLang="zh-TW" sz="24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4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Previous studies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P2: S1-S5</a:t>
            </a:r>
            <a:endParaRPr lang="zh-TW" altLang="en-US" sz="24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EFADBA1-AAC1-CE26-EED8-C44519B7B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208463"/>
            <a:ext cx="2584450" cy="949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Therefore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400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 …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P3: S1-S3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D64E058-499B-7F27-2E4D-5C19D4078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068638"/>
            <a:ext cx="4752975" cy="865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P2: S3 incidence decline but deaths increased</a:t>
            </a:r>
            <a:endParaRPr lang="zh-TW" altLang="en-US" sz="24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8">
            <a:extLst>
              <a:ext uri="{FF2B5EF4-FFF2-40B4-BE49-F238E27FC236}">
                <a16:creationId xmlns:a16="http://schemas.microsoft.com/office/drawing/2014/main" id="{1E6ECD13-0A55-9CCA-8AC4-0ED47C439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5250"/>
            <a:ext cx="28082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Ann Intern Med 2014;160:585-593</a:t>
            </a:r>
          </a:p>
        </p:txBody>
      </p:sp>
      <p:pic>
        <p:nvPicPr>
          <p:cNvPr id="60419" name="圖片 4">
            <a:extLst>
              <a:ext uri="{FF2B5EF4-FFF2-40B4-BE49-F238E27FC236}">
                <a16:creationId xmlns:a16="http://schemas.microsoft.com/office/drawing/2014/main" id="{A858167E-804E-33C6-EF87-56AF05D8A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47738"/>
            <a:ext cx="883602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圖片 5">
            <a:extLst>
              <a:ext uri="{FF2B5EF4-FFF2-40B4-BE49-F238E27FC236}">
                <a16:creationId xmlns:a16="http://schemas.microsoft.com/office/drawing/2014/main" id="{FE1CB533-EDCF-2EE4-83EB-FBCFE308F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95263"/>
            <a:ext cx="67516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>
            <a:extLst>
              <a:ext uri="{FF2B5EF4-FFF2-40B4-BE49-F238E27FC236}">
                <a16:creationId xmlns:a16="http://schemas.microsoft.com/office/drawing/2014/main" id="{92DAF1FC-BAA6-063E-1151-BA5933818A79}"/>
              </a:ext>
            </a:extLst>
          </p:cNvPr>
          <p:cNvSpPr/>
          <p:nvPr/>
        </p:nvSpPr>
        <p:spPr bwMode="auto">
          <a:xfrm>
            <a:off x="250825" y="3586163"/>
            <a:ext cx="720725" cy="3476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A1E7-249F-916E-BB8C-E5B9030CF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2704A13A-8ABF-74FD-408B-ED9FFC751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84150"/>
            <a:ext cx="5895975" cy="527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Exercise for YOU  (Word count: 241) </a:t>
            </a:r>
          </a:p>
        </p:txBody>
      </p:sp>
      <p:sp>
        <p:nvSpPr>
          <p:cNvPr id="62467" name="Text Box 28">
            <a:extLst>
              <a:ext uri="{FF2B5EF4-FFF2-40B4-BE49-F238E27FC236}">
                <a16:creationId xmlns:a16="http://schemas.microsoft.com/office/drawing/2014/main" id="{41A68FB5-5974-2DE1-9A2C-C2816B3A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15888"/>
            <a:ext cx="25177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Ann Intern Med 2014;160:585-593</a:t>
            </a: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id="{AFFD5CE4-9E93-DD1E-4769-52E04144209A}"/>
              </a:ext>
            </a:extLst>
          </p:cNvPr>
          <p:cNvSpPr/>
          <p:nvPr/>
        </p:nvSpPr>
        <p:spPr>
          <a:xfrm rot="10800000">
            <a:off x="468313" y="908050"/>
            <a:ext cx="8207375" cy="5976938"/>
          </a:xfrm>
          <a:prstGeom prst="triangle">
            <a:avLst>
              <a:gd name="adj" fmla="val 4984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443CACF-0AE4-BB0D-E93F-E7E819D4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949325"/>
            <a:ext cx="6237288" cy="1974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endParaRPr lang="zh-TW" altLang="en-US"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4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 knowledge 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S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-S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4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Importance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TW" sz="24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Previous studies</a:t>
            </a:r>
            <a:endParaRPr lang="zh-TW" altLang="en-US" sz="24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6DB7901-C7F9-8855-CB1F-0F22F46A2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281488"/>
            <a:ext cx="2016125" cy="1308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Therefore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400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Our study …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S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D27FC18-7912-541D-AAF5-0524C477F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982913"/>
            <a:ext cx="4464050" cy="1225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 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S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24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zh-TW" altLang="en-US" sz="24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74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050B1FE-7F2A-0751-16CE-F4134B7D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115888"/>
            <a:ext cx="1727200" cy="2089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 count: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8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483</a:t>
            </a: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P1:174,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P2:177,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P3:132, </a:t>
            </a:r>
          </a:p>
        </p:txBody>
      </p:sp>
      <p:pic>
        <p:nvPicPr>
          <p:cNvPr id="68611" name="圖片 1">
            <a:extLst>
              <a:ext uri="{FF2B5EF4-FFF2-40B4-BE49-F238E27FC236}">
                <a16:creationId xmlns:a16="http://schemas.microsoft.com/office/drawing/2014/main" id="{494FEE01-EA7C-8A09-CFEB-F8B08AA25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4313"/>
            <a:ext cx="61436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8173026-EF3C-1E04-8945-4C8F8EA48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2349500"/>
            <a:ext cx="2898775" cy="34559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TW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Why so long?</a:t>
            </a:r>
          </a:p>
          <a:p>
            <a:pPr marL="176213" indent="-176213" eaLnBrk="1" hangingPunct="1"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People are not familiar the instruction of death certification</a:t>
            </a:r>
          </a:p>
          <a:p>
            <a:pPr marL="176213" indent="-176213" eaLnBrk="1" hangingPunct="1"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Types of improper death certification</a:t>
            </a:r>
          </a:p>
          <a:p>
            <a:pPr marL="176213" indent="-176213" eaLnBrk="1" hangingPunct="1">
              <a:defRPr/>
            </a:pPr>
            <a:r>
              <a:rPr lang="en-US" altLang="zh-TW" sz="2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 do not have specific dialogue papers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B591AAB-C2B4-80EE-C8F3-E100A0519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UCC principle</a:t>
            </a:r>
            <a:endParaRPr lang="zh-TW" altLang="en-US" sz="40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C980C65-846F-F5BE-528E-8FBFAA9AB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5243512"/>
          </a:xfrm>
        </p:spPr>
        <p:txBody>
          <a:bodyPr/>
          <a:lstStyle/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Unity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en-US" altLang="zh-TW" sz="24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Only one theme in one paragraph. </a:t>
            </a:r>
          </a:p>
          <a:p>
            <a:pPr lvl="1" eaLnBrk="1" hangingPunct="1"/>
            <a:r>
              <a:rPr lang="en-US" altLang="zh-TW" sz="24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All supporting sentences supporting one topic sentence, most of the time the first sentence. </a:t>
            </a:r>
            <a:endParaRPr lang="zh-TW" altLang="en-US" sz="24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Coherence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en-US" altLang="zh-TW" sz="24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Sentence followed by sentence should be connected with some logics (sequential, causal, including or examples [such as]). </a:t>
            </a:r>
            <a:endParaRPr lang="zh-TW" altLang="en-US" sz="2400" b="1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Completeness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/>
            <a:r>
              <a:rPr lang="en-US" altLang="zh-TW" sz="2400" b="1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All supporting sentences should in some extent support the topic sentence.</a:t>
            </a:r>
            <a:r>
              <a:rPr lang="zh-TW" altLang="en-US" sz="24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4D8F53-E066-DB67-E0FC-430777B0BD31}"/>
              </a:ext>
            </a:extLst>
          </p:cNvPr>
          <p:cNvSpPr/>
          <p:nvPr/>
        </p:nvSpPr>
        <p:spPr>
          <a:xfrm rot="10800000">
            <a:off x="468313" y="1450975"/>
            <a:ext cx="8207375" cy="5434013"/>
          </a:xfrm>
          <a:prstGeom prst="triangle">
            <a:avLst>
              <a:gd name="adj" fmla="val 4984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03B1EAE0-C86B-961A-E770-6FFF5EE3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630363"/>
            <a:ext cx="7054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r>
              <a:rPr lang="zh-TW" altLang="en-US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Essential background and importance</a:t>
            </a: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A1E67C99-A88E-08A9-929C-258E64973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517900"/>
            <a:ext cx="331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</a:t>
            </a: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Limitations, inconsistent findings, or unknown.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3F8483A2-879A-CB47-E562-787E14E9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8053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Therefore</a:t>
            </a: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study  aimed to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916370E-253E-0F1B-25F1-E0A7985D1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838" y="1588"/>
            <a:ext cx="5127625" cy="12176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Shape of introduction?</a:t>
            </a:r>
            <a:endParaRPr lang="zh-TW" altLang="en-US" sz="40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grpSp>
        <p:nvGrpSpPr>
          <p:cNvPr id="74759" name="群組 1">
            <a:extLst>
              <a:ext uri="{FF2B5EF4-FFF2-40B4-BE49-F238E27FC236}">
                <a16:creationId xmlns:a16="http://schemas.microsoft.com/office/drawing/2014/main" id="{D44F890C-A394-99CD-3328-C9B914220FAD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88900"/>
            <a:ext cx="3741738" cy="1274763"/>
            <a:chOff x="539552" y="1491102"/>
            <a:chExt cx="3742060" cy="1274670"/>
          </a:xfrm>
        </p:grpSpPr>
        <p:sp>
          <p:nvSpPr>
            <p:cNvPr id="74761" name="AutoShape 25">
              <a:extLst>
                <a:ext uri="{FF2B5EF4-FFF2-40B4-BE49-F238E27FC236}">
                  <a16:creationId xmlns:a16="http://schemas.microsoft.com/office/drawing/2014/main" id="{3B70C4BC-1C10-084F-CC99-6D35E4BEF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491102"/>
              <a:ext cx="3742060" cy="1274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2" name="Text Box 28">
              <a:extLst>
                <a:ext uri="{FF2B5EF4-FFF2-40B4-BE49-F238E27FC236}">
                  <a16:creationId xmlns:a16="http://schemas.microsoft.com/office/drawing/2014/main" id="{463105AA-F940-ABE4-6B7D-278BF4F5D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97" y="1855257"/>
              <a:ext cx="2580199" cy="52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Introduction</a:t>
              </a:r>
            </a:p>
          </p:txBody>
        </p:sp>
      </p:grpSp>
      <p:sp>
        <p:nvSpPr>
          <p:cNvPr id="19" name="Text Box 28">
            <a:extLst>
              <a:ext uri="{FF2B5EF4-FFF2-40B4-BE49-F238E27FC236}">
                <a16:creationId xmlns:a16="http://schemas.microsoft.com/office/drawing/2014/main" id="{B6030813-DD30-2AF3-E01B-F5C8C62F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178050"/>
            <a:ext cx="501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r>
              <a:rPr lang="zh-TW" altLang="en-US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Narrow down to previous studies especially key dialogue papers and authors (reviewers).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朵形 1">
            <a:extLst>
              <a:ext uri="{FF2B5EF4-FFF2-40B4-BE49-F238E27FC236}">
                <a16:creationId xmlns:a16="http://schemas.microsoft.com/office/drawing/2014/main" id="{68E72A50-A184-ED9F-3BC9-698F96104F44}"/>
              </a:ext>
            </a:extLst>
          </p:cNvPr>
          <p:cNvSpPr/>
          <p:nvPr/>
        </p:nvSpPr>
        <p:spPr>
          <a:xfrm>
            <a:off x="4356100" y="98425"/>
            <a:ext cx="3887788" cy="1674813"/>
          </a:xfrm>
          <a:prstGeom prst="cloud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concept GC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3F7D51E9-0BC0-D650-5223-C16690A9FB69}"/>
              </a:ext>
            </a:extLst>
          </p:cNvPr>
          <p:cNvSpPr/>
          <p:nvPr/>
        </p:nvSpPr>
        <p:spPr>
          <a:xfrm>
            <a:off x="4859338" y="1773238"/>
            <a:ext cx="2952750" cy="1223962"/>
          </a:xfrm>
          <a:prstGeom prst="ellipse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Specific concept SC</a:t>
            </a:r>
            <a:endParaRPr lang="zh-TW" altLang="en-US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22ACED-61AF-0171-0EEF-552AD2C24526}"/>
              </a:ext>
            </a:extLst>
          </p:cNvPr>
          <p:cNvSpPr/>
          <p:nvPr/>
        </p:nvSpPr>
        <p:spPr>
          <a:xfrm>
            <a:off x="5264150" y="2997200"/>
            <a:ext cx="2143125" cy="903288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Operational Measure OM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73" name="群組 1">
            <a:extLst>
              <a:ext uri="{FF2B5EF4-FFF2-40B4-BE49-F238E27FC236}">
                <a16:creationId xmlns:a16="http://schemas.microsoft.com/office/drawing/2014/main" id="{1E7A34EB-5FA4-EF4B-D3D1-1F08946767AD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1193800"/>
            <a:ext cx="3741737" cy="4392613"/>
            <a:chOff x="4860033" y="1628800"/>
            <a:chExt cx="4176463" cy="4392042"/>
          </a:xfrm>
        </p:grpSpPr>
        <p:grpSp>
          <p:nvGrpSpPr>
            <p:cNvPr id="7176" name="Group 33">
              <a:extLst>
                <a:ext uri="{FF2B5EF4-FFF2-40B4-BE49-F238E27FC236}">
                  <a16:creationId xmlns:a16="http://schemas.microsoft.com/office/drawing/2014/main" id="{D0758606-6D93-A268-442F-4BBE214493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033" y="1628800"/>
              <a:ext cx="4176463" cy="4392042"/>
              <a:chOff x="1519" y="981"/>
              <a:chExt cx="2722" cy="2812"/>
            </a:xfrm>
          </p:grpSpPr>
          <p:sp>
            <p:nvSpPr>
              <p:cNvPr id="7182" name="AutoShape 24">
                <a:extLst>
                  <a:ext uri="{FF2B5EF4-FFF2-40B4-BE49-F238E27FC236}">
                    <a16:creationId xmlns:a16="http://schemas.microsoft.com/office/drawing/2014/main" id="{CDACBDD1-D6B8-C907-6597-39A05DD73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519" y="2976"/>
                <a:ext cx="2722" cy="8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494 h 21600"/>
                  <a:gd name="T14" fmla="*/ 17101 w 21600"/>
                  <a:gd name="T15" fmla="*/ 171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AutoShape 25">
                <a:extLst>
                  <a:ext uri="{FF2B5EF4-FFF2-40B4-BE49-F238E27FC236}">
                    <a16:creationId xmlns:a16="http://schemas.microsoft.com/office/drawing/2014/main" id="{5358A328-4425-9360-BAD6-AE2C1485F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722" cy="81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9 w 21600"/>
                  <a:gd name="T13" fmla="*/ 4500 h 21600"/>
                  <a:gd name="T14" fmla="*/ 1710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26">
                <a:extLst>
                  <a:ext uri="{FF2B5EF4-FFF2-40B4-BE49-F238E27FC236}">
                    <a16:creationId xmlns:a16="http://schemas.microsoft.com/office/drawing/2014/main" id="{DEF03465-4CFD-B7F7-2CD1-DFB77410F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1797"/>
                <a:ext cx="1360" cy="59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  <p:sp>
            <p:nvSpPr>
              <p:cNvPr id="7185" name="Rectangle 30">
                <a:extLst>
                  <a:ext uri="{FF2B5EF4-FFF2-40B4-BE49-F238E27FC236}">
                    <a16:creationId xmlns:a16="http://schemas.microsoft.com/office/drawing/2014/main" id="{01EAA2B3-3156-B3C6-8285-C3E037CD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2387"/>
                <a:ext cx="1360" cy="59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/>
              </a:p>
            </p:txBody>
          </p:sp>
        </p:grpSp>
        <p:grpSp>
          <p:nvGrpSpPr>
            <p:cNvPr id="7177" name="Group 34">
              <a:extLst>
                <a:ext uri="{FF2B5EF4-FFF2-40B4-BE49-F238E27FC236}">
                  <a16:creationId xmlns:a16="http://schemas.microsoft.com/office/drawing/2014/main" id="{1FADD425-6AFF-D52B-BB09-1D1AFFF77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8180" y="1992908"/>
              <a:ext cx="2901950" cy="3617913"/>
              <a:chOff x="1974" y="1164"/>
              <a:chExt cx="1828" cy="2279"/>
            </a:xfrm>
          </p:grpSpPr>
          <p:sp>
            <p:nvSpPr>
              <p:cNvPr id="7178" name="Text Box 28">
                <a:extLst>
                  <a:ext uri="{FF2B5EF4-FFF2-40B4-BE49-F238E27FC236}">
                    <a16:creationId xmlns:a16="http://schemas.microsoft.com/office/drawing/2014/main" id="{5DBAEE7B-0899-7666-9527-95E42F23E8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8" y="1164"/>
                <a:ext cx="181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Introduction</a:t>
                </a:r>
              </a:p>
            </p:txBody>
          </p:sp>
          <p:sp>
            <p:nvSpPr>
              <p:cNvPr id="7179" name="Text Box 29">
                <a:extLst>
                  <a:ext uri="{FF2B5EF4-FFF2-40B4-BE49-F238E27FC236}">
                    <a16:creationId xmlns:a16="http://schemas.microsoft.com/office/drawing/2014/main" id="{D727264B-1249-B490-8D2F-CA87C41BF7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1888"/>
                <a:ext cx="175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Methods</a:t>
                </a:r>
              </a:p>
            </p:txBody>
          </p:sp>
          <p:sp>
            <p:nvSpPr>
              <p:cNvPr id="7180" name="Text Box 31">
                <a:extLst>
                  <a:ext uri="{FF2B5EF4-FFF2-40B4-BE49-F238E27FC236}">
                    <a16:creationId xmlns:a16="http://schemas.microsoft.com/office/drawing/2014/main" id="{5DF42F1C-0F6A-F012-2283-A9575C3668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" y="2478"/>
                <a:ext cx="175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Results</a:t>
                </a:r>
              </a:p>
            </p:txBody>
          </p:sp>
          <p:sp>
            <p:nvSpPr>
              <p:cNvPr id="7181" name="Text Box 32">
                <a:extLst>
                  <a:ext uri="{FF2B5EF4-FFF2-40B4-BE49-F238E27FC236}">
                    <a16:creationId xmlns:a16="http://schemas.microsoft.com/office/drawing/2014/main" id="{7FF76745-C79D-38F4-F1F2-DC35CBA39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" y="3113"/>
                <a:ext cx="181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b="1">
                    <a:solidFill>
                      <a:srgbClr val="FF0000"/>
                    </a:solidFill>
                  </a:rPr>
                  <a:t>Discussion</a:t>
                </a:r>
              </a:p>
            </p:txBody>
          </p:sp>
        </p:grpSp>
      </p:grpSp>
      <p:sp>
        <p:nvSpPr>
          <p:cNvPr id="22" name="橢圓 21">
            <a:extLst>
              <a:ext uri="{FF2B5EF4-FFF2-40B4-BE49-F238E27FC236}">
                <a16:creationId xmlns:a16="http://schemas.microsoft.com/office/drawing/2014/main" id="{17EC55C0-51AE-EDA2-BCB8-5B71DD0E114D}"/>
              </a:ext>
            </a:extLst>
          </p:cNvPr>
          <p:cNvSpPr/>
          <p:nvPr/>
        </p:nvSpPr>
        <p:spPr>
          <a:xfrm>
            <a:off x="4895850" y="3933825"/>
            <a:ext cx="2844800" cy="1101725"/>
          </a:xfrm>
          <a:prstGeom prst="ellipse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Specific concept SC</a:t>
            </a:r>
            <a:endParaRPr lang="zh-TW" altLang="en-US" sz="2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雲朵形 22">
            <a:extLst>
              <a:ext uri="{FF2B5EF4-FFF2-40B4-BE49-F238E27FC236}">
                <a16:creationId xmlns:a16="http://schemas.microsoft.com/office/drawing/2014/main" id="{26761B05-AFF2-3906-0A07-FCDC94F85D7E}"/>
              </a:ext>
            </a:extLst>
          </p:cNvPr>
          <p:cNvSpPr/>
          <p:nvPr/>
        </p:nvSpPr>
        <p:spPr>
          <a:xfrm>
            <a:off x="4356100" y="5006975"/>
            <a:ext cx="3887788" cy="1662113"/>
          </a:xfrm>
          <a:prstGeom prst="cloud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concept GC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A6F6AD-E0B8-864E-ED08-613F6BC39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404813"/>
            <a:ext cx="6048375" cy="18716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Why the editor will send out your manuscript for external review? </a:t>
            </a:r>
            <a:endParaRPr lang="zh-TW" altLang="en-US" sz="36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406FC8A-DC66-3322-3B6B-074CAB904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2636838"/>
            <a:ext cx="590391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en-US" altLang="zh-TW" sz="4400" b="1">
                <a:solidFill>
                  <a:schemeClr val="bg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Because you explicitly indicated that you can resolve one limitation of previous studies. </a:t>
            </a:r>
            <a:endParaRPr lang="zh-TW" altLang="en-US" sz="4400" b="1">
              <a:solidFill>
                <a:schemeClr val="bg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6804" name="Picture 2" descr="File:Library of Congress, Rosenwald 4, Bl. 5r.jpg">
            <a:extLst>
              <a:ext uri="{FF2B5EF4-FFF2-40B4-BE49-F238E27FC236}">
                <a16:creationId xmlns:a16="http://schemas.microsoft.com/office/drawing/2014/main" id="{4B97D0CD-3F12-97C2-8620-7B39F1B29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8" t="23026" r="26840"/>
          <a:stretch>
            <a:fillRect/>
          </a:stretch>
        </p:blipFill>
        <p:spPr bwMode="auto">
          <a:xfrm>
            <a:off x="6588125" y="0"/>
            <a:ext cx="2376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5">
            <a:extLst>
              <a:ext uri="{FF2B5EF4-FFF2-40B4-BE49-F238E27FC236}">
                <a16:creationId xmlns:a16="http://schemas.microsoft.com/office/drawing/2014/main" id="{8369C8A5-4A2E-090D-1E29-40B8F7A2A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7" y="1474788"/>
            <a:ext cx="7633469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36681A"/>
                </a:solidFill>
              </a:rPr>
              <a:t>We,</a:t>
            </a:r>
            <a:r>
              <a:rPr lang="en-US" altLang="zh-TW" sz="2400" baseline="30000" dirty="0">
                <a:solidFill>
                  <a:srgbClr val="36681A"/>
                </a:solidFill>
              </a:rPr>
              <a:t>4,6</a:t>
            </a:r>
            <a:r>
              <a:rPr lang="en-US" altLang="zh-TW" sz="2400" dirty="0">
                <a:solidFill>
                  <a:srgbClr val="36681A"/>
                </a:solidFill>
              </a:rPr>
              <a:t> as well as other investigators,</a:t>
            </a:r>
            <a:r>
              <a:rPr lang="en-US" altLang="zh-TW" sz="2400" baseline="30000" dirty="0">
                <a:solidFill>
                  <a:srgbClr val="36681A"/>
                </a:solidFill>
              </a:rPr>
              <a:t>5,9-17,22-25 </a:t>
            </a:r>
            <a:r>
              <a:rPr lang="en-US" altLang="zh-TW" sz="2400" dirty="0">
                <a:solidFill>
                  <a:srgbClr val="36681A"/>
                </a:solidFill>
              </a:rPr>
              <a:t>have previously demonstrated a relationship between the level of NICU care and neonatal outcome.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</a:t>
            </a:r>
            <a:r>
              <a:rPr lang="en-US" altLang="zh-TW" sz="2400" dirty="0">
                <a:solidFill>
                  <a:srgbClr val="0000FF"/>
                </a:solidFill>
              </a:rPr>
              <a:t>,</a:t>
            </a:r>
            <a:r>
              <a:rPr lang="en-US" altLang="zh-TW" sz="2400" dirty="0">
                <a:solidFill>
                  <a:srgbClr val="36681A"/>
                </a:solidFill>
              </a:rPr>
              <a:t> most previous studies, including our own, involved relatively </a:t>
            </a:r>
            <a:r>
              <a:rPr lang="en-US" altLang="zh-TW" sz="2400" b="1" dirty="0">
                <a:solidFill>
                  <a:srgbClr val="C00000"/>
                </a:solidFill>
              </a:rPr>
              <a:t>small samples </a:t>
            </a:r>
            <a:r>
              <a:rPr lang="en-US" altLang="zh-TW" sz="2400" dirty="0">
                <a:solidFill>
                  <a:srgbClr val="C00000"/>
                </a:solidFill>
              </a:rPr>
              <a:t>or </a:t>
            </a:r>
            <a:r>
              <a:rPr lang="en-US" altLang="zh-TW" sz="2400" b="1" dirty="0">
                <a:solidFill>
                  <a:srgbClr val="C00000"/>
                </a:solidFill>
              </a:rPr>
              <a:t>narrowly defined networks </a:t>
            </a:r>
            <a:r>
              <a:rPr lang="en-US" altLang="zh-TW" sz="2400" dirty="0">
                <a:solidFill>
                  <a:srgbClr val="36681A"/>
                </a:solidFill>
              </a:rPr>
              <a:t>and thus could not adequately assess interaction between volume and level of care.</a:t>
            </a:r>
            <a:r>
              <a:rPr lang="zh-TW" altLang="en-US" sz="2400" dirty="0">
                <a:solidFill>
                  <a:srgbClr val="36681A"/>
                </a:solidFill>
              </a:rPr>
              <a:t> 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樣本數小與侷限特定醫療體系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dirty="0">
              <a:solidFill>
                <a:srgbClr val="36681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</a:t>
            </a:r>
            <a:r>
              <a:rPr lang="en-US" altLang="zh-TW" sz="2400" dirty="0">
                <a:solidFill>
                  <a:srgbClr val="36681A"/>
                </a:solidFill>
              </a:rPr>
              <a:t>, most studies were based on data collected </a:t>
            </a:r>
            <a:r>
              <a:rPr lang="en-US" altLang="zh-TW" sz="2400" b="1" dirty="0">
                <a:solidFill>
                  <a:srgbClr val="C00000"/>
                </a:solidFill>
              </a:rPr>
              <a:t>before</a:t>
            </a:r>
            <a:r>
              <a:rPr lang="en-US" altLang="zh-TW" sz="2400" dirty="0">
                <a:solidFill>
                  <a:srgbClr val="36681A"/>
                </a:solidFill>
              </a:rPr>
              <a:t> the routine use of surfactant-replacement therapy, which has substantially improved mortality rates among very-low-birth-weight infants.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在例行使用表面張力素治療之前的研究</a:t>
            </a:r>
          </a:p>
        </p:txBody>
      </p:sp>
      <p:sp>
        <p:nvSpPr>
          <p:cNvPr id="78851" name="矩形 1">
            <a:extLst>
              <a:ext uri="{FF2B5EF4-FFF2-40B4-BE49-F238E27FC236}">
                <a16:creationId xmlns:a16="http://schemas.microsoft.com/office/drawing/2014/main" id="{3C7BE242-7DE3-B289-0DDA-65BED807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488"/>
            <a:ext cx="7559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 b="1"/>
              <a:t>Level and </a:t>
            </a:r>
            <a:r>
              <a:rPr lang="en-US" altLang="zh-TW" sz="2800" b="1"/>
              <a:t>v</a:t>
            </a:r>
            <a:r>
              <a:rPr lang="zh-TW" altLang="en-US" sz="2800" b="1"/>
              <a:t>olume of </a:t>
            </a:r>
            <a:r>
              <a:rPr lang="en-US" altLang="zh-TW" sz="2800" b="1"/>
              <a:t>n</a:t>
            </a:r>
            <a:r>
              <a:rPr lang="zh-TW" altLang="en-US" sz="2800" b="1"/>
              <a:t>eonatal </a:t>
            </a:r>
            <a:r>
              <a:rPr lang="en-US" altLang="zh-TW" sz="2800" b="1"/>
              <a:t>i</a:t>
            </a:r>
            <a:r>
              <a:rPr lang="zh-TW" altLang="en-US" sz="2800" b="1"/>
              <a:t>ntensive </a:t>
            </a:r>
            <a:r>
              <a:rPr lang="en-US" altLang="zh-TW" sz="2800" b="1"/>
              <a:t>c</a:t>
            </a:r>
            <a:r>
              <a:rPr lang="zh-TW" altLang="en-US" sz="2800" b="1"/>
              <a:t>are and </a:t>
            </a:r>
            <a:r>
              <a:rPr lang="en-US" altLang="zh-TW" sz="2800" b="1"/>
              <a:t>m</a:t>
            </a:r>
            <a:r>
              <a:rPr lang="zh-TW" altLang="en-US" sz="2800" b="1"/>
              <a:t>ortality in </a:t>
            </a:r>
            <a:r>
              <a:rPr lang="en-US" altLang="zh-TW" sz="2800" b="1"/>
              <a:t>v</a:t>
            </a:r>
            <a:r>
              <a:rPr lang="zh-TW" altLang="en-US" sz="2800" b="1"/>
              <a:t>ery-</a:t>
            </a:r>
            <a:r>
              <a:rPr lang="en-US" altLang="zh-TW" sz="2800" b="1"/>
              <a:t>l</a:t>
            </a:r>
            <a:r>
              <a:rPr lang="zh-TW" altLang="en-US" sz="2800" b="1"/>
              <a:t>ow-</a:t>
            </a:r>
            <a:r>
              <a:rPr lang="en-US" altLang="zh-TW" sz="2800" b="1"/>
              <a:t>b</a:t>
            </a:r>
            <a:r>
              <a:rPr lang="zh-TW" altLang="en-US" sz="2800" b="1"/>
              <a:t>irth-</a:t>
            </a:r>
            <a:r>
              <a:rPr lang="en-US" altLang="zh-TW" sz="2800" b="1"/>
              <a:t>w</a:t>
            </a:r>
            <a:r>
              <a:rPr lang="zh-TW" altLang="en-US" sz="2800" b="1"/>
              <a:t>eight Infants                 </a:t>
            </a:r>
            <a:r>
              <a:rPr lang="en-US" altLang="zh-TW" sz="2400" i="1"/>
              <a:t>N Engl J Med 2007;356:2165-75.</a:t>
            </a:r>
            <a:endParaRPr lang="zh-TW" altLang="en-US" sz="2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5">
            <a:extLst>
              <a:ext uri="{FF2B5EF4-FFF2-40B4-BE49-F238E27FC236}">
                <a16:creationId xmlns:a16="http://schemas.microsoft.com/office/drawing/2014/main" id="{D5FAFFBD-44B1-26C5-93B2-7916CF5FF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776413"/>
            <a:ext cx="8135938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solidFill>
                  <a:srgbClr val="36681A"/>
                </a:solidFill>
              </a:rPr>
              <a:t>Phibbs et al,</a:t>
            </a:r>
            <a:r>
              <a:rPr lang="en-US" altLang="zh-TW" sz="2400" baseline="30000" dirty="0">
                <a:solidFill>
                  <a:srgbClr val="36681A"/>
                </a:solidFill>
              </a:rPr>
              <a:t>13</a:t>
            </a:r>
            <a:r>
              <a:rPr lang="en-US" altLang="zh-TW" sz="2400" dirty="0">
                <a:solidFill>
                  <a:srgbClr val="36681A"/>
                </a:solidFill>
              </a:rPr>
              <a:t> evaluated …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limitation</a:t>
            </a:r>
            <a:r>
              <a:rPr lang="en-US" altLang="zh-TW" sz="2400" b="1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36681A"/>
                </a:solidFill>
              </a:rPr>
              <a:t>of their analysis was that their </a:t>
            </a:r>
            <a:r>
              <a:rPr lang="en-US" altLang="zh-TW" sz="2400" b="1" dirty="0">
                <a:solidFill>
                  <a:srgbClr val="C00000"/>
                </a:solidFill>
              </a:rPr>
              <a:t>adjustment</a:t>
            </a:r>
            <a:r>
              <a:rPr lang="en-US" altLang="zh-TW" sz="2400" dirty="0">
                <a:solidFill>
                  <a:srgbClr val="C00000"/>
                </a:solidFill>
              </a:rPr>
              <a:t> </a:t>
            </a:r>
            <a:r>
              <a:rPr lang="en-US" altLang="zh-TW" sz="2400" dirty="0">
                <a:solidFill>
                  <a:srgbClr val="36681A"/>
                </a:solidFill>
              </a:rPr>
              <a:t>for differences in case-mix between hospitals concentrated on </a:t>
            </a:r>
            <a:r>
              <a:rPr lang="en-US" altLang="zh-TW" sz="2400" b="1" dirty="0">
                <a:solidFill>
                  <a:srgbClr val="C00000"/>
                </a:solidFill>
              </a:rPr>
              <a:t>neonatal factors</a:t>
            </a:r>
            <a:r>
              <a:rPr lang="en-US" altLang="zh-TW" sz="2400" dirty="0">
                <a:solidFill>
                  <a:srgbClr val="36681A"/>
                </a:solidFill>
              </a:rPr>
              <a:t>.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study</a:t>
            </a:r>
            <a:r>
              <a:rPr lang="en-US" altLang="zh-TW" sz="2400" dirty="0">
                <a:solidFill>
                  <a:srgbClr val="36681A"/>
                </a:solidFill>
              </a:rPr>
              <a:t> builds on the Phibbs analyses by adjusting for potential differences in both antenatal and delivery factors,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addition to </a:t>
            </a:r>
            <a:r>
              <a:rPr lang="en-US" altLang="zh-TW" sz="2400" dirty="0">
                <a:solidFill>
                  <a:srgbClr val="36681A"/>
                </a:solidFill>
              </a:rPr>
              <a:t>neonatal factors, which may differ by hospital site of delivery. …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統計調整只針對新生兒因素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2400" dirty="0">
              <a:solidFill>
                <a:srgbClr val="36681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en-US" altLang="zh-TW" sz="2400" dirty="0">
                <a:solidFill>
                  <a:srgbClr val="0000FF"/>
                </a:solidFill>
              </a:rPr>
              <a:t>,</a:t>
            </a:r>
            <a:r>
              <a:rPr lang="en-US" altLang="zh-TW" sz="2400" dirty="0">
                <a:solidFill>
                  <a:srgbClr val="36681A"/>
                </a:solidFill>
              </a:rPr>
              <a:t> the Phibbs study made </a:t>
            </a:r>
            <a:r>
              <a:rPr lang="en-US" altLang="zh-TW" sz="2400" b="1" dirty="0">
                <a:solidFill>
                  <a:srgbClr val="C00000"/>
                </a:solidFill>
              </a:rPr>
              <a:t>no comment on </a:t>
            </a:r>
            <a:r>
              <a:rPr lang="en-US" altLang="zh-TW" sz="2400" dirty="0">
                <a:solidFill>
                  <a:srgbClr val="36681A"/>
                </a:solidFill>
              </a:rPr>
              <a:t>the relative importance of </a:t>
            </a:r>
            <a:r>
              <a:rPr lang="en-US" altLang="zh-TW" sz="2400" b="1" dirty="0">
                <a:solidFill>
                  <a:srgbClr val="C00000"/>
                </a:solidFill>
              </a:rPr>
              <a:t>level and volume</a:t>
            </a:r>
            <a:r>
              <a:rPr lang="en-US" altLang="zh-TW" sz="2400" dirty="0">
                <a:solidFill>
                  <a:srgbClr val="36681A"/>
                </a:solidFill>
              </a:rPr>
              <a:t>…</a:t>
            </a:r>
            <a:r>
              <a:rPr lang="zh-TW" altLang="en-US" sz="2400" dirty="0">
                <a:solidFill>
                  <a:srgbClr val="36681A"/>
                </a:solidFill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study</a:t>
            </a:r>
            <a:r>
              <a:rPr lang="en-US" altLang="zh-TW" sz="2400" dirty="0">
                <a:solidFill>
                  <a:srgbClr val="0000FF"/>
                </a:solidFill>
              </a:rPr>
              <a:t>, </a:t>
            </a:r>
            <a:r>
              <a:rPr lang="en-US" altLang="zh-TW" sz="2400" dirty="0">
                <a:solidFill>
                  <a:srgbClr val="36681A"/>
                </a:solidFill>
              </a:rPr>
              <a:t>we …explicitly determine the relative effects of level and volume on perinatal mortality. </a:t>
            </a:r>
            <a:r>
              <a:rPr lang="zh-TW" altLang="en-US" sz="2400" dirty="0">
                <a:solidFill>
                  <a:srgbClr val="36681A"/>
                </a:solidFill>
              </a:rPr>
              <a:t> </a:t>
            </a:r>
            <a:endParaRPr lang="en-US" altLang="zh-TW" sz="2400" dirty="0">
              <a:solidFill>
                <a:srgbClr val="36681A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沒有討論層級與服務量的相對影響</a:t>
            </a:r>
          </a:p>
        </p:txBody>
      </p:sp>
      <p:sp>
        <p:nvSpPr>
          <p:cNvPr id="80899" name="矩形 1">
            <a:extLst>
              <a:ext uri="{FF2B5EF4-FFF2-40B4-BE49-F238E27FC236}">
                <a16:creationId xmlns:a16="http://schemas.microsoft.com/office/drawing/2014/main" id="{9038C53C-D73C-C961-5210-E18928446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488"/>
            <a:ext cx="8135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b="1" dirty="0"/>
              <a:t>The effect of n</a:t>
            </a:r>
            <a:r>
              <a:rPr lang="zh-TW" altLang="en-US" sz="2800" b="1" dirty="0"/>
              <a:t>eonatal </a:t>
            </a:r>
            <a:r>
              <a:rPr lang="en-US" altLang="zh-TW" sz="2800" b="1" dirty="0" err="1"/>
              <a:t>i</a:t>
            </a:r>
            <a:r>
              <a:rPr lang="zh-TW" altLang="en-US" sz="2800" b="1" dirty="0"/>
              <a:t>ntensive </a:t>
            </a:r>
            <a:r>
              <a:rPr lang="en-US" altLang="zh-TW" sz="2800" b="1" dirty="0"/>
              <a:t>c</a:t>
            </a:r>
            <a:r>
              <a:rPr lang="zh-TW" altLang="en-US" sz="2800" b="1" dirty="0"/>
              <a:t>are </a:t>
            </a:r>
            <a:r>
              <a:rPr lang="en-US" altLang="zh-TW" sz="2800" b="1" dirty="0"/>
              <a:t>level </a:t>
            </a:r>
            <a:r>
              <a:rPr lang="zh-TW" altLang="en-US" sz="2800" b="1" dirty="0"/>
              <a:t>and </a:t>
            </a:r>
            <a:r>
              <a:rPr lang="en-US" altLang="zh-TW" sz="2800" b="1" dirty="0"/>
              <a:t>hospital volume on m</a:t>
            </a:r>
            <a:r>
              <a:rPr lang="zh-TW" altLang="en-US" sz="2800" b="1" dirty="0"/>
              <a:t>ortality </a:t>
            </a:r>
            <a:r>
              <a:rPr lang="en-US" altLang="zh-TW" sz="2800" b="1" dirty="0"/>
              <a:t>of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v</a:t>
            </a:r>
            <a:r>
              <a:rPr lang="zh-TW" altLang="en-US" sz="2800" b="1" dirty="0"/>
              <a:t>ery-</a:t>
            </a:r>
            <a:r>
              <a:rPr lang="en-US" altLang="zh-TW" sz="2800" b="1" dirty="0"/>
              <a:t>l</a:t>
            </a:r>
            <a:r>
              <a:rPr lang="zh-TW" altLang="en-US" sz="2800" b="1" dirty="0"/>
              <a:t>ow-</a:t>
            </a:r>
            <a:r>
              <a:rPr lang="en-US" altLang="zh-TW" sz="2800" b="1" dirty="0"/>
              <a:t>b</a:t>
            </a:r>
            <a:r>
              <a:rPr lang="zh-TW" altLang="en-US" sz="2800" b="1" dirty="0"/>
              <a:t>irth-</a:t>
            </a:r>
            <a:r>
              <a:rPr lang="en-US" altLang="zh-TW" sz="2800" b="1" dirty="0"/>
              <a:t>w</a:t>
            </a:r>
            <a:r>
              <a:rPr lang="zh-TW" altLang="en-US" sz="2800" b="1" dirty="0"/>
              <a:t>eight Infants                   </a:t>
            </a:r>
            <a:r>
              <a:rPr lang="en-US" altLang="zh-TW" sz="2400" i="1" dirty="0"/>
              <a:t>Med Care 2010;48:635-44.</a:t>
            </a:r>
            <a:endParaRPr lang="zh-TW" alt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5">
            <a:extLst>
              <a:ext uri="{FF2B5EF4-FFF2-40B4-BE49-F238E27FC236}">
                <a16:creationId xmlns:a16="http://schemas.microsoft.com/office/drawing/2014/main" id="{01FFC294-4B80-77EF-E4CD-C9780182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81" y="1660525"/>
            <a:ext cx="7704138" cy="48936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solidFill>
                  <a:srgbClr val="36681A"/>
                </a:solidFill>
              </a:rPr>
              <a:t>Most studies have generally found small to moderate </a:t>
            </a:r>
            <a:r>
              <a:rPr lang="en-US" altLang="zh-TW" sz="2400" b="1" dirty="0">
                <a:solidFill>
                  <a:srgbClr val="C00000"/>
                </a:solidFill>
              </a:rPr>
              <a:t>reductions</a:t>
            </a:r>
            <a:r>
              <a:rPr lang="en-US" altLang="zh-TW" sz="2400" dirty="0">
                <a:solidFill>
                  <a:srgbClr val="36681A"/>
                </a:solidFill>
              </a:rPr>
              <a:t> in mortality with increasing volume.</a:t>
            </a:r>
            <a:r>
              <a:rPr lang="en-US" altLang="zh-TW" sz="2400" baseline="30000" dirty="0">
                <a:solidFill>
                  <a:srgbClr val="36681A"/>
                </a:solidFill>
              </a:rPr>
              <a:t>4-6</a:t>
            </a:r>
            <a:r>
              <a:rPr lang="en-US" altLang="zh-TW" sz="2400" dirty="0">
                <a:solidFill>
                  <a:srgbClr val="36681A"/>
                </a:solidFill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</a:t>
            </a:r>
            <a:r>
              <a:rPr lang="en-US" altLang="zh-TW" sz="2400" dirty="0">
                <a:solidFill>
                  <a:srgbClr val="0000FF"/>
                </a:solidFill>
              </a:rPr>
              <a:t>,</a:t>
            </a:r>
            <a:r>
              <a:rPr lang="en-US" altLang="zh-TW" sz="2400" dirty="0">
                <a:solidFill>
                  <a:srgbClr val="36681A"/>
                </a:solidFill>
              </a:rPr>
              <a:t> one study has reported … small mortality </a:t>
            </a:r>
            <a:r>
              <a:rPr lang="en-US" altLang="zh-TW" sz="2400" b="1" dirty="0">
                <a:solidFill>
                  <a:srgbClr val="C00000"/>
                </a:solidFill>
              </a:rPr>
              <a:t>increases</a:t>
            </a:r>
            <a:r>
              <a:rPr lang="en-US" altLang="zh-TW" sz="2400" dirty="0">
                <a:solidFill>
                  <a:srgbClr val="36681A"/>
                </a:solidFill>
              </a:rPr>
              <a:t> with volume above this threshold.</a:t>
            </a:r>
            <a:r>
              <a:rPr lang="zh-TW" altLang="en-US" sz="2400" dirty="0">
                <a:solidFill>
                  <a:srgbClr val="36681A"/>
                </a:solidFill>
              </a:rPr>
              <a:t>       </a:t>
            </a:r>
            <a:endParaRPr lang="en-US" altLang="zh-TW" sz="2400" dirty="0">
              <a:solidFill>
                <a:srgbClr val="36681A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減少或增加的結果有衝突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24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400" dirty="0">
                <a:solidFill>
                  <a:srgbClr val="36681A"/>
                </a:solidFill>
              </a:rPr>
              <a:t>A main analytical </a:t>
            </a:r>
            <a:r>
              <a:rPr lang="en-US" altLang="zh-TW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r>
              <a:rPr lang="en-US" altLang="zh-TW" sz="2400" dirty="0">
                <a:solidFill>
                  <a:srgbClr val="36681A"/>
                </a:solidFill>
              </a:rPr>
              <a:t> in volume-outcome studies that </a:t>
            </a:r>
            <a:r>
              <a:rPr lang="en-US" altLang="zh-TW" sz="2400" b="1" dirty="0">
                <a:solidFill>
                  <a:srgbClr val="36681A"/>
                </a:solidFill>
              </a:rPr>
              <a:t>only</a:t>
            </a:r>
            <a:r>
              <a:rPr lang="en-US" altLang="zh-TW" sz="2400" dirty="0">
                <a:solidFill>
                  <a:srgbClr val="36681A"/>
                </a:solidFill>
              </a:rPr>
              <a:t> rely </a:t>
            </a:r>
            <a:r>
              <a:rPr lang="en-US" altLang="zh-TW" sz="2400" b="1" dirty="0">
                <a:solidFill>
                  <a:srgbClr val="36681A"/>
                </a:solidFill>
              </a:rPr>
              <a:t>on</a:t>
            </a:r>
            <a:r>
              <a:rPr lang="en-US" altLang="zh-TW" sz="2400" dirty="0">
                <a:solidFill>
                  <a:srgbClr val="36681A"/>
                </a:solidFill>
              </a:rPr>
              <a:t> adjusting for </a:t>
            </a:r>
            <a:r>
              <a:rPr lang="en-US" altLang="zh-TW" sz="2400" b="1" dirty="0">
                <a:solidFill>
                  <a:srgbClr val="C00000"/>
                </a:solidFill>
              </a:rPr>
              <a:t>observable confounders</a:t>
            </a:r>
            <a:r>
              <a:rPr lang="en-US" altLang="zh-TW" sz="2400" dirty="0">
                <a:solidFill>
                  <a:srgbClr val="36681A"/>
                </a:solidFill>
              </a:rPr>
              <a:t> is the potential bias in volume-effect estimates due to self-selection into hospitals based on volume and </a:t>
            </a:r>
            <a:r>
              <a:rPr lang="en-US" altLang="zh-TW" sz="2400" b="1" dirty="0">
                <a:solidFill>
                  <a:srgbClr val="36681A"/>
                </a:solidFill>
              </a:rPr>
              <a:t>“</a:t>
            </a:r>
            <a:r>
              <a:rPr lang="en-US" altLang="zh-TW" sz="2400" b="1" dirty="0">
                <a:solidFill>
                  <a:srgbClr val="C00000"/>
                </a:solidFill>
              </a:rPr>
              <a:t>unobserved</a:t>
            </a:r>
            <a:r>
              <a:rPr lang="en-US" altLang="zh-TW" sz="2400" b="1" dirty="0">
                <a:solidFill>
                  <a:srgbClr val="36681A"/>
                </a:solidFill>
              </a:rPr>
              <a:t>”</a:t>
            </a:r>
            <a:r>
              <a:rPr lang="en-US" altLang="zh-TW" sz="2400" dirty="0">
                <a:solidFill>
                  <a:srgbClr val="36681A"/>
                </a:solidFill>
              </a:rPr>
              <a:t> individual-level </a:t>
            </a:r>
            <a:r>
              <a:rPr lang="en-US" altLang="zh-TW" sz="2400" b="1" dirty="0">
                <a:solidFill>
                  <a:srgbClr val="36681A"/>
                </a:solidFill>
              </a:rPr>
              <a:t>confounders</a:t>
            </a:r>
            <a:r>
              <a:rPr lang="en-US" altLang="zh-TW" sz="2400" dirty="0">
                <a:solidFill>
                  <a:srgbClr val="36681A"/>
                </a:solidFill>
              </a:rPr>
              <a:t>, such as maternal/fetal health risks.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只控制可觀察變項，沒有控制不可觀察變項</a:t>
            </a:r>
          </a:p>
        </p:txBody>
      </p:sp>
      <p:sp>
        <p:nvSpPr>
          <p:cNvPr id="82947" name="矩形 1">
            <a:extLst>
              <a:ext uri="{FF2B5EF4-FFF2-40B4-BE49-F238E27FC236}">
                <a16:creationId xmlns:a16="http://schemas.microsoft.com/office/drawing/2014/main" id="{2AF64ED6-3183-E8C6-97B3-C8479FA2F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60350"/>
            <a:ext cx="81375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800" b="1"/>
              <a:t>Very low birth weight hospital volume and mortality : an instrumental variables approach</a:t>
            </a:r>
          </a:p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400" i="1"/>
              <a:t>Med Care 2012;50:714-21.</a:t>
            </a:r>
            <a:endParaRPr lang="zh-TW" altLang="en-US" sz="24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02BFAA7-7182-C055-E0D0-CEBF156E9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58763"/>
            <a:ext cx="7920037" cy="9382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 not submit your manuscript if you did not write 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</a:t>
            </a:r>
            <a:r>
              <a:rPr lang="zh-TW" altLang="en-US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introduction</a:t>
            </a:r>
            <a:endParaRPr lang="zh-TW" altLang="en-US" sz="3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2D46A4E5-C7DA-25FB-9029-C232456F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60488"/>
            <a:ext cx="8135937" cy="5308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However, ……</a:t>
            </a:r>
          </a:p>
          <a:p>
            <a:pPr marL="514350" indent="-514350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8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Inconsistent findings of previous studies. </a:t>
            </a:r>
            <a:endParaRPr lang="en-US" altLang="zh-TW" sz="2800" b="1" dirty="0">
              <a:solidFill>
                <a:srgbClr val="36681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8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Gap between daily practice and guideline. </a:t>
            </a:r>
            <a:endParaRPr lang="en-US" altLang="zh-TW" sz="2800" b="1" dirty="0">
              <a:solidFill>
                <a:srgbClr val="36681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8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Theoretical debates.</a:t>
            </a:r>
            <a:endParaRPr lang="en-US" altLang="zh-TW" sz="2800" b="1" dirty="0">
              <a:solidFill>
                <a:srgbClr val="36681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8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Update the figures</a:t>
            </a:r>
          </a:p>
          <a:p>
            <a:pPr marL="514350" indent="-514350" eaLnBrk="1" hangingPunct="1">
              <a:spcBef>
                <a:spcPts val="300"/>
              </a:spcBef>
              <a:buFontTx/>
              <a:buAutoNum type="arabicPeriod"/>
              <a:defRPr/>
            </a:pPr>
            <a:r>
              <a:rPr lang="en-US" altLang="zh-TW" sz="28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limitations of previous papers are the </a:t>
            </a:r>
            <a:r>
              <a:rPr lang="en-US" altLang="zh-TW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</a:t>
            </a:r>
            <a:r>
              <a:rPr lang="en-US" altLang="zh-TW" sz="2800" dirty="0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 your introduction:</a:t>
            </a:r>
          </a:p>
          <a:p>
            <a:pPr marL="541338" eaLnBrk="1" hangingPunct="1">
              <a:spcBef>
                <a:spcPts val="300"/>
              </a:spcBef>
              <a:buFontTx/>
              <a:buNone/>
              <a:defRPr/>
            </a:pPr>
            <a:r>
              <a:rPr lang="en-US" altLang="zh-TW" sz="2600" i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Small sample size, short observation period, poor measure, no control of some covariates, statistical model not robust, narrow outcome observed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30F0C0E-8817-E46B-2AE9-9487A3AC2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1263650"/>
            <a:ext cx="7559675" cy="720725"/>
          </a:xfrm>
        </p:spPr>
        <p:txBody>
          <a:bodyPr/>
          <a:lstStyle/>
          <a:p>
            <a:pPr algn="l" eaLnBrk="1" hangingPunct="1"/>
            <a:r>
              <a:rPr lang="en-US" altLang="zh-TW" sz="2400" b="1" dirty="0">
                <a:solidFill>
                  <a:schemeClr val="bg2"/>
                </a:solidFill>
                <a:ea typeface="標楷體" pitchFamily="65" charset="-120"/>
                <a:cs typeface="Arial" panose="020B0604020202020204" pitchFamily="34" charset="0"/>
              </a:rPr>
              <a:t>Operational definitions so that people can get the same results following the steps you wrote. </a:t>
            </a:r>
            <a:endParaRPr lang="zh-TW" altLang="en-US" sz="2400" b="1" dirty="0">
              <a:solidFill>
                <a:schemeClr val="bg2"/>
              </a:solidFill>
              <a:ea typeface="標楷體" pitchFamily="65" charset="-12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CC443C0-2650-4E81-3095-9B1D6E57A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133600"/>
            <a:ext cx="8604448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4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Data sources, sampling, data collection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4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Measurements of dependent (outcome) variable </a:t>
            </a:r>
          </a:p>
          <a:p>
            <a:pPr marL="722313" lvl="1" indent="-265113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2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Explicitly write out the ICD</a:t>
            </a:r>
            <a:r>
              <a:rPr lang="zh-TW" altLang="en-US" sz="22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22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codes while using administrative data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4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Measurements of independent (exposure) variable </a:t>
            </a:r>
            <a:endParaRPr lang="en-US" altLang="zh-TW" sz="2800" b="1" kern="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722313" lvl="1" indent="-265113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Please write out the whole questions in your survey and how you combined the items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4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Measurements of covariates</a:t>
            </a:r>
            <a:endParaRPr lang="en-US" altLang="zh-TW" sz="2800" b="1" kern="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4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Statistical analysis</a:t>
            </a:r>
            <a:endParaRPr lang="zh-TW" altLang="en-US" sz="2400" b="1" kern="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97ED62-A7B9-6F75-568E-2AD4305CB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101600"/>
            <a:ext cx="5127625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write methods</a:t>
            </a:r>
            <a:r>
              <a:rPr lang="zh-TW" altLang="en-US" sz="3600" b="1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？</a:t>
            </a:r>
          </a:p>
        </p:txBody>
      </p:sp>
      <p:grpSp>
        <p:nvGrpSpPr>
          <p:cNvPr id="95237" name="群組 2">
            <a:extLst>
              <a:ext uri="{FF2B5EF4-FFF2-40B4-BE49-F238E27FC236}">
                <a16:creationId xmlns:a16="http://schemas.microsoft.com/office/drawing/2014/main" id="{F506E850-41FA-61B7-97D8-CE3F664E6E2E}"/>
              </a:ext>
            </a:extLst>
          </p:cNvPr>
          <p:cNvGrpSpPr>
            <a:grpSpLocks/>
          </p:cNvGrpSpPr>
          <p:nvPr/>
        </p:nvGrpSpPr>
        <p:grpSpPr bwMode="auto">
          <a:xfrm>
            <a:off x="974725" y="193675"/>
            <a:ext cx="2497138" cy="922338"/>
            <a:chOff x="1521371" y="315055"/>
            <a:chExt cx="2497137" cy="922338"/>
          </a:xfrm>
        </p:grpSpPr>
        <p:sp>
          <p:nvSpPr>
            <p:cNvPr id="95238" name="Rectangle 26">
              <a:extLst>
                <a:ext uri="{FF2B5EF4-FFF2-40B4-BE49-F238E27FC236}">
                  <a16:creationId xmlns:a16="http://schemas.microsoft.com/office/drawing/2014/main" id="{1E14AD40-E771-4BFC-83E9-0DBA1D25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696" y="315055"/>
              <a:ext cx="1868488" cy="922338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95239" name="Text Box 29">
              <a:extLst>
                <a:ext uri="{FF2B5EF4-FFF2-40B4-BE49-F238E27FC236}">
                  <a16:creationId xmlns:a16="http://schemas.microsoft.com/office/drawing/2014/main" id="{817661B9-F73A-983F-446F-426FA2039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1371" y="514286"/>
              <a:ext cx="24971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Methods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9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>
            <a:extLst>
              <a:ext uri="{FF2B5EF4-FFF2-40B4-BE49-F238E27FC236}">
                <a16:creationId xmlns:a16="http://schemas.microsoft.com/office/drawing/2014/main" id="{9CE0EE15-AD42-6178-983C-D32C60964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 t="54167" r="17789" b="30208"/>
          <a:stretch>
            <a:fillRect/>
          </a:stretch>
        </p:blipFill>
        <p:spPr bwMode="auto">
          <a:xfrm>
            <a:off x="3868738" y="4141788"/>
            <a:ext cx="49688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81BD3348-0EA5-1F2B-F771-2EFDA13B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56250" r="52344" b="26042"/>
          <a:stretch>
            <a:fillRect/>
          </a:stretch>
        </p:blipFill>
        <p:spPr bwMode="auto">
          <a:xfrm>
            <a:off x="3919538" y="5418138"/>
            <a:ext cx="488473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A056DAE0-BD8B-9C46-E591-678D38E6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0" t="17708" r="11346" b="59375"/>
          <a:stretch>
            <a:fillRect/>
          </a:stretch>
        </p:blipFill>
        <p:spPr bwMode="auto">
          <a:xfrm>
            <a:off x="3924300" y="-28575"/>
            <a:ext cx="49688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extLst>
              <a:ext uri="{FF2B5EF4-FFF2-40B4-BE49-F238E27FC236}">
                <a16:creationId xmlns:a16="http://schemas.microsoft.com/office/drawing/2014/main" id="{3744382C-6773-B805-6475-03220B65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40625" r="52342" b="30208"/>
          <a:stretch>
            <a:fillRect/>
          </a:stretch>
        </p:blipFill>
        <p:spPr bwMode="auto">
          <a:xfrm>
            <a:off x="3868738" y="1841500"/>
            <a:ext cx="49688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矩形 5">
            <a:extLst>
              <a:ext uri="{FF2B5EF4-FFF2-40B4-BE49-F238E27FC236}">
                <a16:creationId xmlns:a16="http://schemas.microsoft.com/office/drawing/2014/main" id="{4BE949B2-5B9A-9DCE-3614-890AE49A4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648744"/>
            <a:ext cx="3868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zh-TW" sz="2400" b="1" dirty="0">
                <a:solidFill>
                  <a:srgbClr val="002060"/>
                </a:solidFill>
              </a:rPr>
              <a:t>Effect of a multifactorial intervention on mortality in type 2 diabetes</a:t>
            </a:r>
            <a:r>
              <a:rPr lang="en-US" altLang="zh-TW" sz="2400" b="1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 dirty="0">
                <a:solidFill>
                  <a:srgbClr val="002060"/>
                </a:solidFill>
              </a:rPr>
              <a:t>N Engl J Med</a:t>
            </a:r>
            <a:r>
              <a:rPr lang="en-US" altLang="zh-TW" sz="2400" b="1" dirty="0">
                <a:solidFill>
                  <a:srgbClr val="002060"/>
                </a:solidFill>
              </a:rPr>
              <a:t> 2008;358:580–591.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A646234-9C89-11C0-2568-C67B91BFC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628775"/>
            <a:ext cx="2752725" cy="720725"/>
          </a:xfrm>
        </p:spPr>
        <p:txBody>
          <a:bodyPr/>
          <a:lstStyle/>
          <a:p>
            <a:pPr algn="l" eaLnBrk="1" hangingPunct="1"/>
            <a:r>
              <a:rPr lang="en-US" altLang="zh-TW" sz="2800" b="1" dirty="0">
                <a:solidFill>
                  <a:srgbClr val="FF0000"/>
                </a:solidFill>
                <a:ea typeface="標楷體" pitchFamily="65" charset="-120"/>
                <a:cs typeface="Arial" panose="020B0604020202020204" pitchFamily="34" charset="0"/>
              </a:rPr>
              <a:t>Using subtitles</a:t>
            </a:r>
            <a:endParaRPr lang="zh-TW" altLang="en-US" sz="2800" b="1" dirty="0">
              <a:solidFill>
                <a:srgbClr val="FF0000"/>
              </a:solidFill>
              <a:ea typeface="標楷體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ADB02F6-D274-E111-5C77-722E57A26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035925" cy="620713"/>
          </a:xfrm>
        </p:spPr>
        <p:txBody>
          <a:bodyPr/>
          <a:lstStyle/>
          <a:p>
            <a:pPr eaLnBrk="1" hangingPunct="1"/>
            <a:r>
              <a:rPr lang="en-US" altLang="zh-TW" sz="2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Modifying the topic from papers</a:t>
            </a:r>
            <a:r>
              <a:rPr lang="zh-TW" altLang="en-US" sz="2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dialogue </a:t>
            </a:r>
            <a:endParaRPr lang="zh-TW" altLang="en-US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1379" name="圖片 1">
            <a:extLst>
              <a:ext uri="{FF2B5EF4-FFF2-40B4-BE49-F238E27FC236}">
                <a16:creationId xmlns:a16="http://schemas.microsoft.com/office/drawing/2014/main" id="{F76FE96F-2861-2A34-5395-82D735386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876300"/>
            <a:ext cx="8382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圖片 3">
            <a:extLst>
              <a:ext uri="{FF2B5EF4-FFF2-40B4-BE49-F238E27FC236}">
                <a16:creationId xmlns:a16="http://schemas.microsoft.com/office/drawing/2014/main" id="{A81B3DB1-87CF-785C-BB95-ADACA66BB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38350"/>
            <a:ext cx="48974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圖片 4">
            <a:extLst>
              <a:ext uri="{FF2B5EF4-FFF2-40B4-BE49-F238E27FC236}">
                <a16:creationId xmlns:a16="http://schemas.microsoft.com/office/drawing/2014/main" id="{EC14DDE4-A0E5-99CD-8182-028062016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98850"/>
            <a:ext cx="67897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圖片 5">
            <a:extLst>
              <a:ext uri="{FF2B5EF4-FFF2-40B4-BE49-F238E27FC236}">
                <a16:creationId xmlns:a16="http://schemas.microsoft.com/office/drawing/2014/main" id="{B27BFB7E-9C15-585B-C9DF-6A2A67089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953000"/>
            <a:ext cx="6505575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矩形 1">
            <a:extLst>
              <a:ext uri="{FF2B5EF4-FFF2-40B4-BE49-F238E27FC236}">
                <a16:creationId xmlns:a16="http://schemas.microsoft.com/office/drawing/2014/main" id="{872082B3-E41F-F65F-BD53-880D6B3E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49375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Ann Intern Med 2017;167:777-85.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1384" name="矩形 1">
            <a:extLst>
              <a:ext uri="{FF2B5EF4-FFF2-40B4-BE49-F238E27FC236}">
                <a16:creationId xmlns:a16="http://schemas.microsoft.com/office/drawing/2014/main" id="{F202ACAE-A886-6015-51F5-C47247B2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781300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MMWR 2002;51:371-4.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1385" name="矩形 1">
            <a:extLst>
              <a:ext uri="{FF2B5EF4-FFF2-40B4-BE49-F238E27FC236}">
                <a16:creationId xmlns:a16="http://schemas.microsoft.com/office/drawing/2014/main" id="{9DF4E714-5315-3A48-5586-F1762E15E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4397375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J Rheumatol 1995;22:1663-8.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1386" name="矩形 1">
            <a:extLst>
              <a:ext uri="{FF2B5EF4-FFF2-40B4-BE49-F238E27FC236}">
                <a16:creationId xmlns:a16="http://schemas.microsoft.com/office/drawing/2014/main" id="{C104D92D-654B-5A90-1190-C1BDA01A7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6146800"/>
            <a:ext cx="429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Arthritis Rheum 1981;24:762-9.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0CAEACD-269B-B08B-F148-EDF65CE8392E}"/>
              </a:ext>
            </a:extLst>
          </p:cNvPr>
          <p:cNvSpPr txBox="1"/>
          <p:nvPr/>
        </p:nvSpPr>
        <p:spPr>
          <a:xfrm>
            <a:off x="3006725" y="61384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系統性紅斑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狼瘡</a:t>
            </a:r>
            <a:r>
              <a:rPr lang="en-US" altLang="zh-TW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(SLE)</a:t>
            </a:r>
            <a:endParaRPr lang="zh-TW" altLang="en-US" sz="1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矩形 1">
            <a:extLst>
              <a:ext uri="{FF2B5EF4-FFF2-40B4-BE49-F238E27FC236}">
                <a16:creationId xmlns:a16="http://schemas.microsoft.com/office/drawing/2014/main" id="{AFA4B970-47F4-7763-154E-DDFDD0DA4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437356"/>
            <a:ext cx="429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Ann Intern Med 2017;167:777-85.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3427" name="矩形 1">
            <a:extLst>
              <a:ext uri="{FF2B5EF4-FFF2-40B4-BE49-F238E27FC236}">
                <a16:creationId xmlns:a16="http://schemas.microsoft.com/office/drawing/2014/main" id="{28FABD74-7DD5-5545-C507-2610C0D0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2740025"/>
            <a:ext cx="429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MMWR 2002;51:371-4.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3428" name="矩形 1">
            <a:extLst>
              <a:ext uri="{FF2B5EF4-FFF2-40B4-BE49-F238E27FC236}">
                <a16:creationId xmlns:a16="http://schemas.microsoft.com/office/drawing/2014/main" id="{C99AB70F-0C07-7B2B-0DDA-04737116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4541838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 dirty="0">
                <a:solidFill>
                  <a:srgbClr val="0000FF"/>
                </a:solidFill>
              </a:rPr>
              <a:t>J </a:t>
            </a:r>
            <a:r>
              <a:rPr lang="en-US" altLang="zh-TW" sz="2000" i="1" dirty="0" err="1">
                <a:solidFill>
                  <a:srgbClr val="0000FF"/>
                </a:solidFill>
              </a:rPr>
              <a:t>Rheumatol</a:t>
            </a:r>
            <a:r>
              <a:rPr lang="en-US" altLang="zh-TW" sz="2000" i="1" dirty="0">
                <a:solidFill>
                  <a:srgbClr val="0000FF"/>
                </a:solidFill>
              </a:rPr>
              <a:t> 1995;22:1663-8.</a:t>
            </a:r>
            <a:endParaRPr lang="zh-TW" altLang="en-US" sz="2000" i="1" dirty="0">
              <a:solidFill>
                <a:srgbClr val="0000FF"/>
              </a:solidFill>
            </a:endParaRPr>
          </a:p>
        </p:txBody>
      </p:sp>
      <p:sp>
        <p:nvSpPr>
          <p:cNvPr id="103429" name="矩形 1">
            <a:extLst>
              <a:ext uri="{FF2B5EF4-FFF2-40B4-BE49-F238E27FC236}">
                <a16:creationId xmlns:a16="http://schemas.microsoft.com/office/drawing/2014/main" id="{CFEE2F2F-22ED-46B1-3384-74822F9D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305550"/>
            <a:ext cx="429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Arthritis Rheum 1981;24:762-9.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pic>
        <p:nvPicPr>
          <p:cNvPr id="103430" name="圖片 6">
            <a:extLst>
              <a:ext uri="{FF2B5EF4-FFF2-40B4-BE49-F238E27FC236}">
                <a16:creationId xmlns:a16="http://schemas.microsoft.com/office/drawing/2014/main" id="{F6B3DC75-28A2-253B-B0F1-BCFCB77FE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>
            <a:fillRect/>
          </a:stretch>
        </p:blipFill>
        <p:spPr bwMode="auto">
          <a:xfrm>
            <a:off x="84138" y="22224"/>
            <a:ext cx="4559300" cy="326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圖片 12">
            <a:extLst>
              <a:ext uri="{FF2B5EF4-FFF2-40B4-BE49-F238E27FC236}">
                <a16:creationId xmlns:a16="http://schemas.microsoft.com/office/drawing/2014/main" id="{74A5E111-935E-6A62-6441-B80B28FC5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338262"/>
            <a:ext cx="42227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圖片 13">
            <a:extLst>
              <a:ext uri="{FF2B5EF4-FFF2-40B4-BE49-F238E27FC236}">
                <a16:creationId xmlns:a16="http://schemas.microsoft.com/office/drawing/2014/main" id="{06CB2AE7-CB20-92C4-1661-83F07EA81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3372464"/>
            <a:ext cx="5445125" cy="155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圖片 14">
            <a:extLst>
              <a:ext uri="{FF2B5EF4-FFF2-40B4-BE49-F238E27FC236}">
                <a16:creationId xmlns:a16="http://schemas.microsoft.com/office/drawing/2014/main" id="{99C215D6-10AC-62DF-AEA8-1D6A5EC43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780"/>
            <a:ext cx="5111750" cy="17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矩形 1">
            <a:extLst>
              <a:ext uri="{FF2B5EF4-FFF2-40B4-BE49-F238E27FC236}">
                <a16:creationId xmlns:a16="http://schemas.microsoft.com/office/drawing/2014/main" id="{A7694AC0-ED0D-EC8D-A48D-686EA693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2762250"/>
            <a:ext cx="429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Ann Intern Med 2017;167:777-85.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5475" name="矩形 1">
            <a:extLst>
              <a:ext uri="{FF2B5EF4-FFF2-40B4-BE49-F238E27FC236}">
                <a16:creationId xmlns:a16="http://schemas.microsoft.com/office/drawing/2014/main" id="{6C0C43BF-026B-43D6-5AA7-A1AA1DD5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2781300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MMWR 2002;51:371-4.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5476" name="矩形 1">
            <a:extLst>
              <a:ext uri="{FF2B5EF4-FFF2-40B4-BE49-F238E27FC236}">
                <a16:creationId xmlns:a16="http://schemas.microsoft.com/office/drawing/2014/main" id="{2B8EAD65-5AE1-80DB-E8DA-80EFF306D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6330950"/>
            <a:ext cx="429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>
                <a:solidFill>
                  <a:srgbClr val="0000FF"/>
                </a:solidFill>
              </a:rPr>
              <a:t>J Rheumatol 1995;22:1663-8.</a:t>
            </a:r>
            <a:endParaRPr lang="zh-TW" altLang="en-US" sz="2000" i="1">
              <a:solidFill>
                <a:srgbClr val="0000FF"/>
              </a:solidFill>
            </a:endParaRPr>
          </a:p>
        </p:txBody>
      </p:sp>
      <p:sp>
        <p:nvSpPr>
          <p:cNvPr id="105477" name="矩形 1">
            <a:extLst>
              <a:ext uri="{FF2B5EF4-FFF2-40B4-BE49-F238E27FC236}">
                <a16:creationId xmlns:a16="http://schemas.microsoft.com/office/drawing/2014/main" id="{551B240D-6075-5E34-199B-94E22F9B1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7" y="6346518"/>
            <a:ext cx="429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000" i="1" dirty="0">
                <a:solidFill>
                  <a:srgbClr val="0000FF"/>
                </a:solidFill>
              </a:rPr>
              <a:t>Arthritis Rheum 1981;24:762-9.</a:t>
            </a:r>
            <a:endParaRPr lang="zh-TW" altLang="en-US" sz="2000" i="1" dirty="0">
              <a:solidFill>
                <a:srgbClr val="0000FF"/>
              </a:solidFill>
            </a:endParaRPr>
          </a:p>
        </p:txBody>
      </p:sp>
      <p:pic>
        <p:nvPicPr>
          <p:cNvPr id="105478" name="圖片 2">
            <a:extLst>
              <a:ext uri="{FF2B5EF4-FFF2-40B4-BE49-F238E27FC236}">
                <a16:creationId xmlns:a16="http://schemas.microsoft.com/office/drawing/2014/main" id="{2C917122-6E81-274B-D9DB-AE821E8E4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0"/>
            <a:ext cx="43830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圖片 3">
            <a:extLst>
              <a:ext uri="{FF2B5EF4-FFF2-40B4-BE49-F238E27FC236}">
                <a16:creationId xmlns:a16="http://schemas.microsoft.com/office/drawing/2014/main" id="{EDA6843F-DEA9-B9CD-5177-FFBC7994E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55563"/>
            <a:ext cx="4510088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圖片 5">
            <a:extLst>
              <a:ext uri="{FF2B5EF4-FFF2-40B4-BE49-F238E27FC236}">
                <a16:creationId xmlns:a16="http://schemas.microsoft.com/office/drawing/2014/main" id="{D45B2BA9-F3DE-3A1B-9F55-25160D680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62300"/>
            <a:ext cx="4278313" cy="31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圖片 15">
            <a:extLst>
              <a:ext uri="{FF2B5EF4-FFF2-40B4-BE49-F238E27FC236}">
                <a16:creationId xmlns:a16="http://schemas.microsoft.com/office/drawing/2014/main" id="{674867A3-8570-E133-F1E5-7AD33C516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284984"/>
            <a:ext cx="4510088" cy="302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2">
            <a:extLst>
              <a:ext uri="{FF2B5EF4-FFF2-40B4-BE49-F238E27FC236}">
                <a16:creationId xmlns:a16="http://schemas.microsoft.com/office/drawing/2014/main" id="{11D523A5-D8C3-0D76-7F9F-7386B0BEF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439863"/>
            <a:ext cx="579755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圖片 5">
            <a:extLst>
              <a:ext uri="{FF2B5EF4-FFF2-40B4-BE49-F238E27FC236}">
                <a16:creationId xmlns:a16="http://schemas.microsoft.com/office/drawing/2014/main" id="{CB2594B5-E7B1-4C50-6BB0-C8B38FF38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61441" r="14867" b="134"/>
          <a:stretch>
            <a:fillRect/>
          </a:stretch>
        </p:blipFill>
        <p:spPr bwMode="auto">
          <a:xfrm>
            <a:off x="265113" y="49213"/>
            <a:ext cx="517048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圖片 3">
            <a:extLst>
              <a:ext uri="{FF2B5EF4-FFF2-40B4-BE49-F238E27FC236}">
                <a16:creationId xmlns:a16="http://schemas.microsoft.com/office/drawing/2014/main" id="{150B4BF9-076E-B529-821C-8362C6218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074738"/>
            <a:ext cx="31146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7CB4EC7A-D5E8-FE25-98B9-04513E8581DF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260475"/>
            <a:ext cx="8786813" cy="2673350"/>
            <a:chOff x="35496" y="1260710"/>
            <a:chExt cx="8785448" cy="2672347"/>
          </a:xfrm>
        </p:grpSpPr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18FA32E1-351A-AF3B-AA51-9F7CC3CC3741}"/>
                </a:ext>
              </a:extLst>
            </p:cNvPr>
            <p:cNvSpPr/>
            <p:nvPr/>
          </p:nvSpPr>
          <p:spPr>
            <a:xfrm>
              <a:off x="6141660" y="1260710"/>
              <a:ext cx="2679284" cy="1405997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SC: Care and outcome standards</a:t>
              </a:r>
              <a:endPara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6CFCDB73-AB64-3035-0FDB-6BA68D582C86}"/>
                </a:ext>
              </a:extLst>
            </p:cNvPr>
            <p:cNvSpPr/>
            <p:nvPr/>
          </p:nvSpPr>
          <p:spPr bwMode="auto">
            <a:xfrm>
              <a:off x="35496" y="3668044"/>
              <a:ext cx="1512653" cy="26501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D294995-CD4D-C540-DB67-D23F674142A1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667000"/>
            <a:ext cx="3659188" cy="4192588"/>
            <a:chOff x="5545714" y="2667198"/>
            <a:chExt cx="3550877" cy="419209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DC84E15-FF84-2FF4-F8F5-C99065427391}"/>
                </a:ext>
              </a:extLst>
            </p:cNvPr>
            <p:cNvSpPr/>
            <p:nvPr/>
          </p:nvSpPr>
          <p:spPr>
            <a:xfrm>
              <a:off x="5545714" y="2667198"/>
              <a:ext cx="3550877" cy="4192093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OM: </a:t>
              </a:r>
            </a:p>
          </p:txBody>
        </p:sp>
        <p:pic>
          <p:nvPicPr>
            <p:cNvPr id="9227" name="圖片 6">
              <a:extLst>
                <a:ext uri="{FF2B5EF4-FFF2-40B4-BE49-F238E27FC236}">
                  <a16:creationId xmlns:a16="http://schemas.microsoft.com/office/drawing/2014/main" id="{461C5435-A52D-B907-B425-B440B70E0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2" y="2708920"/>
              <a:ext cx="1893832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圖片 4">
              <a:extLst>
                <a:ext uri="{FF2B5EF4-FFF2-40B4-BE49-F238E27FC236}">
                  <a16:creationId xmlns:a16="http://schemas.microsoft.com/office/drawing/2014/main" id="{CF1CA772-9FC2-0ED4-39F4-11BFF5C5F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607" y="3645024"/>
              <a:ext cx="1684229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026529E-ACBD-D1E8-4FB8-7869BED8E073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-26988"/>
            <a:ext cx="8316912" cy="1295401"/>
            <a:chOff x="791580" y="-27384"/>
            <a:chExt cx="8316923" cy="1296144"/>
          </a:xfrm>
        </p:grpSpPr>
        <p:sp>
          <p:nvSpPr>
            <p:cNvPr id="22" name="雲朵形 21">
              <a:extLst>
                <a:ext uri="{FF2B5EF4-FFF2-40B4-BE49-F238E27FC236}">
                  <a16:creationId xmlns:a16="http://schemas.microsoft.com/office/drawing/2014/main" id="{11CBF2B8-9C2D-CBD0-0231-20AAF0005D86}"/>
                </a:ext>
              </a:extLst>
            </p:cNvPr>
            <p:cNvSpPr/>
            <p:nvPr/>
          </p:nvSpPr>
          <p:spPr>
            <a:xfrm>
              <a:off x="5615998" y="-27384"/>
              <a:ext cx="3492505" cy="1296144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GC: Quality of diabetes care</a:t>
              </a:r>
              <a:endPara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圓角矩形 11">
              <a:extLst>
                <a:ext uri="{FF2B5EF4-FFF2-40B4-BE49-F238E27FC236}">
                  <a16:creationId xmlns:a16="http://schemas.microsoft.com/office/drawing/2014/main" id="{A4DBB701-5A9B-3CB9-0CF7-99B85077C419}"/>
                </a:ext>
              </a:extLst>
            </p:cNvPr>
            <p:cNvSpPr/>
            <p:nvPr/>
          </p:nvSpPr>
          <p:spPr bwMode="auto">
            <a:xfrm>
              <a:off x="791580" y="560329"/>
              <a:ext cx="4068767" cy="42092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F27BE4-B9E5-CB27-59C5-553427587061}"/>
              </a:ext>
            </a:extLst>
          </p:cNvPr>
          <p:cNvSpPr/>
          <p:nvPr/>
        </p:nvSpPr>
        <p:spPr>
          <a:xfrm>
            <a:off x="179388" y="1003300"/>
            <a:ext cx="8785225" cy="5665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678AC8E-26DA-C419-B87F-099DF69F0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003300"/>
            <a:ext cx="8640762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altLang="zh-TW" sz="26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Do not repeat the </a:t>
            </a:r>
            <a:r>
              <a:rPr lang="en-US" altLang="zh-TW" sz="2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objective</a:t>
            </a:r>
            <a:r>
              <a:rPr lang="en-US" altLang="zh-TW" sz="26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results in tables and figures in text. Guide readers to see selected results and expressed your </a:t>
            </a:r>
            <a:r>
              <a:rPr lang="en-US" altLang="zh-TW" sz="2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subjective</a:t>
            </a:r>
            <a:r>
              <a:rPr lang="en-US" altLang="zh-TW" sz="26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claims or assertions. 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6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Skill 1: Using texts to summarize results</a:t>
            </a:r>
          </a:p>
          <a:p>
            <a:pPr marL="722313" lvl="1" indent="-265113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Half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of the respondents were unsatisfied. </a:t>
            </a:r>
            <a:r>
              <a:rPr lang="en-US" altLang="zh-TW" sz="2400" b="1" i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</a:t>
            </a:r>
            <a:r>
              <a:rPr lang="en-US" altLang="zh-TW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hree-fourths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of unsatisfied were males. 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6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Skill 2: Point out (highlight) the extreme values or most important values</a:t>
            </a:r>
            <a:endParaRPr lang="en-US" altLang="zh-TW" sz="2600" b="1" kern="0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722313" lvl="1" indent="-265113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Waiting time was the item with </a:t>
            </a:r>
            <a:r>
              <a:rPr lang="en-US" altLang="zh-TW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highest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score. 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zh-TW" sz="2600" b="1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Skill 3: Directional points</a:t>
            </a:r>
          </a:p>
          <a:p>
            <a:pPr marL="722313" lvl="1" indent="-265113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percentage of males (22%) was </a:t>
            </a:r>
            <a:r>
              <a:rPr lang="en-US" altLang="zh-TW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higher than</a:t>
            </a:r>
            <a:r>
              <a:rPr lang="zh-TW" altLang="en-US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(similar to) </a:t>
            </a:r>
            <a:r>
              <a:rPr lang="en-US" altLang="zh-TW" sz="24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females (18%).</a:t>
            </a:r>
          </a:p>
          <a:p>
            <a:pPr marL="722313" lvl="1" indent="-265113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TW" sz="24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21, 23, 22, 24, 26</a:t>
            </a:r>
            <a:r>
              <a:rPr lang="zh-TW" altLang="en-US" sz="24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kern="0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trend was </a:t>
            </a:r>
            <a:r>
              <a:rPr lang="en-US" altLang="zh-TW" sz="2400" b="1" i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increasing (stagnated)</a:t>
            </a:r>
            <a:endParaRPr lang="zh-TW" altLang="en-US" sz="2400" b="1" i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AED424-BD64-1736-AED8-B8980C85F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0" y="107950"/>
            <a:ext cx="4770438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write results?</a:t>
            </a:r>
            <a:endParaRPr lang="zh-TW" altLang="en-US" sz="3600" b="1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grpSp>
        <p:nvGrpSpPr>
          <p:cNvPr id="107525" name="群組 2">
            <a:extLst>
              <a:ext uri="{FF2B5EF4-FFF2-40B4-BE49-F238E27FC236}">
                <a16:creationId xmlns:a16="http://schemas.microsoft.com/office/drawing/2014/main" id="{3CE8F853-C199-F4BA-AA8B-80FD9D7DEA12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38113"/>
            <a:ext cx="2286000" cy="842962"/>
            <a:chOff x="1686025" y="137548"/>
            <a:chExt cx="2497137" cy="920750"/>
          </a:xfrm>
        </p:grpSpPr>
        <p:sp>
          <p:nvSpPr>
            <p:cNvPr id="107526" name="Rectangle 30">
              <a:extLst>
                <a:ext uri="{FF2B5EF4-FFF2-40B4-BE49-F238E27FC236}">
                  <a16:creationId xmlns:a16="http://schemas.microsoft.com/office/drawing/2014/main" id="{BF02ED9F-1B1E-BD76-2887-ECF672650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712" y="137548"/>
              <a:ext cx="1868488" cy="92075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/>
            </a:p>
          </p:txBody>
        </p:sp>
        <p:sp>
          <p:nvSpPr>
            <p:cNvPr id="107527" name="Text Box 31">
              <a:extLst>
                <a:ext uri="{FF2B5EF4-FFF2-40B4-BE49-F238E27FC236}">
                  <a16:creationId xmlns:a16="http://schemas.microsoft.com/office/drawing/2014/main" id="{B93787FD-EE6F-4295-59D1-4B3289A82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025" y="332656"/>
              <a:ext cx="24971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Results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15">
            <a:extLst>
              <a:ext uri="{FF2B5EF4-FFF2-40B4-BE49-F238E27FC236}">
                <a16:creationId xmlns:a16="http://schemas.microsoft.com/office/drawing/2014/main" id="{1FE44127-9BB8-F9F2-CAB1-BFB48CEC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38316" r="49734" b="31496"/>
          <a:stretch>
            <a:fillRect/>
          </a:stretch>
        </p:blipFill>
        <p:spPr bwMode="auto">
          <a:xfrm>
            <a:off x="34925" y="3873500"/>
            <a:ext cx="61976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矩形 5">
            <a:extLst>
              <a:ext uri="{FF2B5EF4-FFF2-40B4-BE49-F238E27FC236}">
                <a16:creationId xmlns:a16="http://schemas.microsoft.com/office/drawing/2014/main" id="{09C79CF0-FD48-CC7C-B993-94064478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188913"/>
            <a:ext cx="36052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solidFill>
                  <a:srgbClr val="002060"/>
                </a:solidFill>
              </a:rPr>
              <a:t>Trends and outcomes of malignant hyperthermia in the United States, 2000 to 2005. </a:t>
            </a:r>
            <a:r>
              <a:rPr lang="en-US" altLang="zh-TW" sz="2400" b="1" i="1" dirty="0">
                <a:solidFill>
                  <a:srgbClr val="002060"/>
                </a:solidFill>
              </a:rPr>
              <a:t>Anesthesiology</a:t>
            </a:r>
            <a:r>
              <a:rPr lang="en-US" altLang="zh-TW" sz="2400" b="1" dirty="0">
                <a:solidFill>
                  <a:srgbClr val="002060"/>
                </a:solidFill>
              </a:rPr>
              <a:t> 2009;110:89–94.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9572" name="Picture 14">
            <a:extLst>
              <a:ext uri="{FF2B5EF4-FFF2-40B4-BE49-F238E27FC236}">
                <a16:creationId xmlns:a16="http://schemas.microsoft.com/office/drawing/2014/main" id="{6C45AF23-3AF6-D53D-2BFC-117C7CD4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t="17416" r="49081" b="50836"/>
          <a:stretch>
            <a:fillRect/>
          </a:stretch>
        </p:blipFill>
        <p:spPr bwMode="auto">
          <a:xfrm>
            <a:off x="4264025" y="0"/>
            <a:ext cx="48641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7C656349-F591-C587-0119-FF3A5B34A4D4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348880"/>
            <a:ext cx="8091488" cy="3016870"/>
            <a:chOff x="224693" y="2348877"/>
            <a:chExt cx="8091723" cy="3017117"/>
          </a:xfrm>
        </p:grpSpPr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0094FF4D-57A4-A3DB-1B58-E287297DD4AD}"/>
                </a:ext>
              </a:extLst>
            </p:cNvPr>
            <p:cNvSpPr/>
            <p:nvPr/>
          </p:nvSpPr>
          <p:spPr>
            <a:xfrm>
              <a:off x="2555211" y="4797348"/>
              <a:ext cx="792012" cy="274934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>
              <a:extLst>
                <a:ext uri="{FF2B5EF4-FFF2-40B4-BE49-F238E27FC236}">
                  <a16:creationId xmlns:a16="http://schemas.microsoft.com/office/drawing/2014/main" id="{E1FCFCD8-1F86-0FDA-1B0C-CB06B1593BF2}"/>
                </a:ext>
              </a:extLst>
            </p:cNvPr>
            <p:cNvSpPr/>
            <p:nvPr/>
          </p:nvSpPr>
          <p:spPr>
            <a:xfrm>
              <a:off x="7424215" y="2348877"/>
              <a:ext cx="892201" cy="575342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圓角矩形 17">
              <a:extLst>
                <a:ext uri="{FF2B5EF4-FFF2-40B4-BE49-F238E27FC236}">
                  <a16:creationId xmlns:a16="http://schemas.microsoft.com/office/drawing/2014/main" id="{24262313-A98B-70D5-DFE7-D9B178512FBC}"/>
                </a:ext>
              </a:extLst>
            </p:cNvPr>
            <p:cNvSpPr/>
            <p:nvPr/>
          </p:nvSpPr>
          <p:spPr>
            <a:xfrm>
              <a:off x="224693" y="5078633"/>
              <a:ext cx="892201" cy="28736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B52CE8B-1619-D66B-05A7-8E633C3648E1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3141663"/>
            <a:ext cx="8213725" cy="2808287"/>
            <a:chOff x="246645" y="3140968"/>
            <a:chExt cx="8213787" cy="2808312"/>
          </a:xfrm>
        </p:grpSpPr>
        <p:sp>
          <p:nvSpPr>
            <p:cNvPr id="15" name="圓角矩形 14">
              <a:extLst>
                <a:ext uri="{FF2B5EF4-FFF2-40B4-BE49-F238E27FC236}">
                  <a16:creationId xmlns:a16="http://schemas.microsoft.com/office/drawing/2014/main" id="{7F33C702-3B28-4EA2-7FE3-54319F890B0F}"/>
                </a:ext>
              </a:extLst>
            </p:cNvPr>
            <p:cNvSpPr/>
            <p:nvPr/>
          </p:nvSpPr>
          <p:spPr>
            <a:xfrm>
              <a:off x="246645" y="5661940"/>
              <a:ext cx="892182" cy="287340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>
              <a:extLst>
                <a:ext uri="{FF2B5EF4-FFF2-40B4-BE49-F238E27FC236}">
                  <a16:creationId xmlns:a16="http://schemas.microsoft.com/office/drawing/2014/main" id="{D2BCB9D3-84E3-E45F-6863-91D027716EE9}"/>
                </a:ext>
              </a:extLst>
            </p:cNvPr>
            <p:cNvSpPr/>
            <p:nvPr/>
          </p:nvSpPr>
          <p:spPr>
            <a:xfrm>
              <a:off x="5804524" y="5366663"/>
              <a:ext cx="428628" cy="295278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" name="向下箭號 6">
              <a:extLst>
                <a:ext uri="{FF2B5EF4-FFF2-40B4-BE49-F238E27FC236}">
                  <a16:creationId xmlns:a16="http://schemas.microsoft.com/office/drawing/2014/main" id="{AEAA7EA4-5683-89D3-5E6E-FF36D340C67F}"/>
                </a:ext>
              </a:extLst>
            </p:cNvPr>
            <p:cNvSpPr/>
            <p:nvPr/>
          </p:nvSpPr>
          <p:spPr>
            <a:xfrm>
              <a:off x="8244530" y="3140968"/>
              <a:ext cx="215902" cy="65881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9200FC9-94DD-5165-F843-5E46F7C3FA0C}"/>
              </a:ext>
            </a:extLst>
          </p:cNvPr>
          <p:cNvSpPr txBox="1"/>
          <p:nvPr/>
        </p:nvSpPr>
        <p:spPr>
          <a:xfrm>
            <a:off x="2205568" y="588539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惡性高熱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F897D8E-90C4-4C3B-3A76-48581709F20C}"/>
              </a:ext>
            </a:extLst>
          </p:cNvPr>
          <p:cNvSpPr txBox="1"/>
          <p:nvPr/>
        </p:nvSpPr>
        <p:spPr>
          <a:xfrm>
            <a:off x="0" y="249745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Malignant hyperthermia is a drug-induced genetic emergency closely related to anesthesia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>
            <a:extLst>
              <a:ext uri="{FF2B5EF4-FFF2-40B4-BE49-F238E27FC236}">
                <a16:creationId xmlns:a16="http://schemas.microsoft.com/office/drawing/2014/main" id="{06423171-7375-776B-C671-EB77D129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18752" r="18008" b="31528"/>
          <a:stretch>
            <a:fillRect/>
          </a:stretch>
        </p:blipFill>
        <p:spPr bwMode="auto">
          <a:xfrm>
            <a:off x="2801938" y="4238625"/>
            <a:ext cx="63087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5">
            <a:extLst>
              <a:ext uri="{FF2B5EF4-FFF2-40B4-BE49-F238E27FC236}">
                <a16:creationId xmlns:a16="http://schemas.microsoft.com/office/drawing/2014/main" id="{7EFFFE6F-0FD5-E9AD-93F5-F3D8D857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2" t="28125" r="18008" b="25922"/>
          <a:stretch>
            <a:fillRect/>
          </a:stretch>
        </p:blipFill>
        <p:spPr bwMode="auto">
          <a:xfrm>
            <a:off x="107950" y="115888"/>
            <a:ext cx="5419725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1EB7E528-72C7-814C-C5DF-A607E280481A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1412875"/>
            <a:ext cx="3960813" cy="4483100"/>
            <a:chOff x="2123728" y="1412776"/>
            <a:chExt cx="3960440" cy="4482752"/>
          </a:xfrm>
        </p:grpSpPr>
        <p:sp>
          <p:nvSpPr>
            <p:cNvPr id="3" name="圓角矩形 2">
              <a:extLst>
                <a:ext uri="{FF2B5EF4-FFF2-40B4-BE49-F238E27FC236}">
                  <a16:creationId xmlns:a16="http://schemas.microsoft.com/office/drawing/2014/main" id="{9E9AEDD7-B7AA-2F84-2F06-D16CFAF3E527}"/>
                </a:ext>
              </a:extLst>
            </p:cNvPr>
            <p:cNvSpPr/>
            <p:nvPr/>
          </p:nvSpPr>
          <p:spPr>
            <a:xfrm>
              <a:off x="2123728" y="1412776"/>
              <a:ext cx="863519" cy="360335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0B1B6367-BF98-BA1A-42E9-B3E7AFB92A66}"/>
                </a:ext>
              </a:extLst>
            </p:cNvPr>
            <p:cNvSpPr/>
            <p:nvPr/>
          </p:nvSpPr>
          <p:spPr>
            <a:xfrm>
              <a:off x="4787302" y="5536781"/>
              <a:ext cx="1296866" cy="358747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DCBA68FD-B23C-16DA-86DF-31B5EC4BA9FF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412875"/>
            <a:ext cx="7272338" cy="4483100"/>
            <a:chOff x="107502" y="1412776"/>
            <a:chExt cx="7272810" cy="4482752"/>
          </a:xfrm>
        </p:grpSpPr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D355F22A-E17F-8BCE-9C6B-8EAC177EC259}"/>
                </a:ext>
              </a:extLst>
            </p:cNvPr>
            <p:cNvSpPr/>
            <p:nvPr/>
          </p:nvSpPr>
          <p:spPr>
            <a:xfrm>
              <a:off x="4500400" y="1412776"/>
              <a:ext cx="935098" cy="360335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A3814D8D-1E05-1B00-53EE-77FF906702C3}"/>
                </a:ext>
              </a:extLst>
            </p:cNvPr>
            <p:cNvSpPr/>
            <p:nvPr/>
          </p:nvSpPr>
          <p:spPr>
            <a:xfrm>
              <a:off x="107502" y="1700092"/>
              <a:ext cx="1439956" cy="366684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75BA632F-6603-BF55-9089-587902244759}"/>
                </a:ext>
              </a:extLst>
            </p:cNvPr>
            <p:cNvSpPr/>
            <p:nvPr/>
          </p:nvSpPr>
          <p:spPr>
            <a:xfrm>
              <a:off x="6300742" y="5525670"/>
              <a:ext cx="1079570" cy="36985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11622" name="矩形 5">
            <a:extLst>
              <a:ext uri="{FF2B5EF4-FFF2-40B4-BE49-F238E27FC236}">
                <a16:creationId xmlns:a16="http://schemas.microsoft.com/office/drawing/2014/main" id="{6D983322-3BDC-2E20-41BE-95291536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115888"/>
            <a:ext cx="29511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zh-TW" sz="2400" b="1">
                <a:solidFill>
                  <a:srgbClr val="002060"/>
                </a:solidFill>
              </a:rPr>
              <a:t>Effect of a multifactorial intervention on mortality in type 2 diabetes</a:t>
            </a:r>
            <a:r>
              <a:rPr lang="en-US" altLang="zh-TW" sz="2400" b="1">
                <a:solidFill>
                  <a:srgbClr val="00206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solidFill>
                  <a:srgbClr val="002060"/>
                </a:solidFill>
              </a:rPr>
              <a:t>N Engl J Med</a:t>
            </a:r>
            <a:r>
              <a:rPr lang="en-US" altLang="zh-TW" sz="2400" b="1">
                <a:solidFill>
                  <a:srgbClr val="002060"/>
                </a:solidFill>
              </a:rPr>
              <a:t> 2008;358:580–591.</a:t>
            </a:r>
            <a:endParaRPr lang="zh-TW" alt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>
            <a:extLst>
              <a:ext uri="{FF2B5EF4-FFF2-40B4-BE49-F238E27FC236}">
                <a16:creationId xmlns:a16="http://schemas.microsoft.com/office/drawing/2014/main" id="{0F9FA4D9-C7B5-AA4C-6E99-7B5962D148A8}"/>
              </a:ext>
            </a:extLst>
          </p:cNvPr>
          <p:cNvSpPr/>
          <p:nvPr/>
        </p:nvSpPr>
        <p:spPr>
          <a:xfrm>
            <a:off x="468313" y="1123950"/>
            <a:ext cx="8207375" cy="5473700"/>
          </a:xfrm>
          <a:prstGeom prst="triangle">
            <a:avLst>
              <a:gd name="adj" fmla="val 4984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49BC549D-7841-85AF-698E-1CBB24F3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1876425"/>
            <a:ext cx="2917825" cy="105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en-US" altLang="zh-TW" sz="26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Answer research question using concepts</a:t>
            </a: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BBB387AB-9620-F922-C686-7504AEF7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4114800"/>
            <a:ext cx="4286250" cy="733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600" b="1" kern="0" dirty="0">
                <a:solidFill>
                  <a:srgbClr val="36681A"/>
                </a:solidFill>
                <a:latin typeface="微軟正黑體" pitchFamily="34" charset="-120"/>
                <a:ea typeface="微軟正黑體" pitchFamily="34" charset="-120"/>
              </a:rPr>
              <a:t>Strengths and limitations of this study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9A69A30-F752-FD21-E737-87047B18C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-69850"/>
            <a:ext cx="3813175" cy="13049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write discussion</a:t>
            </a:r>
            <a:r>
              <a:rPr lang="zh-TW" altLang="en-US" sz="3600" b="1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？</a:t>
            </a:r>
          </a:p>
        </p:txBody>
      </p:sp>
      <p:grpSp>
        <p:nvGrpSpPr>
          <p:cNvPr id="113670" name="群組 1">
            <a:extLst>
              <a:ext uri="{FF2B5EF4-FFF2-40B4-BE49-F238E27FC236}">
                <a16:creationId xmlns:a16="http://schemas.microsoft.com/office/drawing/2014/main" id="{129E24B3-986B-3135-29BC-096383AA12E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95250"/>
            <a:ext cx="3603625" cy="887413"/>
            <a:chOff x="2534703" y="4456231"/>
            <a:chExt cx="3602962" cy="887294"/>
          </a:xfrm>
        </p:grpSpPr>
        <p:sp>
          <p:nvSpPr>
            <p:cNvPr id="113674" name="AutoShape 24">
              <a:extLst>
                <a:ext uri="{FF2B5EF4-FFF2-40B4-BE49-F238E27FC236}">
                  <a16:creationId xmlns:a16="http://schemas.microsoft.com/office/drawing/2014/main" id="{6F687536-1F25-041B-9C23-FA1BE3BE9D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34703" y="4456231"/>
              <a:ext cx="3602962" cy="8872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494 h 21600"/>
                <a:gd name="T14" fmla="*/ 17101 w 21600"/>
                <a:gd name="T15" fmla="*/ 17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75" name="Text Box 32">
              <a:extLst>
                <a:ext uri="{FF2B5EF4-FFF2-40B4-BE49-F238E27FC236}">
                  <a16:creationId xmlns:a16="http://schemas.microsoft.com/office/drawing/2014/main" id="{142BB5F2-8EB6-DB70-9D08-05E818ADE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7080" y="4681436"/>
              <a:ext cx="2579976" cy="52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Discussion</a:t>
              </a:r>
            </a:p>
          </p:txBody>
        </p:sp>
      </p:grpSp>
      <p:sp>
        <p:nvSpPr>
          <p:cNvPr id="11" name="Text Box 28">
            <a:extLst>
              <a:ext uri="{FF2B5EF4-FFF2-40B4-BE49-F238E27FC236}">
                <a16:creationId xmlns:a16="http://schemas.microsoft.com/office/drawing/2014/main" id="{CC4D7AF3-3A77-E0E9-2861-6F3B29F1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3224213"/>
            <a:ext cx="3076575" cy="733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en-US" altLang="zh-TW" sz="26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Dialogue with previous studies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0294BC19-6831-6EFF-1238-75D825E4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4946650"/>
            <a:ext cx="4286250" cy="733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600" b="1" kern="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How to make the limitation as strength?</a:t>
            </a: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05EA66C5-A646-C7D9-9696-B7849E8E3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5791200"/>
            <a:ext cx="5905500" cy="733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TW" sz="2600" b="1" kern="0" dirty="0">
                <a:solidFill>
                  <a:srgbClr val="36681A"/>
                </a:solidFill>
                <a:latin typeface="微軟正黑體" pitchFamily="34" charset="-120"/>
                <a:ea typeface="微軟正黑體" pitchFamily="34" charset="-120"/>
              </a:rPr>
              <a:t>Clinical and policy implications and suggestions for future studies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9" grpId="0"/>
      <p:bldP spid="11" grpId="0" animBg="1"/>
      <p:bldP spid="12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圖片 1">
            <a:extLst>
              <a:ext uri="{FF2B5EF4-FFF2-40B4-BE49-F238E27FC236}">
                <a16:creationId xmlns:a16="http://schemas.microsoft.com/office/drawing/2014/main" id="{8348826A-22F4-522C-D419-CEBA6A299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5175"/>
            <a:ext cx="90916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5D9A26B-F09D-0537-E8DF-709077FB9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783387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transform limitation into strength</a:t>
            </a:r>
            <a:r>
              <a:rPr lang="zh-TW" altLang="en-US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？</a:t>
            </a:r>
            <a:r>
              <a:rPr lang="en-US" altLang="zh-TW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 </a:t>
            </a:r>
            <a:r>
              <a:rPr lang="zh-TW" altLang="en-US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反敗為勝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AF95B34-8127-6656-318A-C6F1DFC6CA9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844675"/>
            <a:ext cx="8696325" cy="2014538"/>
            <a:chOff x="251520" y="2060848"/>
            <a:chExt cx="8695134" cy="2015083"/>
          </a:xfrm>
        </p:grpSpPr>
        <p:pic>
          <p:nvPicPr>
            <p:cNvPr id="119814" name="圖片 1">
              <a:extLst>
                <a:ext uri="{FF2B5EF4-FFF2-40B4-BE49-F238E27FC236}">
                  <a16:creationId xmlns:a16="http://schemas.microsoft.com/office/drawing/2014/main" id="{4DD8F192-9398-E82D-E3A7-5DAE66C7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060848"/>
              <a:ext cx="8695134" cy="184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5" name="圖片 2">
              <a:extLst>
                <a:ext uri="{FF2B5EF4-FFF2-40B4-BE49-F238E27FC236}">
                  <a16:creationId xmlns:a16="http://schemas.microsoft.com/office/drawing/2014/main" id="{F1EF3BFA-D7A7-09BA-02B3-3D880CD8B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651" y="3573016"/>
              <a:ext cx="3336003" cy="50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54115B14-A870-FAFA-AA3F-B521C8E86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9"/>
          <a:stretch>
            <a:fillRect/>
          </a:stretch>
        </p:blipFill>
        <p:spPr bwMode="auto">
          <a:xfrm>
            <a:off x="431800" y="4005263"/>
            <a:ext cx="81534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下箭號 5">
            <a:extLst>
              <a:ext uri="{FF2B5EF4-FFF2-40B4-BE49-F238E27FC236}">
                <a16:creationId xmlns:a16="http://schemas.microsoft.com/office/drawing/2014/main" id="{24ABB599-5F72-EEA6-026E-B2D89F532E2F}"/>
              </a:ext>
            </a:extLst>
          </p:cNvPr>
          <p:cNvSpPr/>
          <p:nvPr/>
        </p:nvSpPr>
        <p:spPr>
          <a:xfrm>
            <a:off x="4427538" y="5661025"/>
            <a:ext cx="288925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294816B-4F94-FF39-0B0F-1175C1B5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0"/>
          <a:stretch>
            <a:fillRect/>
          </a:stretch>
        </p:blipFill>
        <p:spPr bwMode="auto">
          <a:xfrm>
            <a:off x="1835150" y="1844675"/>
            <a:ext cx="56213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圖片 2">
            <a:extLst>
              <a:ext uri="{FF2B5EF4-FFF2-40B4-BE49-F238E27FC236}">
                <a16:creationId xmlns:a16="http://schemas.microsoft.com/office/drawing/2014/main" id="{75F1036D-6D17-1F1F-7268-96FA9924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7264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圖片 3">
            <a:extLst>
              <a:ext uri="{FF2B5EF4-FFF2-40B4-BE49-F238E27FC236}">
                <a16:creationId xmlns:a16="http://schemas.microsoft.com/office/drawing/2014/main" id="{CE0C81B7-A821-7787-88CF-18FA7C06D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6852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5ADF5A7-10BD-8758-7C12-80C826C62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292600"/>
            <a:ext cx="87693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圖片 2">
            <a:extLst>
              <a:ext uri="{FF2B5EF4-FFF2-40B4-BE49-F238E27FC236}">
                <a16:creationId xmlns:a16="http://schemas.microsoft.com/office/drawing/2014/main" id="{5EC100BA-29FF-982D-B139-DA7D36FA9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288"/>
            <a:ext cx="5049837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3">
            <a:extLst>
              <a:ext uri="{FF2B5EF4-FFF2-40B4-BE49-F238E27FC236}">
                <a16:creationId xmlns:a16="http://schemas.microsoft.com/office/drawing/2014/main" id="{604C9D44-4752-442F-BEA8-2D47AB21BAD6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0"/>
            <a:ext cx="4032250" cy="6742113"/>
            <a:chOff x="2555776" y="188640"/>
            <a:chExt cx="3567683" cy="6307257"/>
          </a:xfrm>
        </p:grpSpPr>
        <p:pic>
          <p:nvPicPr>
            <p:cNvPr id="128006" name="圖片 1">
              <a:extLst>
                <a:ext uri="{FF2B5EF4-FFF2-40B4-BE49-F238E27FC236}">
                  <a16:creationId xmlns:a16="http://schemas.microsoft.com/office/drawing/2014/main" id="{7766D110-B2F6-FBC6-AE9C-4776D40D4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88640"/>
              <a:ext cx="3495675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7" name="圖片 2">
              <a:extLst>
                <a:ext uri="{FF2B5EF4-FFF2-40B4-BE49-F238E27FC236}">
                  <a16:creationId xmlns:a16="http://schemas.microsoft.com/office/drawing/2014/main" id="{7AFF0112-3EF0-1BED-35B3-B88ECF8F4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455840"/>
              <a:ext cx="3567683" cy="2040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圓角矩形 4">
            <a:extLst>
              <a:ext uri="{FF2B5EF4-FFF2-40B4-BE49-F238E27FC236}">
                <a16:creationId xmlns:a16="http://schemas.microsoft.com/office/drawing/2014/main" id="{0E3D0CAD-BFED-27F0-D3C2-8D28E2A2064E}"/>
              </a:ext>
            </a:extLst>
          </p:cNvPr>
          <p:cNvSpPr/>
          <p:nvPr/>
        </p:nvSpPr>
        <p:spPr>
          <a:xfrm>
            <a:off x="2339975" y="836613"/>
            <a:ext cx="4032250" cy="15843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FD27D04E-C3EE-0FEB-233E-F0F31BC817D9}"/>
              </a:ext>
            </a:extLst>
          </p:cNvPr>
          <p:cNvSpPr/>
          <p:nvPr/>
        </p:nvSpPr>
        <p:spPr>
          <a:xfrm>
            <a:off x="2411413" y="3141663"/>
            <a:ext cx="4032250" cy="19431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D2704108-5104-25C0-5644-DF459ABBD746}"/>
              </a:ext>
            </a:extLst>
          </p:cNvPr>
          <p:cNvSpPr/>
          <p:nvPr/>
        </p:nvSpPr>
        <p:spPr>
          <a:xfrm>
            <a:off x="4284663" y="5299075"/>
            <a:ext cx="1223962" cy="3619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4">
            <a:extLst>
              <a:ext uri="{FF2B5EF4-FFF2-40B4-BE49-F238E27FC236}">
                <a16:creationId xmlns:a16="http://schemas.microsoft.com/office/drawing/2014/main" id="{8B053ACC-333F-6BCF-4E72-9432F0F62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3" b="33965"/>
          <a:stretch>
            <a:fillRect/>
          </a:stretch>
        </p:blipFill>
        <p:spPr bwMode="auto">
          <a:xfrm>
            <a:off x="-220663" y="966788"/>
            <a:ext cx="6448426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圖片 1">
            <a:extLst>
              <a:ext uri="{FF2B5EF4-FFF2-40B4-BE49-F238E27FC236}">
                <a16:creationId xmlns:a16="http://schemas.microsoft.com/office/drawing/2014/main" id="{953574C7-33E2-2008-3BE1-519A5402F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6" r="9132" b="12296"/>
          <a:stretch>
            <a:fillRect/>
          </a:stretch>
        </p:blipFill>
        <p:spPr bwMode="auto">
          <a:xfrm>
            <a:off x="-36513" y="-26988"/>
            <a:ext cx="81010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28">
            <a:extLst>
              <a:ext uri="{FF2B5EF4-FFF2-40B4-BE49-F238E27FC236}">
                <a16:creationId xmlns:a16="http://schemas.microsoft.com/office/drawing/2014/main" id="{482CB460-4432-5225-6C41-92F3A0BD4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813" y="6313488"/>
            <a:ext cx="5256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Ann Intern Med 2014;160:380-388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B8E5A66-D0E0-9089-BB88-7B2693D70563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949325"/>
            <a:ext cx="6376987" cy="1584325"/>
            <a:chOff x="2732088" y="949325"/>
            <a:chExt cx="6376987" cy="1584325"/>
          </a:xfrm>
        </p:grpSpPr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D58AAF84-56E3-C6B8-1214-C665F2D6318B}"/>
                </a:ext>
              </a:extLst>
            </p:cNvPr>
            <p:cNvSpPr/>
            <p:nvPr/>
          </p:nvSpPr>
          <p:spPr bwMode="auto">
            <a:xfrm>
              <a:off x="2732088" y="1703388"/>
              <a:ext cx="2232025" cy="28575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雲朵形 10">
              <a:extLst>
                <a:ext uri="{FF2B5EF4-FFF2-40B4-BE49-F238E27FC236}">
                  <a16:creationId xmlns:a16="http://schemas.microsoft.com/office/drawing/2014/main" id="{1BD97232-17AE-11E4-33EF-B6D78A934DCB}"/>
                </a:ext>
              </a:extLst>
            </p:cNvPr>
            <p:cNvSpPr/>
            <p:nvPr/>
          </p:nvSpPr>
          <p:spPr>
            <a:xfrm>
              <a:off x="6019800" y="949325"/>
              <a:ext cx="3089275" cy="1584325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75" name="文字方塊 1">
              <a:extLst>
                <a:ext uri="{FF2B5EF4-FFF2-40B4-BE49-F238E27FC236}">
                  <a16:creationId xmlns:a16="http://schemas.microsoft.com/office/drawing/2014/main" id="{02AC9E2A-716A-BBB6-45E1-ECC409842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5075" y="1203325"/>
              <a:ext cx="2306638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600" b="1">
                  <a:solidFill>
                    <a:srgbClr val="FF0000"/>
                  </a:solidFill>
                </a:rPr>
                <a:t>GC: Quality improvement</a:t>
              </a:r>
              <a:endParaRPr lang="zh-TW" altLang="en-US" sz="2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D2F9582B-E6D1-6252-7149-D4650619E7CF}"/>
              </a:ext>
            </a:extLst>
          </p:cNvPr>
          <p:cNvGrpSpPr>
            <a:grpSpLocks/>
          </p:cNvGrpSpPr>
          <p:nvPr/>
        </p:nvGrpSpPr>
        <p:grpSpPr bwMode="auto">
          <a:xfrm>
            <a:off x="2082800" y="3500438"/>
            <a:ext cx="7007225" cy="1928812"/>
            <a:chOff x="2082800" y="3500438"/>
            <a:chExt cx="7007225" cy="1928812"/>
          </a:xfrm>
        </p:grpSpPr>
        <p:sp>
          <p:nvSpPr>
            <p:cNvPr id="22" name="圓角矩形 21">
              <a:extLst>
                <a:ext uri="{FF2B5EF4-FFF2-40B4-BE49-F238E27FC236}">
                  <a16:creationId xmlns:a16="http://schemas.microsoft.com/office/drawing/2014/main" id="{3394F7F8-39BC-F442-4E3D-0E8F044CACDF}"/>
                </a:ext>
              </a:extLst>
            </p:cNvPr>
            <p:cNvSpPr/>
            <p:nvPr/>
          </p:nvSpPr>
          <p:spPr bwMode="auto">
            <a:xfrm>
              <a:off x="2082800" y="4364038"/>
              <a:ext cx="3889375" cy="36036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ACB6AEC7-62F9-EA26-7F53-8A24146A4B2E}"/>
                </a:ext>
              </a:extLst>
            </p:cNvPr>
            <p:cNvSpPr/>
            <p:nvPr/>
          </p:nvSpPr>
          <p:spPr>
            <a:xfrm>
              <a:off x="6105525" y="3500438"/>
              <a:ext cx="2984500" cy="1928812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SC: Hospital level risk-standardized mortality</a:t>
              </a: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7047139-9AD3-91A7-B282-C0207157F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783387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200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transform this serious limitation into strength</a:t>
            </a:r>
            <a:r>
              <a:rPr lang="zh-TW" altLang="en-US" sz="3200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B7C130-F685-B43A-3EAB-1B5E9BB9C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268413"/>
            <a:ext cx="58864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>
            <a:extLst>
              <a:ext uri="{FF2B5EF4-FFF2-40B4-BE49-F238E27FC236}">
                <a16:creationId xmlns:a16="http://schemas.microsoft.com/office/drawing/2014/main" id="{7F0A23E4-2B45-52B4-8D45-3BFDBCE68D77}"/>
              </a:ext>
            </a:extLst>
          </p:cNvPr>
          <p:cNvSpPr/>
          <p:nvPr/>
        </p:nvSpPr>
        <p:spPr>
          <a:xfrm>
            <a:off x="1582900" y="1268413"/>
            <a:ext cx="6264275" cy="20875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圓角矩形 6">
            <a:extLst>
              <a:ext uri="{FF2B5EF4-FFF2-40B4-BE49-F238E27FC236}">
                <a16:creationId xmlns:a16="http://schemas.microsoft.com/office/drawing/2014/main" id="{EF4DAB7D-3E96-D7DF-ED07-B6B39AB877AD}"/>
              </a:ext>
            </a:extLst>
          </p:cNvPr>
          <p:cNvSpPr/>
          <p:nvPr/>
        </p:nvSpPr>
        <p:spPr>
          <a:xfrm>
            <a:off x="1555750" y="2996952"/>
            <a:ext cx="6343650" cy="2880320"/>
          </a:xfrm>
          <a:prstGeom prst="round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7B58D4-F10C-C7CE-F996-F74E16B2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192588"/>
            <a:ext cx="7791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>
            <a:extLst>
              <a:ext uri="{FF2B5EF4-FFF2-40B4-BE49-F238E27FC236}">
                <a16:creationId xmlns:a16="http://schemas.microsoft.com/office/drawing/2014/main" id="{A1CAC383-8B41-46C4-DA64-5E9C01F5F49D}"/>
              </a:ext>
            </a:extLst>
          </p:cNvPr>
          <p:cNvSpPr/>
          <p:nvPr/>
        </p:nvSpPr>
        <p:spPr>
          <a:xfrm>
            <a:off x="3995738" y="5661025"/>
            <a:ext cx="288925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32100" name="群組 5">
            <a:extLst>
              <a:ext uri="{FF2B5EF4-FFF2-40B4-BE49-F238E27FC236}">
                <a16:creationId xmlns:a16="http://schemas.microsoft.com/office/drawing/2014/main" id="{53917341-2A2D-5CC1-19AC-FF129AF71A79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549275"/>
            <a:ext cx="8232775" cy="3138488"/>
            <a:chOff x="323528" y="548680"/>
            <a:chExt cx="8232601" cy="3138417"/>
          </a:xfrm>
        </p:grpSpPr>
        <p:pic>
          <p:nvPicPr>
            <p:cNvPr id="132101" name="圖片 1">
              <a:extLst>
                <a:ext uri="{FF2B5EF4-FFF2-40B4-BE49-F238E27FC236}">
                  <a16:creationId xmlns:a16="http://schemas.microsoft.com/office/drawing/2014/main" id="{30344CA8-EF6D-754A-C5A5-546509A36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48680"/>
              <a:ext cx="8232601" cy="296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02" name="圖片 4">
              <a:extLst>
                <a:ext uri="{FF2B5EF4-FFF2-40B4-BE49-F238E27FC236}">
                  <a16:creationId xmlns:a16="http://schemas.microsoft.com/office/drawing/2014/main" id="{8FE38884-6AA6-6B3D-C8DF-E9074780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3429000"/>
              <a:ext cx="2936966" cy="258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編號版面配置區 1">
            <a:extLst>
              <a:ext uri="{FF2B5EF4-FFF2-40B4-BE49-F238E27FC236}">
                <a16:creationId xmlns:a16="http://schemas.microsoft.com/office/drawing/2014/main" id="{85A01C9A-9E9E-2DB1-772E-3FEB0948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025" y="63817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1599AE-448C-48DD-817A-6C497A98D79B}" type="slidenum">
              <a:rPr lang="zh-TW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40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5CB65980-9999-1F26-86CA-2FD9A0A43677}"/>
              </a:ext>
            </a:extLst>
          </p:cNvPr>
          <p:cNvSpPr/>
          <p:nvPr/>
        </p:nvSpPr>
        <p:spPr>
          <a:xfrm>
            <a:off x="250825" y="1844675"/>
            <a:ext cx="5400675" cy="4824413"/>
          </a:xfrm>
          <a:prstGeom prst="ellipse">
            <a:avLst/>
          </a:prstGeom>
          <a:solidFill>
            <a:srgbClr val="E2F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72547B-5CA8-B957-CB9B-78FDE3C2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1074738"/>
            <a:ext cx="33845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Denominator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49DAC9-DC8F-7124-4576-2E88CD73E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4076700"/>
            <a:ext cx="1052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sz="2800" b="1">
                <a:solidFill>
                  <a:srgbClr val="0E32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HBV</a:t>
            </a: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2AC06FD-4EE4-BBB8-56E4-BFE196694794}"/>
              </a:ext>
            </a:extLst>
          </p:cNvPr>
          <p:cNvSpPr/>
          <p:nvPr/>
        </p:nvSpPr>
        <p:spPr>
          <a:xfrm>
            <a:off x="1331913" y="2349500"/>
            <a:ext cx="4319587" cy="3959225"/>
          </a:xfrm>
          <a:prstGeom prst="ellipse">
            <a:avLst/>
          </a:prstGeom>
          <a:solidFill>
            <a:srgbClr val="B1F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4947A36-FD12-4559-0781-C8BDF033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00" y="4076700"/>
            <a:ext cx="10525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sz="2800" b="1">
                <a:solidFill>
                  <a:srgbClr val="0E32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HCC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D93AA94-52B1-2AF3-B352-83287FEFDDE4}"/>
              </a:ext>
            </a:extLst>
          </p:cNvPr>
          <p:cNvSpPr/>
          <p:nvPr/>
        </p:nvSpPr>
        <p:spPr>
          <a:xfrm>
            <a:off x="2384425" y="2781300"/>
            <a:ext cx="3267075" cy="3024188"/>
          </a:xfrm>
          <a:prstGeom prst="ellipse">
            <a:avLst/>
          </a:prstGeom>
          <a:solidFill>
            <a:srgbClr val="6AE4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08AA945-2BC2-75C6-092F-07103304B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4076700"/>
            <a:ext cx="7635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sz="2800" b="1">
                <a:solidFill>
                  <a:srgbClr val="0E32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</a:t>
            </a: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BDE34608-F9DE-57BC-4AE7-CE01C25208BC}"/>
              </a:ext>
            </a:extLst>
          </p:cNvPr>
          <p:cNvSpPr/>
          <p:nvPr/>
        </p:nvSpPr>
        <p:spPr>
          <a:xfrm>
            <a:off x="3132138" y="3141663"/>
            <a:ext cx="2492375" cy="2259012"/>
          </a:xfrm>
          <a:prstGeom prst="ellipse">
            <a:avLst/>
          </a:prstGeom>
          <a:solidFill>
            <a:srgbClr val="20B2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D97276A-6B18-F813-2C7B-1C52749F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627438"/>
            <a:ext cx="17160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Taking anti-HBV drug</a:t>
            </a: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7A9F85F4-32D5-4587-1221-0CB6B67796EB}"/>
              </a:ext>
            </a:extLst>
          </p:cNvPr>
          <p:cNvSpPr/>
          <p:nvPr/>
        </p:nvSpPr>
        <p:spPr>
          <a:xfrm>
            <a:off x="5697538" y="3163888"/>
            <a:ext cx="2951162" cy="2259012"/>
          </a:xfrm>
          <a:prstGeom prst="ellipse">
            <a:avLst/>
          </a:prstGeom>
          <a:solidFill>
            <a:srgbClr val="ECEF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6C5975A-33DC-EE7F-5823-B72821F0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4130675"/>
            <a:ext cx="122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sz="2000" b="1">
                <a:solidFill>
                  <a:srgbClr val="0E32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Deaths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42FEFE46-6CA5-E445-65D1-504888DCFBF9}"/>
              </a:ext>
            </a:extLst>
          </p:cNvPr>
          <p:cNvSpPr/>
          <p:nvPr/>
        </p:nvSpPr>
        <p:spPr>
          <a:xfrm>
            <a:off x="5732463" y="3503613"/>
            <a:ext cx="1944687" cy="1579562"/>
          </a:xfrm>
          <a:prstGeom prst="ellipse">
            <a:avLst/>
          </a:prstGeom>
          <a:solidFill>
            <a:srgbClr val="9C9F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49DFFA4-6359-E378-7989-E3443E1F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064000"/>
            <a:ext cx="18716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Recurrence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EEC3A7B-A170-4CA5-6F27-64F4CA2D1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16013"/>
            <a:ext cx="30241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Clr>
                <a:schemeClr val="accent1"/>
              </a:buClr>
              <a:buSzPct val="65000"/>
              <a:buFontTx/>
              <a:buNone/>
            </a:pPr>
            <a:r>
              <a:rPr lang="en-US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Numerator</a:t>
            </a:r>
          </a:p>
        </p:txBody>
      </p:sp>
      <p:sp>
        <p:nvSpPr>
          <p:cNvPr id="134161" name="Rectangle 3">
            <a:extLst>
              <a:ext uri="{FF2B5EF4-FFF2-40B4-BE49-F238E27FC236}">
                <a16:creationId xmlns:a16="http://schemas.microsoft.com/office/drawing/2014/main" id="{1175476B-4F6C-4FB4-0CF4-634D8332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187325"/>
            <a:ext cx="85328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3600" b="1">
                <a:solidFill>
                  <a:srgbClr val="1F1FE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Refine the observational study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9" grpId="0"/>
      <p:bldP spid="10" grpId="0" animBg="1"/>
      <p:bldP spid="11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群組 5">
            <a:extLst>
              <a:ext uri="{FF2B5EF4-FFF2-40B4-BE49-F238E27FC236}">
                <a16:creationId xmlns:a16="http://schemas.microsoft.com/office/drawing/2014/main" id="{2803236B-F214-84C2-30FA-9D3E51CB32A8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333375"/>
            <a:ext cx="4791075" cy="5256213"/>
            <a:chOff x="107504" y="260648"/>
            <a:chExt cx="4791075" cy="5256584"/>
          </a:xfrm>
        </p:grpSpPr>
        <p:pic>
          <p:nvPicPr>
            <p:cNvPr id="136202" name="圖片 1">
              <a:extLst>
                <a:ext uri="{FF2B5EF4-FFF2-40B4-BE49-F238E27FC236}">
                  <a16:creationId xmlns:a16="http://schemas.microsoft.com/office/drawing/2014/main" id="{564D9A26-183C-3B1F-B21C-28FD7B51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60648"/>
              <a:ext cx="479107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03" name="圖片 2">
              <a:extLst>
                <a:ext uri="{FF2B5EF4-FFF2-40B4-BE49-F238E27FC236}">
                  <a16:creationId xmlns:a16="http://schemas.microsoft.com/office/drawing/2014/main" id="{A9125CFD-91D4-59DB-B7A5-09142B79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83"/>
            <a:stretch>
              <a:fillRect/>
            </a:stretch>
          </p:blipFill>
          <p:spPr bwMode="auto">
            <a:xfrm>
              <a:off x="221804" y="980728"/>
              <a:ext cx="4676775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圓角矩形 8">
            <a:extLst>
              <a:ext uri="{FF2B5EF4-FFF2-40B4-BE49-F238E27FC236}">
                <a16:creationId xmlns:a16="http://schemas.microsoft.com/office/drawing/2014/main" id="{473D3D4A-5F71-D1A1-A4C3-7EE8E6AD8314}"/>
              </a:ext>
            </a:extLst>
          </p:cNvPr>
          <p:cNvSpPr/>
          <p:nvPr/>
        </p:nvSpPr>
        <p:spPr>
          <a:xfrm>
            <a:off x="1773238" y="652463"/>
            <a:ext cx="711200" cy="4000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6F49582-3FA3-DF09-3361-003576FA32B4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306388"/>
            <a:ext cx="4465637" cy="5354637"/>
            <a:chOff x="4644008" y="305819"/>
            <a:chExt cx="4464496" cy="5355429"/>
          </a:xfrm>
        </p:grpSpPr>
        <p:grpSp>
          <p:nvGrpSpPr>
            <p:cNvPr id="136198" name="群組 7">
              <a:extLst>
                <a:ext uri="{FF2B5EF4-FFF2-40B4-BE49-F238E27FC236}">
                  <a16:creationId xmlns:a16="http://schemas.microsoft.com/office/drawing/2014/main" id="{4BDB48E5-B80D-A3C3-201F-3A0173572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4008" y="404664"/>
              <a:ext cx="4464496" cy="5256584"/>
              <a:chOff x="4644008" y="332656"/>
              <a:chExt cx="4676775" cy="5472608"/>
            </a:xfrm>
          </p:grpSpPr>
          <p:pic>
            <p:nvPicPr>
              <p:cNvPr id="136200" name="圖片 4">
                <a:extLst>
                  <a:ext uri="{FF2B5EF4-FFF2-40B4-BE49-F238E27FC236}">
                    <a16:creationId xmlns:a16="http://schemas.microsoft.com/office/drawing/2014/main" id="{409462DD-BBD6-7AB5-EA4C-2D8BB91B6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920"/>
              <a:stretch>
                <a:fillRect/>
              </a:stretch>
            </p:blipFill>
            <p:spPr bwMode="auto">
              <a:xfrm>
                <a:off x="4644008" y="332656"/>
                <a:ext cx="4676775" cy="296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201" name="圖片 6">
                <a:extLst>
                  <a:ext uri="{FF2B5EF4-FFF2-40B4-BE49-F238E27FC236}">
                    <a16:creationId xmlns:a16="http://schemas.microsoft.com/office/drawing/2014/main" id="{95355136-E8B0-0C80-E31C-EA0A0CBA43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570" y="3243039"/>
                <a:ext cx="4552950" cy="2562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D8EF5457-0C2C-A995-6138-4739D0780E63}"/>
                </a:ext>
              </a:extLst>
            </p:cNvPr>
            <p:cNvSpPr/>
            <p:nvPr/>
          </p:nvSpPr>
          <p:spPr>
            <a:xfrm>
              <a:off x="6227927" y="305819"/>
              <a:ext cx="2448067" cy="482793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C48D5C71-2385-9DF2-9ABB-DBA3EB4BF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95738" y="5661025"/>
            <a:ext cx="5329237" cy="9366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TW" sz="2800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We have tried several available efforts to minimize the biases. </a:t>
            </a:r>
            <a:endParaRPr lang="zh-TW" altLang="en-US" sz="2800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圖片 1">
            <a:extLst>
              <a:ext uri="{FF2B5EF4-FFF2-40B4-BE49-F238E27FC236}">
                <a16:creationId xmlns:a16="http://schemas.microsoft.com/office/drawing/2014/main" id="{6CD9B814-40BB-8E04-28BD-E978B127D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0350"/>
            <a:ext cx="4086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>
            <a:extLst>
              <a:ext uri="{FF2B5EF4-FFF2-40B4-BE49-F238E27FC236}">
                <a16:creationId xmlns:a16="http://schemas.microsoft.com/office/drawing/2014/main" id="{7297E43D-6714-38F1-708C-FB8661E9C6B4}"/>
              </a:ext>
            </a:extLst>
          </p:cNvPr>
          <p:cNvSpPr/>
          <p:nvPr/>
        </p:nvSpPr>
        <p:spPr>
          <a:xfrm>
            <a:off x="323850" y="188913"/>
            <a:ext cx="863600" cy="28733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>
            <a:extLst>
              <a:ext uri="{FF2B5EF4-FFF2-40B4-BE49-F238E27FC236}">
                <a16:creationId xmlns:a16="http://schemas.microsoft.com/office/drawing/2014/main" id="{6179C59F-5DBB-8F26-689B-66BAEEB08702}"/>
              </a:ext>
            </a:extLst>
          </p:cNvPr>
          <p:cNvSpPr/>
          <p:nvPr/>
        </p:nvSpPr>
        <p:spPr>
          <a:xfrm>
            <a:off x="1476375" y="1052513"/>
            <a:ext cx="1085850" cy="2889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B1CE926-ECD2-9A30-4F7C-59A0D7ABDA02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133350"/>
            <a:ext cx="4938712" cy="3152775"/>
            <a:chOff x="4097894" y="132851"/>
            <a:chExt cx="4938602" cy="3153312"/>
          </a:xfrm>
        </p:grpSpPr>
        <p:pic>
          <p:nvPicPr>
            <p:cNvPr id="138247" name="圖片 5">
              <a:extLst>
                <a:ext uri="{FF2B5EF4-FFF2-40B4-BE49-F238E27FC236}">
                  <a16:creationId xmlns:a16="http://schemas.microsoft.com/office/drawing/2014/main" id="{41204793-2A70-497B-5B5D-F9F17EAA1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894" y="209029"/>
              <a:ext cx="4938602" cy="1676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735BFAC9-81ED-F534-952A-299900935A10}"/>
                </a:ext>
              </a:extLst>
            </p:cNvPr>
            <p:cNvSpPr/>
            <p:nvPr/>
          </p:nvSpPr>
          <p:spPr>
            <a:xfrm>
              <a:off x="4488410" y="132851"/>
              <a:ext cx="785794" cy="344547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138249" name="圖片 7">
              <a:extLst>
                <a:ext uri="{FF2B5EF4-FFF2-40B4-BE49-F238E27FC236}">
                  <a16:creationId xmlns:a16="http://schemas.microsoft.com/office/drawing/2014/main" id="{148C6945-25F6-23CA-FF1E-24FDE2E66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337" y="1909286"/>
              <a:ext cx="4926159" cy="1376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圓角矩形 9">
            <a:extLst>
              <a:ext uri="{FF2B5EF4-FFF2-40B4-BE49-F238E27FC236}">
                <a16:creationId xmlns:a16="http://schemas.microsoft.com/office/drawing/2014/main" id="{EB2FE205-F1B0-50C6-2268-2BDD7CE98D66}"/>
              </a:ext>
            </a:extLst>
          </p:cNvPr>
          <p:cNvSpPr/>
          <p:nvPr/>
        </p:nvSpPr>
        <p:spPr>
          <a:xfrm>
            <a:off x="4110038" y="2217738"/>
            <a:ext cx="4926012" cy="10922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圖片 2">
            <a:extLst>
              <a:ext uri="{FF2B5EF4-FFF2-40B4-BE49-F238E27FC236}">
                <a16:creationId xmlns:a16="http://schemas.microsoft.com/office/drawing/2014/main" id="{D0F89F3C-2436-7CCB-2BC7-6D9ED4960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862263"/>
            <a:ext cx="4968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291" name="群組 4">
            <a:extLst>
              <a:ext uri="{FF2B5EF4-FFF2-40B4-BE49-F238E27FC236}">
                <a16:creationId xmlns:a16="http://schemas.microsoft.com/office/drawing/2014/main" id="{F5E14959-B5DB-990C-B1EA-1FBA1FEA8767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87350"/>
            <a:ext cx="5253038" cy="5562600"/>
            <a:chOff x="1907704" y="386866"/>
            <a:chExt cx="5252794" cy="5562414"/>
          </a:xfrm>
        </p:grpSpPr>
        <p:pic>
          <p:nvPicPr>
            <p:cNvPr id="140293" name="圖片 1">
              <a:extLst>
                <a:ext uri="{FF2B5EF4-FFF2-40B4-BE49-F238E27FC236}">
                  <a16:creationId xmlns:a16="http://schemas.microsoft.com/office/drawing/2014/main" id="{2949BE91-C2CB-961D-ED6D-7ACDEE680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04664"/>
              <a:ext cx="5252794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CAD9E9FE-A112-CB7D-608E-E5FA4E7069D5}"/>
                </a:ext>
              </a:extLst>
            </p:cNvPr>
            <p:cNvSpPr/>
            <p:nvPr/>
          </p:nvSpPr>
          <p:spPr>
            <a:xfrm>
              <a:off x="2268050" y="386866"/>
              <a:ext cx="1152471" cy="377812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6" name="圓角矩形 5">
            <a:extLst>
              <a:ext uri="{FF2B5EF4-FFF2-40B4-BE49-F238E27FC236}">
                <a16:creationId xmlns:a16="http://schemas.microsoft.com/office/drawing/2014/main" id="{43B1452E-975E-FCA5-70EF-C89698479E1E}"/>
              </a:ext>
            </a:extLst>
          </p:cNvPr>
          <p:cNvSpPr/>
          <p:nvPr/>
        </p:nvSpPr>
        <p:spPr>
          <a:xfrm>
            <a:off x="1908175" y="4508500"/>
            <a:ext cx="5253038" cy="145891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群組 8">
            <a:extLst>
              <a:ext uri="{FF2B5EF4-FFF2-40B4-BE49-F238E27FC236}">
                <a16:creationId xmlns:a16="http://schemas.microsoft.com/office/drawing/2014/main" id="{00E2FA91-F0AA-6236-4FB9-A1050FA9EC44}"/>
              </a:ext>
            </a:extLst>
          </p:cNvPr>
          <p:cNvGrpSpPr>
            <a:grpSpLocks/>
          </p:cNvGrpSpPr>
          <p:nvPr/>
        </p:nvGrpSpPr>
        <p:grpSpPr bwMode="auto">
          <a:xfrm>
            <a:off x="0" y="34925"/>
            <a:ext cx="4638675" cy="3325813"/>
            <a:chOff x="0" y="35650"/>
            <a:chExt cx="4638675" cy="3325014"/>
          </a:xfrm>
        </p:grpSpPr>
        <p:grpSp>
          <p:nvGrpSpPr>
            <p:cNvPr id="142347" name="群組 4">
              <a:extLst>
                <a:ext uri="{FF2B5EF4-FFF2-40B4-BE49-F238E27FC236}">
                  <a16:creationId xmlns:a16="http://schemas.microsoft.com/office/drawing/2014/main" id="{F05D5B88-9D74-3005-8029-8EE221F10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632"/>
              <a:ext cx="4638675" cy="3244032"/>
              <a:chOff x="1835696" y="404664"/>
              <a:chExt cx="4638675" cy="3244032"/>
            </a:xfrm>
          </p:grpSpPr>
          <p:pic>
            <p:nvPicPr>
              <p:cNvPr id="142349" name="圖片 1">
                <a:extLst>
                  <a:ext uri="{FF2B5EF4-FFF2-40B4-BE49-F238E27FC236}">
                    <a16:creationId xmlns:a16="http://schemas.microsoft.com/office/drawing/2014/main" id="{34016688-8976-5024-99E2-8B6274B3C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404664"/>
                <a:ext cx="4638675" cy="97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350" name="圖片 2">
                <a:extLst>
                  <a:ext uri="{FF2B5EF4-FFF2-40B4-BE49-F238E27FC236}">
                    <a16:creationId xmlns:a16="http://schemas.microsoft.com/office/drawing/2014/main" id="{1FB25F13-009F-04D7-7B44-59A03B56B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9077"/>
              <a:stretch>
                <a:fillRect/>
              </a:stretch>
            </p:blipFill>
            <p:spPr bwMode="auto">
              <a:xfrm>
                <a:off x="1864270" y="1376214"/>
                <a:ext cx="4581525" cy="227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圓角矩形 5">
              <a:extLst>
                <a:ext uri="{FF2B5EF4-FFF2-40B4-BE49-F238E27FC236}">
                  <a16:creationId xmlns:a16="http://schemas.microsoft.com/office/drawing/2014/main" id="{7434B642-B883-E52F-ED2F-86492713524D}"/>
                </a:ext>
              </a:extLst>
            </p:cNvPr>
            <p:cNvSpPr/>
            <p:nvPr/>
          </p:nvSpPr>
          <p:spPr>
            <a:xfrm>
              <a:off x="323850" y="35650"/>
              <a:ext cx="792163" cy="369799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EE19878-1532-084D-B48F-32C410EFA106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535363"/>
            <a:ext cx="4581525" cy="3322637"/>
            <a:chOff x="4499992" y="3534961"/>
            <a:chExt cx="4581525" cy="3323039"/>
          </a:xfrm>
        </p:grpSpPr>
        <p:pic>
          <p:nvPicPr>
            <p:cNvPr id="142345" name="圖片 3">
              <a:extLst>
                <a:ext uri="{FF2B5EF4-FFF2-40B4-BE49-F238E27FC236}">
                  <a16:creationId xmlns:a16="http://schemas.microsoft.com/office/drawing/2014/main" id="{D771BC2A-2AFA-DBB1-07B2-57B88E7A6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99"/>
            <a:stretch>
              <a:fillRect/>
            </a:stretch>
          </p:blipFill>
          <p:spPr bwMode="auto">
            <a:xfrm>
              <a:off x="4499992" y="3537173"/>
              <a:ext cx="4581525" cy="3320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圓角矩形 6">
              <a:extLst>
                <a:ext uri="{FF2B5EF4-FFF2-40B4-BE49-F238E27FC236}">
                  <a16:creationId xmlns:a16="http://schemas.microsoft.com/office/drawing/2014/main" id="{C4C4974F-9C94-EE82-4267-6F52F26172FC}"/>
                </a:ext>
              </a:extLst>
            </p:cNvPr>
            <p:cNvSpPr/>
            <p:nvPr/>
          </p:nvSpPr>
          <p:spPr>
            <a:xfrm>
              <a:off x="4525392" y="3534961"/>
              <a:ext cx="695325" cy="325476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8" name="圓角矩形 7">
            <a:extLst>
              <a:ext uri="{FF2B5EF4-FFF2-40B4-BE49-F238E27FC236}">
                <a16:creationId xmlns:a16="http://schemas.microsoft.com/office/drawing/2014/main" id="{5E0A2098-D7C1-349A-EC31-EF46541D9DF6}"/>
              </a:ext>
            </a:extLst>
          </p:cNvPr>
          <p:cNvSpPr/>
          <p:nvPr/>
        </p:nvSpPr>
        <p:spPr>
          <a:xfrm>
            <a:off x="3346450" y="709613"/>
            <a:ext cx="1150938" cy="3778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93F4350D-0E7E-C97A-F2C0-64A33A12DAAC}"/>
              </a:ext>
            </a:extLst>
          </p:cNvPr>
          <p:cNvSpPr/>
          <p:nvPr/>
        </p:nvSpPr>
        <p:spPr>
          <a:xfrm>
            <a:off x="971550" y="1995488"/>
            <a:ext cx="1296988" cy="35401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58232A00-79A6-6669-5552-935CB41C23D7}"/>
              </a:ext>
            </a:extLst>
          </p:cNvPr>
          <p:cNvSpPr/>
          <p:nvPr/>
        </p:nvSpPr>
        <p:spPr>
          <a:xfrm>
            <a:off x="73025" y="2654300"/>
            <a:ext cx="1546225" cy="3778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75E67605-9409-06D0-418C-9B4A4F04859E}"/>
              </a:ext>
            </a:extLst>
          </p:cNvPr>
          <p:cNvSpPr/>
          <p:nvPr/>
        </p:nvSpPr>
        <p:spPr>
          <a:xfrm>
            <a:off x="6588125" y="4149725"/>
            <a:ext cx="1008063" cy="35877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BC2BFC57-4825-94CB-E73B-A45C677E39C1}"/>
              </a:ext>
            </a:extLst>
          </p:cNvPr>
          <p:cNvSpPr/>
          <p:nvPr/>
        </p:nvSpPr>
        <p:spPr>
          <a:xfrm>
            <a:off x="7236296" y="5197475"/>
            <a:ext cx="1845792" cy="35877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BA6AF880-1985-2739-6BB6-F3FF6128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764704"/>
            <a:ext cx="8569325" cy="584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TW" sz="2800" b="1" kern="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Using the template slide (page 12) and follow the three steps to find your core paper by searching your research topic. </a:t>
            </a:r>
            <a:endParaRPr lang="zh-TW" altLang="en-US" sz="2800" b="1" kern="0" dirty="0">
              <a:solidFill>
                <a:srgbClr val="009A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sz="2800" b="1" kern="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Follow the template slides (p.16-18) and paste your search results into </a:t>
            </a:r>
            <a:r>
              <a:rPr lang="en-US" altLang="zh-TW" sz="2800" b="1" kern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PPT </a:t>
            </a:r>
            <a:r>
              <a:rPr lang="en-US" altLang="zh-TW" sz="2800" b="1" kern="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file and add a 4</a:t>
            </a:r>
            <a:r>
              <a:rPr lang="en-US" altLang="zh-TW" sz="2800" b="1" kern="0" baseline="3000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</a:t>
            </a:r>
            <a:r>
              <a:rPr lang="en-US" altLang="zh-TW" sz="2800" b="1" kern="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slide to list the name of your target journal</a:t>
            </a:r>
          </a:p>
          <a:p>
            <a:pPr eaLnBrk="1" hangingPunct="1">
              <a:defRPr/>
            </a:pPr>
            <a:r>
              <a:rPr lang="en-US" altLang="zh-TW" sz="2800" b="1" kern="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Each submit your HW to Moodle by noon next Wed. The instructor will pick 2 students to present in class.</a:t>
            </a:r>
          </a:p>
          <a:p>
            <a:pPr eaLnBrk="1" hangingPunct="1">
              <a:defRPr/>
            </a:pPr>
            <a:r>
              <a:rPr lang="en-US" altLang="zh-TW" sz="2800" b="1" kern="0" dirty="0">
                <a:solidFill>
                  <a:srgbClr val="009A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exercise will also help you to prepare for the next lecture “How to choose the right journal to submit your manuscript?”</a:t>
            </a:r>
            <a:endParaRPr lang="zh-TW" altLang="en-US" sz="2800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6653F33-C7AF-1660-BE50-FDDB8636B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9" y="33338"/>
            <a:ext cx="6552728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Homework due June 11th</a:t>
            </a:r>
            <a:endParaRPr lang="zh-TW" altLang="en-US" sz="36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>
            <a:extLst>
              <a:ext uri="{FF2B5EF4-FFF2-40B4-BE49-F238E27FC236}">
                <a16:creationId xmlns:a16="http://schemas.microsoft.com/office/drawing/2014/main" id="{52D44D45-999D-FF71-AC35-61275FE07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16"/>
          <a:stretch>
            <a:fillRect/>
          </a:stretch>
        </p:blipFill>
        <p:spPr bwMode="auto">
          <a:xfrm>
            <a:off x="161925" y="115888"/>
            <a:ext cx="869473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圖片 1">
            <a:extLst>
              <a:ext uri="{FF2B5EF4-FFF2-40B4-BE49-F238E27FC236}">
                <a16:creationId xmlns:a16="http://schemas.microsoft.com/office/drawing/2014/main" id="{BD3654C2-8FC7-E3BA-5D69-E3DC707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5"/>
          <a:stretch>
            <a:fillRect/>
          </a:stretch>
        </p:blipFill>
        <p:spPr bwMode="auto">
          <a:xfrm>
            <a:off x="161925" y="2424113"/>
            <a:ext cx="86947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矩形 1">
            <a:extLst>
              <a:ext uri="{FF2B5EF4-FFF2-40B4-BE49-F238E27FC236}">
                <a16:creationId xmlns:a16="http://schemas.microsoft.com/office/drawing/2014/main" id="{5AD99023-365C-31B0-CD7B-8B721DEBF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6205538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</a:rPr>
              <a:t>Arthritis Care Res 2019;71:903-13.</a:t>
            </a:r>
            <a:endParaRPr lang="zh-TW" altLang="en-US" sz="2400" i="1">
              <a:solidFill>
                <a:srgbClr val="0000FF"/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2E13D4DF-2635-0EFD-91CC-D2DA7308297B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150813"/>
            <a:ext cx="5329237" cy="2270125"/>
            <a:chOff x="3779838" y="150813"/>
            <a:chExt cx="5329237" cy="2270125"/>
          </a:xfrm>
        </p:grpSpPr>
        <p:grpSp>
          <p:nvGrpSpPr>
            <p:cNvPr id="13325" name="群組 2">
              <a:extLst>
                <a:ext uri="{FF2B5EF4-FFF2-40B4-BE49-F238E27FC236}">
                  <a16:creationId xmlns:a16="http://schemas.microsoft.com/office/drawing/2014/main" id="{B9CD0DBD-E090-BABD-A298-5F8C4F2EC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838" y="150813"/>
              <a:ext cx="5329237" cy="2270125"/>
              <a:chOff x="3779838" y="150813"/>
              <a:chExt cx="5329237" cy="2270125"/>
            </a:xfrm>
          </p:grpSpPr>
          <p:sp>
            <p:nvSpPr>
              <p:cNvPr id="4" name="圓角矩形 3">
                <a:extLst>
                  <a:ext uri="{FF2B5EF4-FFF2-40B4-BE49-F238E27FC236}">
                    <a16:creationId xmlns:a16="http://schemas.microsoft.com/office/drawing/2014/main" id="{482CAA1B-8D82-342B-25A0-A45921D31A24}"/>
                  </a:ext>
                </a:extLst>
              </p:cNvPr>
              <p:cNvSpPr/>
              <p:nvPr/>
            </p:nvSpPr>
            <p:spPr bwMode="auto">
              <a:xfrm>
                <a:off x="3779838" y="150813"/>
                <a:ext cx="3744912" cy="393700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6" name="雲朵形 15">
                <a:extLst>
                  <a:ext uri="{FF2B5EF4-FFF2-40B4-BE49-F238E27FC236}">
                    <a16:creationId xmlns:a16="http://schemas.microsoft.com/office/drawing/2014/main" id="{BCABD166-46E2-9A7D-B62C-49BBE66EA637}"/>
                  </a:ext>
                </a:extLst>
              </p:cNvPr>
              <p:cNvSpPr/>
              <p:nvPr/>
            </p:nvSpPr>
            <p:spPr>
              <a:xfrm>
                <a:off x="5651500" y="836613"/>
                <a:ext cx="3457575" cy="1584325"/>
              </a:xfrm>
              <a:prstGeom prst="cloud">
                <a:avLst/>
              </a:prstGeom>
              <a:solidFill>
                <a:srgbClr val="FFFF99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2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3326" name="文字方塊 16">
              <a:extLst>
                <a:ext uri="{FF2B5EF4-FFF2-40B4-BE49-F238E27FC236}">
                  <a16:creationId xmlns:a16="http://schemas.microsoft.com/office/drawing/2014/main" id="{833591C2-51EE-BBCE-F4CA-B19BBEF88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888" y="1109663"/>
              <a:ext cx="2608262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600" b="1">
                  <a:solidFill>
                    <a:srgbClr val="FF0000"/>
                  </a:solidFill>
                </a:rPr>
                <a:t>GC: Medication Nonadherence</a:t>
              </a:r>
              <a:endParaRPr lang="zh-TW" altLang="en-US" sz="2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56014771-1E74-E9A9-B38C-D69ECEC257BF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1109663"/>
            <a:ext cx="3948113" cy="1627187"/>
            <a:chOff x="1199480" y="1109664"/>
            <a:chExt cx="3948783" cy="1627186"/>
          </a:xfrm>
        </p:grpSpPr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23F1D4C2-5BA8-568E-8AA8-9899C1FE9A2F}"/>
                </a:ext>
              </a:extLst>
            </p:cNvPr>
            <p:cNvSpPr/>
            <p:nvPr/>
          </p:nvSpPr>
          <p:spPr bwMode="auto">
            <a:xfrm>
              <a:off x="1402714" y="2420938"/>
              <a:ext cx="3745549" cy="31591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953A4196-4479-74E9-62B8-E0DB8B24086B}"/>
                </a:ext>
              </a:extLst>
            </p:cNvPr>
            <p:cNvSpPr/>
            <p:nvPr/>
          </p:nvSpPr>
          <p:spPr>
            <a:xfrm>
              <a:off x="1199480" y="1109664"/>
              <a:ext cx="3575657" cy="1255711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24" name="文字方塊 18">
              <a:extLst>
                <a:ext uri="{FF2B5EF4-FFF2-40B4-BE49-F238E27FC236}">
                  <a16:creationId xmlns:a16="http://schemas.microsoft.com/office/drawing/2014/main" id="{D395699A-1A56-F476-CD37-014604A93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4" y="1268840"/>
              <a:ext cx="32385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SC: Adherence to hydroxychloroquine</a:t>
              </a:r>
              <a:endPara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C0978C66-30C0-E0BF-0C4B-4A6FFCF32EE2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4008438"/>
            <a:ext cx="4824413" cy="2095500"/>
            <a:chOff x="2987675" y="4008439"/>
            <a:chExt cx="4824413" cy="2095499"/>
          </a:xfrm>
        </p:grpSpPr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04C4F230-18D2-346A-19A6-54DFE61435BD}"/>
                </a:ext>
              </a:extLst>
            </p:cNvPr>
            <p:cNvSpPr/>
            <p:nvPr/>
          </p:nvSpPr>
          <p:spPr bwMode="auto">
            <a:xfrm>
              <a:off x="2987675" y="4008439"/>
              <a:ext cx="4824413" cy="239712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D866301-D108-05DA-A96F-0B2D8A569178}"/>
                </a:ext>
              </a:extLst>
            </p:cNvPr>
            <p:cNvSpPr/>
            <p:nvPr/>
          </p:nvSpPr>
          <p:spPr>
            <a:xfrm>
              <a:off x="3419475" y="4832351"/>
              <a:ext cx="3960813" cy="1271587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altLang="zh-TW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OM: measured adherence using the proportion of days covered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1">
            <a:extLst>
              <a:ext uri="{FF2B5EF4-FFF2-40B4-BE49-F238E27FC236}">
                <a16:creationId xmlns:a16="http://schemas.microsoft.com/office/drawing/2014/main" id="{9D6834E4-9BE4-E304-1243-F9C9B39F4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5"/>
          <a:stretch>
            <a:fillRect/>
          </a:stretch>
        </p:blipFill>
        <p:spPr bwMode="auto">
          <a:xfrm>
            <a:off x="179388" y="2781300"/>
            <a:ext cx="86947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1">
            <a:extLst>
              <a:ext uri="{FF2B5EF4-FFF2-40B4-BE49-F238E27FC236}">
                <a16:creationId xmlns:a16="http://schemas.microsoft.com/office/drawing/2014/main" id="{33C3F6FC-580D-1EA3-E96C-D7A39BB23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6396038"/>
            <a:ext cx="813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spcBef>
                <a:spcPts val="60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</a:rPr>
              <a:t>Arthritis Care Res 2019;71:903-13.</a:t>
            </a:r>
            <a:endParaRPr lang="zh-TW" altLang="en-US" sz="2400" i="1">
              <a:solidFill>
                <a:srgbClr val="0000FF"/>
              </a:solidFill>
            </a:endParaRPr>
          </a:p>
        </p:txBody>
      </p:sp>
      <p:pic>
        <p:nvPicPr>
          <p:cNvPr id="15364" name="圖片 1">
            <a:extLst>
              <a:ext uri="{FF2B5EF4-FFF2-40B4-BE49-F238E27FC236}">
                <a16:creationId xmlns:a16="http://schemas.microsoft.com/office/drawing/2014/main" id="{EFF43866-C534-3C46-49A3-4208012F9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3"/>
          <a:stretch>
            <a:fillRect/>
          </a:stretch>
        </p:blipFill>
        <p:spPr bwMode="auto">
          <a:xfrm>
            <a:off x="41275" y="25400"/>
            <a:ext cx="8694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2BE5ED8F-4783-AD35-DCC7-A54313E5286A}"/>
              </a:ext>
            </a:extLst>
          </p:cNvPr>
          <p:cNvGrpSpPr>
            <a:grpSpLocks/>
          </p:cNvGrpSpPr>
          <p:nvPr/>
        </p:nvGrpSpPr>
        <p:grpSpPr bwMode="auto">
          <a:xfrm>
            <a:off x="58738" y="131763"/>
            <a:ext cx="3455987" cy="2100262"/>
            <a:chOff x="58738" y="131763"/>
            <a:chExt cx="3455987" cy="2100262"/>
          </a:xfrm>
        </p:grpSpPr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F9AE4A4E-8AF0-DC57-C8B2-C0601B1C9CD4}"/>
                </a:ext>
              </a:extLst>
            </p:cNvPr>
            <p:cNvSpPr/>
            <p:nvPr/>
          </p:nvSpPr>
          <p:spPr bwMode="auto">
            <a:xfrm>
              <a:off x="157163" y="131763"/>
              <a:ext cx="3119437" cy="301625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8" name="雲朵形 17">
              <a:extLst>
                <a:ext uri="{FF2B5EF4-FFF2-40B4-BE49-F238E27FC236}">
                  <a16:creationId xmlns:a16="http://schemas.microsoft.com/office/drawing/2014/main" id="{6C34F7A4-F24C-57A0-2F0F-F1D353E62116}"/>
                </a:ext>
              </a:extLst>
            </p:cNvPr>
            <p:cNvSpPr/>
            <p:nvPr/>
          </p:nvSpPr>
          <p:spPr>
            <a:xfrm>
              <a:off x="58738" y="836613"/>
              <a:ext cx="3455987" cy="1395412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77" name="文字方塊 18">
              <a:extLst>
                <a:ext uri="{FF2B5EF4-FFF2-40B4-BE49-F238E27FC236}">
                  <a16:creationId xmlns:a16="http://schemas.microsoft.com/office/drawing/2014/main" id="{4BE0651A-52D5-E4B4-4755-07D159E53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538" y="1109663"/>
              <a:ext cx="2609850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2600" b="1">
                  <a:solidFill>
                    <a:srgbClr val="FF0000"/>
                  </a:solidFill>
                </a:rPr>
                <a:t>GC: Area-level Predictors</a:t>
              </a:r>
              <a:endParaRPr lang="zh-TW" altLang="en-US" sz="2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6DCC507F-B4D3-646C-9531-1C07D1215C9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738188"/>
            <a:ext cx="8424863" cy="2978150"/>
            <a:chOff x="323850" y="738188"/>
            <a:chExt cx="8424863" cy="2978406"/>
          </a:xfrm>
        </p:grpSpPr>
        <p:sp>
          <p:nvSpPr>
            <p:cNvPr id="11" name="圓角矩形 10">
              <a:extLst>
                <a:ext uri="{FF2B5EF4-FFF2-40B4-BE49-F238E27FC236}">
                  <a16:creationId xmlns:a16="http://schemas.microsoft.com/office/drawing/2014/main" id="{E3B3684F-6950-827E-EA7F-AEC4CDF41C82}"/>
                </a:ext>
              </a:extLst>
            </p:cNvPr>
            <p:cNvSpPr/>
            <p:nvPr/>
          </p:nvSpPr>
          <p:spPr bwMode="auto">
            <a:xfrm>
              <a:off x="323850" y="3503851"/>
              <a:ext cx="7920038" cy="21274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6" name="圓角矩形 15">
              <a:extLst>
                <a:ext uri="{FF2B5EF4-FFF2-40B4-BE49-F238E27FC236}">
                  <a16:creationId xmlns:a16="http://schemas.microsoft.com/office/drawing/2014/main" id="{BA08CDB6-8668-476B-BF69-5E7DEB38DEDF}"/>
                </a:ext>
              </a:extLst>
            </p:cNvPr>
            <p:cNvSpPr/>
            <p:nvPr/>
          </p:nvSpPr>
          <p:spPr bwMode="auto">
            <a:xfrm>
              <a:off x="7885113" y="3284757"/>
              <a:ext cx="863600" cy="219094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FFA9D418-6667-52CC-25C4-7F0DCA37BCBF}"/>
                </a:ext>
              </a:extLst>
            </p:cNvPr>
            <p:cNvSpPr/>
            <p:nvPr/>
          </p:nvSpPr>
          <p:spPr>
            <a:xfrm>
              <a:off x="3851275" y="738188"/>
              <a:ext cx="4897438" cy="2043288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74" name="文字方塊 20">
              <a:extLst>
                <a:ext uri="{FF2B5EF4-FFF2-40B4-BE49-F238E27FC236}">
                  <a16:creationId xmlns:a16="http://schemas.microsoft.com/office/drawing/2014/main" id="{A6289C1C-25FA-D7F9-56B4-28571347F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9438" y="989013"/>
              <a:ext cx="4002087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ts val="2500"/>
                </a:lnSpc>
                <a:spcBef>
                  <a:spcPct val="0"/>
                </a:spcBef>
                <a:buFontTx/>
                <a:buNone/>
              </a:pPr>
              <a:r>
                <a:rPr lang="en-US" altLang="zh-TW" sz="2400" b="1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SC: Contextual factors: racial composition, socioeconomic status, concentration of health care resources</a:t>
              </a:r>
              <a:endPara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13E4A4B-1128-90FC-69DD-FF11EA685FDE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4608513"/>
            <a:ext cx="8683625" cy="1822450"/>
            <a:chOff x="352425" y="4608513"/>
            <a:chExt cx="8683625" cy="1822450"/>
          </a:xfrm>
        </p:grpSpPr>
        <p:sp>
          <p:nvSpPr>
            <p:cNvPr id="13" name="圓角矩形 12">
              <a:extLst>
                <a:ext uri="{FF2B5EF4-FFF2-40B4-BE49-F238E27FC236}">
                  <a16:creationId xmlns:a16="http://schemas.microsoft.com/office/drawing/2014/main" id="{50D04BA3-875E-EC8F-673F-84841DD4C0E7}"/>
                </a:ext>
              </a:extLst>
            </p:cNvPr>
            <p:cNvSpPr/>
            <p:nvPr/>
          </p:nvSpPr>
          <p:spPr bwMode="auto">
            <a:xfrm>
              <a:off x="3386138" y="4608513"/>
              <a:ext cx="5362575" cy="26035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7" name="圓角矩形 16">
              <a:extLst>
                <a:ext uri="{FF2B5EF4-FFF2-40B4-BE49-F238E27FC236}">
                  <a16:creationId xmlns:a16="http://schemas.microsoft.com/office/drawing/2014/main" id="{A5325E76-996D-98D7-53C2-DBFC2C342E59}"/>
                </a:ext>
              </a:extLst>
            </p:cNvPr>
            <p:cNvSpPr/>
            <p:nvPr/>
          </p:nvSpPr>
          <p:spPr bwMode="auto">
            <a:xfrm>
              <a:off x="352425" y="4868863"/>
              <a:ext cx="6956425" cy="22860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E644B26-57A3-6660-0E0E-262DACD1062C}"/>
                </a:ext>
              </a:extLst>
            </p:cNvPr>
            <p:cNvSpPr/>
            <p:nvPr/>
          </p:nvSpPr>
          <p:spPr>
            <a:xfrm>
              <a:off x="352425" y="5229225"/>
              <a:ext cx="8683625" cy="120173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en-US" altLang="zh-TW" sz="23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OM: zip code-level, county-level, state level socio-demographic variables from the American Community Survey, and health resources from Area Health Resources Files.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77349174-E5DF-0B41-1712-F166DB28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8569325" cy="4895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endParaRPr lang="zh-TW" altLang="en-US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6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 knowledge </a:t>
            </a:r>
            <a:r>
              <a:rPr lang="en-US" altLang="zh-TW" sz="2600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(sometimes very plain English because different profession makes one feel worlds apart)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6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Importance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6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Previous studies </a:t>
            </a:r>
            <a:r>
              <a:rPr lang="en-US" altLang="zh-TW" sz="2600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(selected dialogue papers)</a:t>
            </a:r>
            <a:endParaRPr lang="zh-TW" altLang="en-US" sz="26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 </a:t>
            </a:r>
            <a:r>
              <a:rPr lang="en-US" altLang="zh-TW" sz="28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despite, yet, whereas, although)</a:t>
            </a:r>
            <a:endParaRPr lang="zh-TW" altLang="en-US" sz="28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defRPr/>
            </a:pPr>
            <a:r>
              <a:rPr lang="en-US" altLang="zh-TW" sz="2600" b="1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Limitations or conflict findings</a:t>
            </a:r>
            <a:endParaRPr lang="zh-TW" altLang="en-US" sz="2600" b="1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en-US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Therefore</a:t>
            </a:r>
          </a:p>
          <a:p>
            <a:pPr lvl="1" eaLnBrk="1" hangingPunct="1">
              <a:defRPr/>
            </a:pPr>
            <a:r>
              <a:rPr lang="en-US" altLang="zh-TW" sz="2600" kern="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What is the niche of this study to solve limitation</a:t>
            </a:r>
            <a:endParaRPr lang="zh-TW" altLang="en-US" sz="2600" kern="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14E0E0F-D8B1-A6F1-98C8-330137714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5550" y="115888"/>
            <a:ext cx="51276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How to write introduction?</a:t>
            </a:r>
            <a:endParaRPr lang="zh-TW" altLang="en-US" sz="40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grpSp>
        <p:nvGrpSpPr>
          <p:cNvPr id="17412" name="群組 1">
            <a:extLst>
              <a:ext uri="{FF2B5EF4-FFF2-40B4-BE49-F238E27FC236}">
                <a16:creationId xmlns:a16="http://schemas.microsoft.com/office/drawing/2014/main" id="{5AE7EE63-F38D-A27F-CBD3-C483F280DC00}"/>
              </a:ext>
            </a:extLst>
          </p:cNvPr>
          <p:cNvGrpSpPr>
            <a:grpSpLocks/>
          </p:cNvGrpSpPr>
          <p:nvPr/>
        </p:nvGrpSpPr>
        <p:grpSpPr bwMode="auto">
          <a:xfrm>
            <a:off x="614363" y="203200"/>
            <a:ext cx="3741737" cy="1274763"/>
            <a:chOff x="539552" y="1491102"/>
            <a:chExt cx="3742060" cy="1274670"/>
          </a:xfrm>
        </p:grpSpPr>
        <p:sp>
          <p:nvSpPr>
            <p:cNvPr id="17413" name="AutoShape 25">
              <a:extLst>
                <a:ext uri="{FF2B5EF4-FFF2-40B4-BE49-F238E27FC236}">
                  <a16:creationId xmlns:a16="http://schemas.microsoft.com/office/drawing/2014/main" id="{2EEC0C46-E1B6-2837-D85E-E257C9A0A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491102"/>
              <a:ext cx="3742060" cy="1274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Text Box 28">
              <a:extLst>
                <a:ext uri="{FF2B5EF4-FFF2-40B4-BE49-F238E27FC236}">
                  <a16:creationId xmlns:a16="http://schemas.microsoft.com/office/drawing/2014/main" id="{FC0F6EF3-2049-E710-86A4-2E4F20B29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97" y="1855257"/>
              <a:ext cx="2580199" cy="52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Introduction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>
            <a:extLst>
              <a:ext uri="{FF2B5EF4-FFF2-40B4-BE49-F238E27FC236}">
                <a16:creationId xmlns:a16="http://schemas.microsoft.com/office/drawing/2014/main" id="{1D43C41E-5490-43CC-9371-609C99067200}"/>
              </a:ext>
            </a:extLst>
          </p:cNvPr>
          <p:cNvSpPr/>
          <p:nvPr/>
        </p:nvSpPr>
        <p:spPr>
          <a:xfrm rot="10800000">
            <a:off x="468313" y="1450975"/>
            <a:ext cx="8207375" cy="5434013"/>
          </a:xfrm>
          <a:prstGeom prst="triangle">
            <a:avLst>
              <a:gd name="adj" fmla="val 49841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D9D276C2-5AD4-88CC-5EC8-7B6C8810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630363"/>
            <a:ext cx="7054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r>
              <a:rPr lang="zh-TW" altLang="en-US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Essential background and importance</a:t>
            </a:r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2E295B3B-6B6E-3604-388F-96793F12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517900"/>
            <a:ext cx="3311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However</a:t>
            </a: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Limitations, inconsistent findings, or unknown.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1F07A800-9B4A-DC0E-2C80-5E7681AA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48053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Therefore</a:t>
            </a:r>
            <a:r>
              <a:rPr lang="zh-TW" altLang="en-US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This study  aimed to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50A9264-AC80-D9DA-1317-189AFB099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9838" y="1588"/>
            <a:ext cx="5127625" cy="12176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kern="1200" dirty="0">
                <a:solidFill>
                  <a:srgbClr val="0000FF"/>
                </a:solidFill>
                <a:ea typeface="微軟正黑體" pitchFamily="34" charset="-120"/>
                <a:cs typeface="+mn-cs"/>
              </a:rPr>
              <a:t>Shape of introduction?</a:t>
            </a:r>
            <a:endParaRPr lang="zh-TW" altLang="en-US" sz="4000" b="1" kern="1200" dirty="0">
              <a:solidFill>
                <a:srgbClr val="0000FF"/>
              </a:solidFill>
              <a:ea typeface="微軟正黑體" pitchFamily="34" charset="-120"/>
              <a:cs typeface="+mn-cs"/>
            </a:endParaRPr>
          </a:p>
        </p:txBody>
      </p:sp>
      <p:grpSp>
        <p:nvGrpSpPr>
          <p:cNvPr id="19463" name="群組 1">
            <a:extLst>
              <a:ext uri="{FF2B5EF4-FFF2-40B4-BE49-F238E27FC236}">
                <a16:creationId xmlns:a16="http://schemas.microsoft.com/office/drawing/2014/main" id="{B0B303C1-8D7A-9172-1681-48FC98B7409E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88900"/>
            <a:ext cx="3741738" cy="1274763"/>
            <a:chOff x="539552" y="1491102"/>
            <a:chExt cx="3742060" cy="1274670"/>
          </a:xfrm>
        </p:grpSpPr>
        <p:sp>
          <p:nvSpPr>
            <p:cNvPr id="19465" name="AutoShape 25">
              <a:extLst>
                <a:ext uri="{FF2B5EF4-FFF2-40B4-BE49-F238E27FC236}">
                  <a16:creationId xmlns:a16="http://schemas.microsoft.com/office/drawing/2014/main" id="{678A4B8F-B53A-85A1-339B-A6E9AB742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1491102"/>
              <a:ext cx="3742060" cy="127467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9 w 21600"/>
                <a:gd name="T13" fmla="*/ 4500 h 21600"/>
                <a:gd name="T14" fmla="*/ 1710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Text Box 28">
              <a:extLst>
                <a:ext uri="{FF2B5EF4-FFF2-40B4-BE49-F238E27FC236}">
                  <a16:creationId xmlns:a16="http://schemas.microsoft.com/office/drawing/2014/main" id="{ABEB9EA5-7268-BCEB-AFBC-845630BEA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97" y="1855257"/>
              <a:ext cx="2580199" cy="52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b="1">
                  <a:solidFill>
                    <a:srgbClr val="FF0000"/>
                  </a:solidFill>
                </a:rPr>
                <a:t>Introduction</a:t>
              </a:r>
            </a:p>
          </p:txBody>
        </p:sp>
      </p:grpSp>
      <p:sp>
        <p:nvSpPr>
          <p:cNvPr id="19" name="Text Box 28">
            <a:extLst>
              <a:ext uri="{FF2B5EF4-FFF2-40B4-BE49-F238E27FC236}">
                <a16:creationId xmlns:a16="http://schemas.microsoft.com/office/drawing/2014/main" id="{1BFBFAC3-A691-FBB6-7C44-E3575F12E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2178050"/>
            <a:ext cx="501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Known</a:t>
            </a:r>
            <a:r>
              <a:rPr lang="zh-TW" altLang="en-US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>
                <a:solidFill>
                  <a:srgbClr val="3668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Narrow down to previous studies especially </a:t>
            </a:r>
            <a:r>
              <a:rPr lang="en-US" altLang="zh-TW" sz="24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key dialogue papers and authors (reviewers).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6308</TotalTime>
  <Words>1816</Words>
  <Application>Microsoft Office PowerPoint</Application>
  <PresentationFormat>如螢幕大小 (4:3)</PresentationFormat>
  <Paragraphs>296</Paragraphs>
  <Slides>57</Slides>
  <Notes>57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3" baseType="lpstr">
      <vt:lpstr>微軟正黑體</vt:lpstr>
      <vt:lpstr>標楷體</vt:lpstr>
      <vt:lpstr>Arial</vt:lpstr>
      <vt:lpstr>Calibri</vt:lpstr>
      <vt:lpstr>Times New Roman</vt:lpstr>
      <vt:lpstr>預設簡報設計</vt:lpstr>
      <vt:lpstr>PowerPoint 簡報</vt:lpstr>
      <vt:lpstr>Shape of IMRAD</vt:lpstr>
      <vt:lpstr>PowerPoint 簡報</vt:lpstr>
      <vt:lpstr>PowerPoint 簡報</vt:lpstr>
      <vt:lpstr>PowerPoint 簡報</vt:lpstr>
      <vt:lpstr>PowerPoint 簡報</vt:lpstr>
      <vt:lpstr>PowerPoint 簡報</vt:lpstr>
      <vt:lpstr>How to write introduction?</vt:lpstr>
      <vt:lpstr>Shape of introduction?</vt:lpstr>
      <vt:lpstr>How to find out key dialogue papers and authors (reviewers).</vt:lpstr>
      <vt:lpstr>Different data for mortality studies</vt:lpstr>
      <vt:lpstr>How to find out key dialogue papers and authors?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How to write introduction?</vt:lpstr>
      <vt:lpstr>How to write introduction?</vt:lpstr>
      <vt:lpstr>PowerPoint 簡報</vt:lpstr>
      <vt:lpstr>PowerPoint 簡報</vt:lpstr>
      <vt:lpstr>PowerPoint 簡報</vt:lpstr>
      <vt:lpstr>PowerPoint 簡報</vt:lpstr>
      <vt:lpstr>PowerPoint 簡報</vt:lpstr>
      <vt:lpstr>UCC principle</vt:lpstr>
      <vt:lpstr>Shape of introduction?</vt:lpstr>
      <vt:lpstr>Why the editor will send out your manuscript for external review? </vt:lpstr>
      <vt:lpstr>PowerPoint 簡報</vt:lpstr>
      <vt:lpstr>PowerPoint 簡報</vt:lpstr>
      <vt:lpstr>PowerPoint 簡報</vt:lpstr>
      <vt:lpstr>Do not submit your manuscript if you did not write however in the introduction</vt:lpstr>
      <vt:lpstr>Operational definitions so that people can get the same results following the steps you wrote. </vt:lpstr>
      <vt:lpstr>Using subtitles</vt:lpstr>
      <vt:lpstr>Modifying the topic from papers in dialogue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How to transform limitation into strength？ 反敗為勝</vt:lpstr>
      <vt:lpstr>PowerPoint 簡報</vt:lpstr>
      <vt:lpstr>PowerPoint 簡報</vt:lpstr>
      <vt:lpstr>PowerPoint 簡報</vt:lpstr>
      <vt:lpstr>PowerPoint 簡報</vt:lpstr>
      <vt:lpstr>How to transform this serious limitation into strength？</vt:lpstr>
      <vt:lpstr>PowerPoint 簡報</vt:lpstr>
      <vt:lpstr>PowerPoint 簡報</vt:lpstr>
      <vt:lpstr>We have tried several available efforts to minimize the biases. </vt:lpstr>
      <vt:lpstr>PowerPoint 簡報</vt:lpstr>
      <vt:lpstr>PowerPoint 簡報</vt:lpstr>
      <vt:lpstr>PowerPoint 簡報</vt:lpstr>
      <vt:lpstr>Homework due June 11th</vt:lpstr>
    </vt:vector>
  </TitlesOfParts>
  <Company>BESTNICE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WINXP</dc:creator>
  <cp:lastModifiedBy>古鯉榕 ku, Li-Jung</cp:lastModifiedBy>
  <cp:revision>406</cp:revision>
  <dcterms:created xsi:type="dcterms:W3CDTF">2007-02-23T08:15:50Z</dcterms:created>
  <dcterms:modified xsi:type="dcterms:W3CDTF">2025-06-04T05:46:58Z</dcterms:modified>
</cp:coreProperties>
</file>