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97" r:id="rId3"/>
    <p:sldId id="298" r:id="rId4"/>
    <p:sldId id="299" r:id="rId5"/>
    <p:sldId id="305" r:id="rId6"/>
    <p:sldId id="306" r:id="rId7"/>
    <p:sldId id="302" r:id="rId8"/>
    <p:sldId id="307" r:id="rId9"/>
    <p:sldId id="308" r:id="rId10"/>
    <p:sldId id="309" r:id="rId11"/>
    <p:sldId id="303" r:id="rId12"/>
    <p:sldId id="312" r:id="rId13"/>
    <p:sldId id="311" r:id="rId14"/>
    <p:sldId id="301" r:id="rId15"/>
    <p:sldId id="304" r:id="rId16"/>
    <p:sldId id="314" r:id="rId17"/>
    <p:sldId id="259" r:id="rId18"/>
    <p:sldId id="261" r:id="rId19"/>
    <p:sldId id="310" r:id="rId20"/>
    <p:sldId id="260" r:id="rId21"/>
    <p:sldId id="318" r:id="rId22"/>
    <p:sldId id="313" r:id="rId23"/>
    <p:sldId id="263" r:id="rId24"/>
    <p:sldId id="293" r:id="rId25"/>
    <p:sldId id="295" r:id="rId26"/>
    <p:sldId id="323" r:id="rId27"/>
    <p:sldId id="324" r:id="rId28"/>
    <p:sldId id="325" r:id="rId29"/>
    <p:sldId id="326" r:id="rId30"/>
    <p:sldId id="328" r:id="rId31"/>
    <p:sldId id="329" r:id="rId32"/>
    <p:sldId id="319" r:id="rId33"/>
    <p:sldId id="322" r:id="rId34"/>
    <p:sldId id="316" r:id="rId35"/>
    <p:sldId id="317" r:id="rId36"/>
    <p:sldId id="327" r:id="rId37"/>
  </p:sldIdLst>
  <p:sldSz cx="9144000" cy="5143500" type="screen16x9"/>
  <p:notesSz cx="6858000" cy="9144000"/>
  <p:embeddedFontLst>
    <p:embeddedFont>
      <p:font typeface="Lato" panose="02020500000000000000" charset="0"/>
      <p:regular r:id="rId39"/>
      <p:bold r:id="rId40"/>
      <p:italic r:id="rId41"/>
      <p:boldItalic r:id="rId42"/>
    </p:embeddedFont>
    <p:embeddedFont>
      <p:font typeface="Raleway" panose="02020500000000000000" charset="0"/>
      <p:regular r:id="rId43"/>
      <p:bold r:id="rId44"/>
      <p:italic r:id="rId45"/>
      <p:boldItalic r:id="rId46"/>
    </p:embeddedFont>
    <p:embeddedFont>
      <p:font typeface="微軟正黑體" panose="020B0604030504040204" pitchFamily="34" charset="-120"/>
      <p:regular r:id="rId47"/>
      <p:bold r:id="rId48"/>
    </p:embeddedFont>
    <p:embeddedFont>
      <p:font typeface="微軟正黑體" panose="020B0604030504040204" pitchFamily="34" charset="-12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393" y="4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4d2fefddfb_0_1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4d2fefddfb_0_1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26c1503bf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26c1503bf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4d2fefddfb_0_1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4d2fefddfb_0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4d2fefddfb_0_1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4d2fefddfb_0_1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1" name="Google Shape;11;p2"/>
          <p:cNvGrpSpPr/>
          <p:nvPr/>
        </p:nvGrpSpPr>
        <p:grpSpPr>
          <a:xfrm>
            <a:off x="830393"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5" name="Google Shape;25;p4"/>
          <p:cNvGrpSpPr/>
          <p:nvPr/>
        </p:nvGrpSpPr>
        <p:grpSpPr>
          <a:xfrm>
            <a:off x="830393"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8" name="Google Shape;28;p4"/>
          <p:cNvSpPr txBox="1">
            <a:spLocks noGrp="1"/>
          </p:cNvSpPr>
          <p:nvPr>
            <p:ph type="title"/>
          </p:nvPr>
        </p:nvSpPr>
        <p:spPr>
          <a:xfrm>
            <a:off x="729451"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baseline="0">
                <a:latin typeface="Times New Roman" panose="02020603050405020304" pitchFamily="18" charset="0"/>
                <a:ea typeface="微軟正黑體" panose="020B0604030504040204" pitchFamily="34" charset="-120"/>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dirty="0"/>
          </a:p>
        </p:txBody>
      </p:sp>
      <p:sp>
        <p:nvSpPr>
          <p:cNvPr id="29" name="Google Shape;29;p4"/>
          <p:cNvSpPr txBox="1">
            <a:spLocks noGrp="1"/>
          </p:cNvSpPr>
          <p:nvPr>
            <p:ph type="body" idx="1"/>
          </p:nvPr>
        </p:nvSpPr>
        <p:spPr>
          <a:xfrm>
            <a:off x="729451" y="2078875"/>
            <a:ext cx="7688700" cy="2261100"/>
          </a:xfrm>
          <a:prstGeom prst="rect">
            <a:avLst/>
          </a:prstGeom>
        </p:spPr>
        <p:txBody>
          <a:bodyPr spcFirstLastPara="1" wrap="square" lIns="91425" tIns="91425" rIns="91425" bIns="91425" anchor="t" anchorCtr="0">
            <a:normAutofit/>
          </a:bodyPr>
          <a:lstStyle>
            <a:lvl1pPr marL="457189" lvl="0" indent="-311143">
              <a:spcBef>
                <a:spcPts val="0"/>
              </a:spcBef>
              <a:spcAft>
                <a:spcPts val="0"/>
              </a:spcAft>
              <a:buSzPts val="1300"/>
              <a:buChar char="●"/>
              <a:defRPr/>
            </a:lvl1pPr>
            <a:lvl2pPr marL="914377" lvl="1" indent="-298443">
              <a:spcBef>
                <a:spcPts val="0"/>
              </a:spcBef>
              <a:spcAft>
                <a:spcPts val="0"/>
              </a:spcAft>
              <a:buSzPts val="1100"/>
              <a:buChar char="○"/>
              <a:defRPr/>
            </a:lvl2pPr>
            <a:lvl3pPr marL="1371566" lvl="2" indent="-298443">
              <a:spcBef>
                <a:spcPts val="0"/>
              </a:spcBef>
              <a:spcAft>
                <a:spcPts val="0"/>
              </a:spcAft>
              <a:buSzPts val="1100"/>
              <a:buChar char="■"/>
              <a:defRPr/>
            </a:lvl3pPr>
            <a:lvl4pPr marL="1828754" lvl="3" indent="-298443">
              <a:spcBef>
                <a:spcPts val="0"/>
              </a:spcBef>
              <a:spcAft>
                <a:spcPts val="0"/>
              </a:spcAft>
              <a:buSzPts val="1100"/>
              <a:buChar char="●"/>
              <a:defRPr/>
            </a:lvl4pPr>
            <a:lvl5pPr marL="2285943" lvl="4" indent="-298443">
              <a:spcBef>
                <a:spcPts val="0"/>
              </a:spcBef>
              <a:spcAft>
                <a:spcPts val="0"/>
              </a:spcAft>
              <a:buSzPts val="1100"/>
              <a:buChar char="○"/>
              <a:defRPr/>
            </a:lvl5pPr>
            <a:lvl6pPr marL="2743131" lvl="5" indent="-298443">
              <a:spcBef>
                <a:spcPts val="0"/>
              </a:spcBef>
              <a:spcAft>
                <a:spcPts val="0"/>
              </a:spcAft>
              <a:buSzPts val="1100"/>
              <a:buChar char="■"/>
              <a:defRPr/>
            </a:lvl6pPr>
            <a:lvl7pPr marL="3200320" lvl="6" indent="-298443">
              <a:spcBef>
                <a:spcPts val="0"/>
              </a:spcBef>
              <a:spcAft>
                <a:spcPts val="0"/>
              </a:spcAft>
              <a:buSzPts val="1100"/>
              <a:buChar char="●"/>
              <a:defRPr/>
            </a:lvl7pPr>
            <a:lvl8pPr marL="3657509" lvl="7" indent="-298443">
              <a:spcBef>
                <a:spcPts val="0"/>
              </a:spcBef>
              <a:spcAft>
                <a:spcPts val="0"/>
              </a:spcAft>
              <a:buSzPts val="1100"/>
              <a:buChar char="○"/>
              <a:defRPr/>
            </a:lvl8pPr>
            <a:lvl9pPr marL="4114697" lvl="8" indent="-29844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3" name="Google Shape;33;p5"/>
          <p:cNvGrpSpPr/>
          <p:nvPr/>
        </p:nvGrpSpPr>
        <p:grpSpPr>
          <a:xfrm>
            <a:off x="830393"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 name="Google Shape;36;p5"/>
          <p:cNvSpPr txBox="1">
            <a:spLocks noGrp="1"/>
          </p:cNvSpPr>
          <p:nvPr>
            <p:ph type="title"/>
          </p:nvPr>
        </p:nvSpPr>
        <p:spPr>
          <a:xfrm>
            <a:off x="729451"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6" y="2078875"/>
            <a:ext cx="3774300" cy="2261100"/>
          </a:xfrm>
          <a:prstGeom prst="rect">
            <a:avLst/>
          </a:prstGeom>
        </p:spPr>
        <p:txBody>
          <a:bodyPr spcFirstLastPara="1" wrap="square" lIns="91425" tIns="91425" rIns="91425" bIns="91425" anchor="t" anchorCtr="0">
            <a:normAutofit/>
          </a:bodyPr>
          <a:lstStyle>
            <a:lvl1pPr marL="457189" lvl="0" indent="-311143">
              <a:spcBef>
                <a:spcPts val="0"/>
              </a:spcBef>
              <a:spcAft>
                <a:spcPts val="0"/>
              </a:spcAft>
              <a:buSzPts val="1300"/>
              <a:buChar char="●"/>
              <a:defRPr/>
            </a:lvl1pPr>
            <a:lvl2pPr marL="914377" lvl="1" indent="-298443">
              <a:spcBef>
                <a:spcPts val="0"/>
              </a:spcBef>
              <a:spcAft>
                <a:spcPts val="0"/>
              </a:spcAft>
              <a:buSzPts val="1100"/>
              <a:buChar char="○"/>
              <a:defRPr/>
            </a:lvl2pPr>
            <a:lvl3pPr marL="1371566" lvl="2" indent="-298443">
              <a:spcBef>
                <a:spcPts val="0"/>
              </a:spcBef>
              <a:spcAft>
                <a:spcPts val="0"/>
              </a:spcAft>
              <a:buSzPts val="1100"/>
              <a:buChar char="■"/>
              <a:defRPr/>
            </a:lvl3pPr>
            <a:lvl4pPr marL="1828754" lvl="3" indent="-298443">
              <a:spcBef>
                <a:spcPts val="0"/>
              </a:spcBef>
              <a:spcAft>
                <a:spcPts val="0"/>
              </a:spcAft>
              <a:buSzPts val="1100"/>
              <a:buChar char="●"/>
              <a:defRPr/>
            </a:lvl4pPr>
            <a:lvl5pPr marL="2285943" lvl="4" indent="-298443">
              <a:spcBef>
                <a:spcPts val="0"/>
              </a:spcBef>
              <a:spcAft>
                <a:spcPts val="0"/>
              </a:spcAft>
              <a:buSzPts val="1100"/>
              <a:buChar char="○"/>
              <a:defRPr/>
            </a:lvl5pPr>
            <a:lvl6pPr marL="2743131" lvl="5" indent="-298443">
              <a:spcBef>
                <a:spcPts val="0"/>
              </a:spcBef>
              <a:spcAft>
                <a:spcPts val="0"/>
              </a:spcAft>
              <a:buSzPts val="1100"/>
              <a:buChar char="■"/>
              <a:defRPr/>
            </a:lvl6pPr>
            <a:lvl7pPr marL="3200320" lvl="6" indent="-298443">
              <a:spcBef>
                <a:spcPts val="0"/>
              </a:spcBef>
              <a:spcAft>
                <a:spcPts val="0"/>
              </a:spcAft>
              <a:buSzPts val="1100"/>
              <a:buChar char="●"/>
              <a:defRPr/>
            </a:lvl7pPr>
            <a:lvl8pPr marL="3657509" lvl="7" indent="-298443">
              <a:spcBef>
                <a:spcPts val="0"/>
              </a:spcBef>
              <a:spcAft>
                <a:spcPts val="0"/>
              </a:spcAft>
              <a:buSzPts val="1100"/>
              <a:buChar char="○"/>
              <a:defRPr/>
            </a:lvl8pPr>
            <a:lvl9pPr marL="4114697" lvl="8" indent="-298443">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5" y="2078875"/>
            <a:ext cx="3774300" cy="2261100"/>
          </a:xfrm>
          <a:prstGeom prst="rect">
            <a:avLst/>
          </a:prstGeom>
        </p:spPr>
        <p:txBody>
          <a:bodyPr spcFirstLastPara="1" wrap="square" lIns="91425" tIns="91425" rIns="91425" bIns="91425" anchor="t" anchorCtr="0">
            <a:normAutofit/>
          </a:bodyPr>
          <a:lstStyle>
            <a:lvl1pPr marL="457189" lvl="0" indent="-311143">
              <a:spcBef>
                <a:spcPts val="0"/>
              </a:spcBef>
              <a:spcAft>
                <a:spcPts val="0"/>
              </a:spcAft>
              <a:buSzPts val="1300"/>
              <a:buChar char="●"/>
              <a:defRPr/>
            </a:lvl1pPr>
            <a:lvl2pPr marL="914377" lvl="1" indent="-298443">
              <a:spcBef>
                <a:spcPts val="0"/>
              </a:spcBef>
              <a:spcAft>
                <a:spcPts val="0"/>
              </a:spcAft>
              <a:buSzPts val="1100"/>
              <a:buChar char="○"/>
              <a:defRPr/>
            </a:lvl2pPr>
            <a:lvl3pPr marL="1371566" lvl="2" indent="-298443">
              <a:spcBef>
                <a:spcPts val="0"/>
              </a:spcBef>
              <a:spcAft>
                <a:spcPts val="0"/>
              </a:spcAft>
              <a:buSzPts val="1100"/>
              <a:buChar char="■"/>
              <a:defRPr/>
            </a:lvl3pPr>
            <a:lvl4pPr marL="1828754" lvl="3" indent="-298443">
              <a:spcBef>
                <a:spcPts val="0"/>
              </a:spcBef>
              <a:spcAft>
                <a:spcPts val="0"/>
              </a:spcAft>
              <a:buSzPts val="1100"/>
              <a:buChar char="●"/>
              <a:defRPr/>
            </a:lvl4pPr>
            <a:lvl5pPr marL="2285943" lvl="4" indent="-298443">
              <a:spcBef>
                <a:spcPts val="0"/>
              </a:spcBef>
              <a:spcAft>
                <a:spcPts val="0"/>
              </a:spcAft>
              <a:buSzPts val="1100"/>
              <a:buChar char="○"/>
              <a:defRPr/>
            </a:lvl5pPr>
            <a:lvl6pPr marL="2743131" lvl="5" indent="-298443">
              <a:spcBef>
                <a:spcPts val="0"/>
              </a:spcBef>
              <a:spcAft>
                <a:spcPts val="0"/>
              </a:spcAft>
              <a:buSzPts val="1100"/>
              <a:buChar char="■"/>
              <a:defRPr/>
            </a:lvl6pPr>
            <a:lvl7pPr marL="3200320" lvl="6" indent="-298443">
              <a:spcBef>
                <a:spcPts val="0"/>
              </a:spcBef>
              <a:spcAft>
                <a:spcPts val="0"/>
              </a:spcAft>
              <a:buSzPts val="1100"/>
              <a:buChar char="●"/>
              <a:defRPr/>
            </a:lvl7pPr>
            <a:lvl8pPr marL="3657509" lvl="7" indent="-298443">
              <a:spcBef>
                <a:spcPts val="0"/>
              </a:spcBef>
              <a:spcAft>
                <a:spcPts val="0"/>
              </a:spcAft>
              <a:buSzPts val="1100"/>
              <a:buChar char="○"/>
              <a:defRPr/>
            </a:lvl8pPr>
            <a:lvl9pPr marL="4114697" lvl="8" indent="-298443">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42" name="Google Shape;42;p6"/>
          <p:cNvGrpSpPr/>
          <p:nvPr/>
        </p:nvGrpSpPr>
        <p:grpSpPr>
          <a:xfrm>
            <a:off x="830393"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5" name="Google Shape;45;p6"/>
          <p:cNvSpPr txBox="1">
            <a:spLocks noGrp="1"/>
          </p:cNvSpPr>
          <p:nvPr>
            <p:ph type="title"/>
          </p:nvPr>
        </p:nvSpPr>
        <p:spPr>
          <a:xfrm>
            <a:off x="729451"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49" name="Google Shape;49;p7"/>
          <p:cNvGrpSpPr/>
          <p:nvPr/>
        </p:nvGrpSpPr>
        <p:grpSpPr>
          <a:xfrm>
            <a:off x="830393"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2" name="Google Shape;52;p7"/>
          <p:cNvSpPr txBox="1">
            <a:spLocks noGrp="1"/>
          </p:cNvSpPr>
          <p:nvPr>
            <p:ph type="title"/>
          </p:nvPr>
        </p:nvSpPr>
        <p:spPr>
          <a:xfrm>
            <a:off x="730001"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6" y="2781725"/>
            <a:ext cx="3300900" cy="1597500"/>
          </a:xfrm>
          <a:prstGeom prst="rect">
            <a:avLst/>
          </a:prstGeom>
        </p:spPr>
        <p:txBody>
          <a:bodyPr spcFirstLastPara="1" wrap="square" lIns="91425" tIns="91425" rIns="91425" bIns="91425" anchor="t" anchorCtr="0">
            <a:normAutofit/>
          </a:bodyPr>
          <a:lstStyle>
            <a:lvl1pPr marL="457189" lvl="0" indent="-311143">
              <a:spcBef>
                <a:spcPts val="0"/>
              </a:spcBef>
              <a:spcAft>
                <a:spcPts val="0"/>
              </a:spcAft>
              <a:buSzPts val="1300"/>
              <a:buChar char="●"/>
              <a:defRPr/>
            </a:lvl1pPr>
            <a:lvl2pPr marL="914377" lvl="1" indent="-298443">
              <a:spcBef>
                <a:spcPts val="0"/>
              </a:spcBef>
              <a:spcAft>
                <a:spcPts val="0"/>
              </a:spcAft>
              <a:buSzPts val="1100"/>
              <a:buChar char="○"/>
              <a:defRPr/>
            </a:lvl2pPr>
            <a:lvl3pPr marL="1371566" lvl="2" indent="-298443">
              <a:spcBef>
                <a:spcPts val="0"/>
              </a:spcBef>
              <a:spcAft>
                <a:spcPts val="0"/>
              </a:spcAft>
              <a:buSzPts val="1100"/>
              <a:buChar char="■"/>
              <a:defRPr/>
            </a:lvl3pPr>
            <a:lvl4pPr marL="1828754" lvl="3" indent="-298443">
              <a:spcBef>
                <a:spcPts val="0"/>
              </a:spcBef>
              <a:spcAft>
                <a:spcPts val="0"/>
              </a:spcAft>
              <a:buSzPts val="1100"/>
              <a:buChar char="●"/>
              <a:defRPr/>
            </a:lvl4pPr>
            <a:lvl5pPr marL="2285943" lvl="4" indent="-298443">
              <a:spcBef>
                <a:spcPts val="0"/>
              </a:spcBef>
              <a:spcAft>
                <a:spcPts val="0"/>
              </a:spcAft>
              <a:buSzPts val="1100"/>
              <a:buChar char="○"/>
              <a:defRPr/>
            </a:lvl5pPr>
            <a:lvl6pPr marL="2743131" lvl="5" indent="-298443">
              <a:spcBef>
                <a:spcPts val="0"/>
              </a:spcBef>
              <a:spcAft>
                <a:spcPts val="0"/>
              </a:spcAft>
              <a:buSzPts val="1100"/>
              <a:buChar char="■"/>
              <a:defRPr/>
            </a:lvl6pPr>
            <a:lvl7pPr marL="3200320" lvl="6" indent="-298443">
              <a:spcBef>
                <a:spcPts val="0"/>
              </a:spcBef>
              <a:spcAft>
                <a:spcPts val="0"/>
              </a:spcAft>
              <a:buSzPts val="1100"/>
              <a:buChar char="●"/>
              <a:defRPr/>
            </a:lvl7pPr>
            <a:lvl8pPr marL="3657509" lvl="7" indent="-298443">
              <a:spcBef>
                <a:spcPts val="0"/>
              </a:spcBef>
              <a:spcAft>
                <a:spcPts val="0"/>
              </a:spcAft>
              <a:buSzPts val="1100"/>
              <a:buChar char="○"/>
              <a:defRPr/>
            </a:lvl8pPr>
            <a:lvl9pPr marL="4114697" lvl="8" indent="-298443">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3"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9" name="Google Shape;59;p8"/>
          <p:cNvSpPr txBox="1">
            <a:spLocks noGrp="1"/>
          </p:cNvSpPr>
          <p:nvPr>
            <p:ph type="title"/>
          </p:nvPr>
        </p:nvSpPr>
        <p:spPr>
          <a:xfrm>
            <a:off x="729451"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63" name="Google Shape;63;p9"/>
          <p:cNvGrpSpPr/>
          <p:nvPr/>
        </p:nvGrpSpPr>
        <p:grpSpPr>
          <a:xfrm>
            <a:off x="830393"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66" name="Google Shape;66;p9"/>
          <p:cNvSpPr txBox="1">
            <a:spLocks noGrp="1"/>
          </p:cNvSpPr>
          <p:nvPr>
            <p:ph type="title"/>
          </p:nvPr>
        </p:nvSpPr>
        <p:spPr>
          <a:xfrm>
            <a:off x="730001"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1"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189" lvl="0" indent="-311143">
              <a:spcBef>
                <a:spcPts val="0"/>
              </a:spcBef>
              <a:spcAft>
                <a:spcPts val="0"/>
              </a:spcAft>
              <a:buSzPts val="1300"/>
              <a:buChar char="●"/>
              <a:defRPr/>
            </a:lvl1pPr>
            <a:lvl2pPr marL="914377" lvl="1" indent="-298443">
              <a:spcBef>
                <a:spcPts val="0"/>
              </a:spcBef>
              <a:spcAft>
                <a:spcPts val="0"/>
              </a:spcAft>
              <a:buSzPts val="1100"/>
              <a:buChar char="○"/>
              <a:defRPr/>
            </a:lvl2pPr>
            <a:lvl3pPr marL="1371566" lvl="2" indent="-298443">
              <a:spcBef>
                <a:spcPts val="0"/>
              </a:spcBef>
              <a:spcAft>
                <a:spcPts val="0"/>
              </a:spcAft>
              <a:buSzPts val="1100"/>
              <a:buChar char="■"/>
              <a:defRPr/>
            </a:lvl3pPr>
            <a:lvl4pPr marL="1828754" lvl="3" indent="-298443">
              <a:spcBef>
                <a:spcPts val="0"/>
              </a:spcBef>
              <a:spcAft>
                <a:spcPts val="0"/>
              </a:spcAft>
              <a:buSzPts val="1100"/>
              <a:buChar char="●"/>
              <a:defRPr/>
            </a:lvl4pPr>
            <a:lvl5pPr marL="2285943" lvl="4" indent="-298443">
              <a:spcBef>
                <a:spcPts val="0"/>
              </a:spcBef>
              <a:spcAft>
                <a:spcPts val="0"/>
              </a:spcAft>
              <a:buSzPts val="1100"/>
              <a:buChar char="○"/>
              <a:defRPr/>
            </a:lvl5pPr>
            <a:lvl6pPr marL="2743131" lvl="5" indent="-298443">
              <a:spcBef>
                <a:spcPts val="0"/>
              </a:spcBef>
              <a:spcAft>
                <a:spcPts val="0"/>
              </a:spcAft>
              <a:buSzPts val="1100"/>
              <a:buChar char="■"/>
              <a:defRPr/>
            </a:lvl6pPr>
            <a:lvl7pPr marL="3200320" lvl="6" indent="-298443">
              <a:spcBef>
                <a:spcPts val="0"/>
              </a:spcBef>
              <a:spcAft>
                <a:spcPts val="0"/>
              </a:spcAft>
              <a:buSzPts val="1100"/>
              <a:buChar char="●"/>
              <a:defRPr/>
            </a:lvl7pPr>
            <a:lvl8pPr marL="3657509" lvl="7" indent="-298443">
              <a:spcBef>
                <a:spcPts val="0"/>
              </a:spcBef>
              <a:spcAft>
                <a:spcPts val="0"/>
              </a:spcAft>
              <a:buSzPts val="1100"/>
              <a:buChar char="○"/>
              <a:defRPr/>
            </a:lvl8pPr>
            <a:lvl9pPr marL="4114697" lvl="8" indent="-298443">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1" y="4372551"/>
            <a:ext cx="7697400" cy="4605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TW"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3"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7" name="Google Shape;77;p11"/>
          <p:cNvSpPr txBox="1">
            <a:spLocks noGrp="1"/>
          </p:cNvSpPr>
          <p:nvPr>
            <p:ph type="title" hasCustomPrompt="1"/>
          </p:nvPr>
        </p:nvSpPr>
        <p:spPr>
          <a:xfrm>
            <a:off x="729451"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1" y="2272888"/>
            <a:ext cx="7688400" cy="1580400"/>
          </a:xfrm>
          <a:prstGeom prst="rect">
            <a:avLst/>
          </a:prstGeom>
        </p:spPr>
        <p:txBody>
          <a:bodyPr spcFirstLastPara="1" wrap="square" lIns="91425" tIns="91425" rIns="91425" bIns="91425" anchor="t" anchorCtr="0">
            <a:normAutofit/>
          </a:bodyPr>
          <a:lstStyle>
            <a:lvl1pPr marL="457189" lvl="0" indent="-311143">
              <a:spcBef>
                <a:spcPts val="0"/>
              </a:spcBef>
              <a:spcAft>
                <a:spcPts val="0"/>
              </a:spcAft>
              <a:buClr>
                <a:schemeClr val="lt1"/>
              </a:buClr>
              <a:buSzPts val="1300"/>
              <a:buChar char="●"/>
              <a:defRPr>
                <a:solidFill>
                  <a:schemeClr val="lt1"/>
                </a:solidFill>
              </a:defRPr>
            </a:lvl1pPr>
            <a:lvl2pPr marL="914377" lvl="1" indent="-298443">
              <a:spcBef>
                <a:spcPts val="0"/>
              </a:spcBef>
              <a:spcAft>
                <a:spcPts val="0"/>
              </a:spcAft>
              <a:buClr>
                <a:schemeClr val="lt1"/>
              </a:buClr>
              <a:buSzPts val="1100"/>
              <a:buChar char="○"/>
              <a:defRPr>
                <a:solidFill>
                  <a:schemeClr val="lt1"/>
                </a:solidFill>
              </a:defRPr>
            </a:lvl2pPr>
            <a:lvl3pPr marL="1371566" lvl="2" indent="-298443">
              <a:spcBef>
                <a:spcPts val="0"/>
              </a:spcBef>
              <a:spcAft>
                <a:spcPts val="0"/>
              </a:spcAft>
              <a:buClr>
                <a:schemeClr val="lt1"/>
              </a:buClr>
              <a:buSzPts val="1100"/>
              <a:buChar char="■"/>
              <a:defRPr>
                <a:solidFill>
                  <a:schemeClr val="lt1"/>
                </a:solidFill>
              </a:defRPr>
            </a:lvl3pPr>
            <a:lvl4pPr marL="1828754" lvl="3" indent="-298443">
              <a:spcBef>
                <a:spcPts val="0"/>
              </a:spcBef>
              <a:spcAft>
                <a:spcPts val="0"/>
              </a:spcAft>
              <a:buClr>
                <a:schemeClr val="lt1"/>
              </a:buClr>
              <a:buSzPts val="1100"/>
              <a:buChar char="●"/>
              <a:defRPr>
                <a:solidFill>
                  <a:schemeClr val="lt1"/>
                </a:solidFill>
              </a:defRPr>
            </a:lvl4pPr>
            <a:lvl5pPr marL="2285943" lvl="4" indent="-298443">
              <a:spcBef>
                <a:spcPts val="0"/>
              </a:spcBef>
              <a:spcAft>
                <a:spcPts val="0"/>
              </a:spcAft>
              <a:buClr>
                <a:schemeClr val="lt1"/>
              </a:buClr>
              <a:buSzPts val="1100"/>
              <a:buChar char="○"/>
              <a:defRPr>
                <a:solidFill>
                  <a:schemeClr val="lt1"/>
                </a:solidFill>
              </a:defRPr>
            </a:lvl5pPr>
            <a:lvl6pPr marL="2743131" lvl="5" indent="-298443">
              <a:spcBef>
                <a:spcPts val="0"/>
              </a:spcBef>
              <a:spcAft>
                <a:spcPts val="0"/>
              </a:spcAft>
              <a:buClr>
                <a:schemeClr val="lt1"/>
              </a:buClr>
              <a:buSzPts val="1100"/>
              <a:buChar char="■"/>
              <a:defRPr>
                <a:solidFill>
                  <a:schemeClr val="lt1"/>
                </a:solidFill>
              </a:defRPr>
            </a:lvl6pPr>
            <a:lvl7pPr marL="3200320" lvl="6" indent="-298443">
              <a:spcBef>
                <a:spcPts val="0"/>
              </a:spcBef>
              <a:spcAft>
                <a:spcPts val="0"/>
              </a:spcAft>
              <a:buClr>
                <a:schemeClr val="lt1"/>
              </a:buClr>
              <a:buSzPts val="1100"/>
              <a:buChar char="●"/>
              <a:defRPr>
                <a:solidFill>
                  <a:schemeClr val="lt1"/>
                </a:solidFill>
              </a:defRPr>
            </a:lvl7pPr>
            <a:lvl8pPr marL="3657509" lvl="7" indent="-298443">
              <a:spcBef>
                <a:spcPts val="0"/>
              </a:spcBef>
              <a:spcAft>
                <a:spcPts val="0"/>
              </a:spcAft>
              <a:buClr>
                <a:schemeClr val="lt1"/>
              </a:buClr>
              <a:buSzPts val="1100"/>
              <a:buChar char="○"/>
              <a:defRPr>
                <a:solidFill>
                  <a:schemeClr val="lt1"/>
                </a:solidFill>
              </a:defRPr>
            </a:lvl8pPr>
            <a:lvl9pPr marL="4114697" lvl="8" indent="-298443">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zh-TW"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3"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fld id="{00000000-1234-1234-1234-123412341234}" type="slidenum">
              <a:rPr lang="en-US" altLang="zh-TW" smtClean="0"/>
              <a:pPr/>
              <a:t>‹#›</a:t>
            </a:fld>
            <a:endParaRPr lang="zh-TW" altLang="en-US"/>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8" name="Google Shape;88;p13"/>
          <p:cNvPicPr preferRelativeResize="0"/>
          <p:nvPr/>
        </p:nvPicPr>
        <p:blipFill>
          <a:blip r:embed="rId3">
            <a:alphaModFix/>
          </a:blip>
          <a:stretch>
            <a:fillRect/>
          </a:stretch>
        </p:blipFill>
        <p:spPr>
          <a:xfrm>
            <a:off x="625227" y="1472950"/>
            <a:ext cx="3240000" cy="3083341"/>
          </a:xfrm>
          <a:prstGeom prst="rect">
            <a:avLst/>
          </a:prstGeom>
          <a:noFill/>
          <a:ln>
            <a:noFill/>
          </a:ln>
        </p:spPr>
      </p:pic>
      <p:sp>
        <p:nvSpPr>
          <p:cNvPr id="89" name="Google Shape;89;p13"/>
          <p:cNvSpPr txBox="1">
            <a:spLocks noGrp="1"/>
          </p:cNvSpPr>
          <p:nvPr>
            <p:ph type="subTitle" idx="1"/>
          </p:nvPr>
        </p:nvSpPr>
        <p:spPr>
          <a:xfrm>
            <a:off x="729627" y="3172901"/>
            <a:ext cx="7688100" cy="1169521"/>
          </a:xfrm>
          <a:prstGeom prst="rect">
            <a:avLst/>
          </a:prstGeom>
        </p:spPr>
        <p:txBody>
          <a:bodyPr spcFirstLastPara="1" wrap="square" lIns="91425" tIns="91425" rIns="91425" bIns="91425" anchor="t" anchorCtr="0">
            <a:spAutoFit/>
          </a:bodyPr>
          <a:lstStyle/>
          <a:p>
            <a:pPr marL="0" indent="0" algn="r"/>
            <a:r>
              <a:rPr lang="en-US" dirty="0" smtClean="0"/>
              <a:t>Timothy J. Lane, Ph.D.</a:t>
            </a:r>
          </a:p>
          <a:p>
            <a:pPr marL="0" indent="0" algn="r"/>
            <a:r>
              <a:rPr lang="en-US" altLang="zh-TW" dirty="0" smtClean="0"/>
              <a:t>Research Fellow, Academia </a:t>
            </a:r>
            <a:r>
              <a:rPr lang="en-US" altLang="zh-TW" dirty="0" err="1" smtClean="0"/>
              <a:t>Sinica</a:t>
            </a:r>
            <a:endParaRPr lang="en-US" dirty="0" smtClean="0"/>
          </a:p>
          <a:p>
            <a:pPr marL="0" indent="0" algn="r"/>
            <a:r>
              <a:rPr lang="en-US" dirty="0" smtClean="0"/>
              <a:t>Associate Editor, Consciousness and Cognition</a:t>
            </a:r>
          </a:p>
          <a:p>
            <a:pPr marL="0" indent="0" algn="r"/>
            <a:endParaRPr dirty="0"/>
          </a:p>
        </p:txBody>
      </p:sp>
      <p:sp>
        <p:nvSpPr>
          <p:cNvPr id="90" name="Google Shape;90;p13"/>
          <p:cNvSpPr txBox="1">
            <a:spLocks noGrp="1"/>
          </p:cNvSpPr>
          <p:nvPr>
            <p:ph type="ctrTitle"/>
          </p:nvPr>
        </p:nvSpPr>
        <p:spPr>
          <a:xfrm>
            <a:off x="673995" y="618186"/>
            <a:ext cx="7619999" cy="2146479"/>
          </a:xfrm>
          <a:prstGeom prst="rect">
            <a:avLst/>
          </a:prstGeom>
        </p:spPr>
        <p:txBody>
          <a:bodyPr spcFirstLastPara="1" wrap="square" lIns="91425" tIns="91425" rIns="91425" bIns="91425" anchor="t" anchorCtr="0">
            <a:noAutofit/>
          </a:bodyPr>
          <a:lstStyle/>
          <a:p>
            <a:r>
              <a:rPr lang="en-US" altLang="zh-TW" sz="2800" b="0" dirty="0"/>
              <a:t>Systemic ignorance and institutional neglect in the care of patients who suffer from Disorders of </a:t>
            </a:r>
            <a:r>
              <a:rPr lang="en-US" altLang="zh-TW" sz="2800" b="0" dirty="0" smtClean="0"/>
              <a:t>Consciousness—a </a:t>
            </a:r>
            <a:r>
              <a:rPr lang="en-US" altLang="zh-TW" sz="2800" b="0" dirty="0"/>
              <a:t>solution through Public Health.</a:t>
            </a:r>
            <a:br>
              <a:rPr lang="en-US" altLang="zh-TW" sz="2800" b="0" dirty="0"/>
            </a:br>
            <a:r>
              <a:rPr lang="en-US" altLang="zh-TW" sz="3400" b="0" dirty="0" smtClean="0"/>
              <a:t/>
            </a:r>
            <a:br>
              <a:rPr lang="en-US" altLang="zh-TW" sz="3400" b="0" dirty="0" smtClean="0"/>
            </a:br>
            <a:r>
              <a:rPr lang="en-US" altLang="zh-TW" sz="2400" b="0" dirty="0" smtClean="0"/>
              <a:t>National Cheng Kung University</a:t>
            </a:r>
            <a:br>
              <a:rPr lang="en-US" altLang="zh-TW" sz="2400" b="0" dirty="0" smtClean="0"/>
            </a:br>
            <a:r>
              <a:rPr lang="en-US" altLang="zh-TW" sz="2400" b="0" dirty="0" smtClean="0"/>
              <a:t>April 23, 2025</a:t>
            </a:r>
            <a:endParaRPr sz="2400"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9450" y="1318649"/>
            <a:ext cx="7839293" cy="836415"/>
          </a:xfrm>
        </p:spPr>
        <p:txBody>
          <a:bodyPr>
            <a:normAutofit fontScale="90000"/>
          </a:bodyPr>
          <a:lstStyle/>
          <a:p>
            <a:r>
              <a:rPr lang="en-US" altLang="zh-TW" dirty="0" smtClean="0"/>
              <a:t>Uncertainty as regards function of consciousness: we can do a lot without it. Case of sleepwalking, sleep texting, etc.</a:t>
            </a:r>
            <a:endParaRPr lang="zh-TW" altLang="en-US" dirty="0"/>
          </a:p>
        </p:txBody>
      </p:sp>
      <p:pic>
        <p:nvPicPr>
          <p:cNvPr id="6" name="圖片 5"/>
          <p:cNvPicPr>
            <a:picLocks noChangeAspect="1"/>
          </p:cNvPicPr>
          <p:nvPr/>
        </p:nvPicPr>
        <p:blipFill>
          <a:blip r:embed="rId2"/>
          <a:stretch>
            <a:fillRect/>
          </a:stretch>
        </p:blipFill>
        <p:spPr>
          <a:xfrm>
            <a:off x="103032" y="2283854"/>
            <a:ext cx="3915176" cy="2625914"/>
          </a:xfrm>
          <a:prstGeom prst="rect">
            <a:avLst/>
          </a:prstGeom>
        </p:spPr>
      </p:pic>
      <p:pic>
        <p:nvPicPr>
          <p:cNvPr id="7" name="圖片 6"/>
          <p:cNvPicPr>
            <a:picLocks noChangeAspect="1"/>
          </p:cNvPicPr>
          <p:nvPr/>
        </p:nvPicPr>
        <p:blipFill>
          <a:blip r:embed="rId3"/>
          <a:stretch>
            <a:fillRect/>
          </a:stretch>
        </p:blipFill>
        <p:spPr>
          <a:xfrm>
            <a:off x="4207099" y="2283853"/>
            <a:ext cx="4827560" cy="2625915"/>
          </a:xfrm>
          <a:prstGeom prst="rect">
            <a:avLst/>
          </a:prstGeom>
        </p:spPr>
      </p:pic>
    </p:spTree>
    <p:extLst>
      <p:ext uri="{BB962C8B-B14F-4D97-AF65-F5344CB8AC3E}">
        <p14:creationId xmlns:p14="http://schemas.microsoft.com/office/powerpoint/2010/main" val="2864896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So what’s the problem that I care about?</a:t>
            </a:r>
            <a:endParaRPr lang="zh-TW" altLang="en-US" dirty="0"/>
          </a:p>
        </p:txBody>
      </p:sp>
      <p:pic>
        <p:nvPicPr>
          <p:cNvPr id="4" name="圖片 3"/>
          <p:cNvPicPr>
            <a:picLocks noChangeAspect="1"/>
          </p:cNvPicPr>
          <p:nvPr/>
        </p:nvPicPr>
        <p:blipFill>
          <a:blip r:embed="rId2"/>
          <a:stretch>
            <a:fillRect/>
          </a:stretch>
        </p:blipFill>
        <p:spPr>
          <a:xfrm>
            <a:off x="210355" y="1918951"/>
            <a:ext cx="8706117" cy="2970727"/>
          </a:xfrm>
          <a:prstGeom prst="rect">
            <a:avLst/>
          </a:prstGeom>
        </p:spPr>
      </p:pic>
      <p:sp>
        <p:nvSpPr>
          <p:cNvPr id="3" name="文字版面配置區 2"/>
          <p:cNvSpPr>
            <a:spLocks noGrp="1"/>
          </p:cNvSpPr>
          <p:nvPr>
            <p:ph type="body" idx="1"/>
          </p:nvPr>
        </p:nvSpPr>
        <p:spPr>
          <a:xfrm>
            <a:off x="210356" y="1820212"/>
            <a:ext cx="8860664" cy="3198256"/>
          </a:xfrm>
        </p:spPr>
        <p:txBody>
          <a:bodyPr/>
          <a:lstStyle/>
          <a:p>
            <a:endParaRPr lang="zh-TW" altLang="en-US" dirty="0"/>
          </a:p>
        </p:txBody>
      </p:sp>
    </p:spTree>
    <p:extLst>
      <p:ext uri="{BB962C8B-B14F-4D97-AF65-F5344CB8AC3E}">
        <p14:creationId xmlns:p14="http://schemas.microsoft.com/office/powerpoint/2010/main" val="842513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https://health.ltn.com.tw/article/breakingnews/5002551</a:t>
            </a:r>
            <a:endParaRPr lang="zh-TW" altLang="en-US" dirty="0"/>
          </a:p>
        </p:txBody>
      </p:sp>
      <p:sp>
        <p:nvSpPr>
          <p:cNvPr id="3" name="文字版面配置區 2"/>
          <p:cNvSpPr>
            <a:spLocks noGrp="1"/>
          </p:cNvSpPr>
          <p:nvPr>
            <p:ph type="body" idx="1"/>
          </p:nvPr>
        </p:nvSpPr>
        <p:spPr>
          <a:xfrm>
            <a:off x="729451" y="1853850"/>
            <a:ext cx="7809242" cy="3203253"/>
          </a:xfrm>
        </p:spPr>
        <p:txBody>
          <a:bodyPr>
            <a:noAutofit/>
          </a:bodyPr>
          <a:lstStyle/>
          <a:p>
            <a:pPr marL="146046" indent="0">
              <a:buNone/>
            </a:pPr>
            <a:r>
              <a:rPr lang="en-US" altLang="zh-TW" sz="1800" dirty="0" smtClean="0"/>
              <a:t>“Imagine </a:t>
            </a:r>
            <a:r>
              <a:rPr lang="en-US" altLang="zh-TW" sz="1800" dirty="0"/>
              <a:t>that you are fully conscious, but your family, friends and healthcare workers all believe you are vegetative. You hear people discussing euthanasia, cessation of medical treatment, or moving you to a long-term care facility, none of which are able to monitor for signs of recovery. Illness is intrinsically terrifying, but nothing terrifies more than to be fully aware while those you love and those who decide your medical fate regard you as nothing more than an insentient collection of water, calcium and organic molecules, waiting to die. Horrified, you scream, “I’m here.” But no one hears you</a:t>
            </a:r>
            <a:r>
              <a:rPr lang="en-US" altLang="zh-TW" sz="1800" dirty="0" smtClean="0"/>
              <a:t>.” </a:t>
            </a:r>
            <a:endParaRPr lang="zh-TW" altLang="en-US" sz="1800" dirty="0"/>
          </a:p>
        </p:txBody>
      </p:sp>
    </p:spTree>
    <p:extLst>
      <p:ext uri="{BB962C8B-B14F-4D97-AF65-F5344CB8AC3E}">
        <p14:creationId xmlns:p14="http://schemas.microsoft.com/office/powerpoint/2010/main" val="28582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How could this be?</a:t>
            </a:r>
            <a:endParaRPr lang="zh-TW" altLang="en-US" dirty="0"/>
          </a:p>
        </p:txBody>
      </p:sp>
      <p:sp>
        <p:nvSpPr>
          <p:cNvPr id="3" name="文字版面配置區 2"/>
          <p:cNvSpPr>
            <a:spLocks noGrp="1"/>
          </p:cNvSpPr>
          <p:nvPr>
            <p:ph type="body" idx="1"/>
          </p:nvPr>
        </p:nvSpPr>
        <p:spPr>
          <a:xfrm>
            <a:off x="678287" y="1853850"/>
            <a:ext cx="7877578" cy="3070173"/>
          </a:xfrm>
        </p:spPr>
        <p:txBody>
          <a:bodyPr>
            <a:normAutofit/>
          </a:bodyPr>
          <a:lstStyle/>
          <a:p>
            <a:r>
              <a:rPr lang="en-US" altLang="zh-TW" sz="1700" dirty="0" smtClean="0"/>
              <a:t>Clinical Consensus has long been known to be unreliable, but bureaucratic inertia. Clinician’s rules-of-thumb (Admission CT, age, etiology, duration, etc.)</a:t>
            </a:r>
          </a:p>
          <a:p>
            <a:r>
              <a:rPr lang="en-US" altLang="zh-TW" sz="1700" dirty="0" smtClean="0"/>
              <a:t>Use of old scales: Glasgow vs. CRS-R.</a:t>
            </a:r>
          </a:p>
          <a:p>
            <a:r>
              <a:rPr lang="en-US" altLang="zh-TW" sz="1700" dirty="0" smtClean="0"/>
              <a:t>Improper use of new scales: posture, time of day, arousal, etc.</a:t>
            </a:r>
          </a:p>
          <a:p>
            <a:r>
              <a:rPr lang="en-US" altLang="zh-TW" sz="1700" dirty="0" smtClean="0"/>
              <a:t>Discovery of Cognitive-Motor Dissociation: &gt;25%/Detectable by EEG or fMRI.</a:t>
            </a:r>
          </a:p>
          <a:p>
            <a:r>
              <a:rPr lang="en-US" altLang="zh-TW" sz="1700" dirty="0" smtClean="0"/>
              <a:t>Rushed into nursing home at 28 days, where invariably deteriorate. </a:t>
            </a:r>
          </a:p>
          <a:p>
            <a:r>
              <a:rPr lang="en-US" altLang="zh-TW" sz="1700" dirty="0" smtClean="0"/>
              <a:t>Medications (e.g. anti-seizure meds) that inhibit recovery of consciousness. </a:t>
            </a:r>
          </a:p>
          <a:p>
            <a:r>
              <a:rPr lang="en-US" altLang="zh-TW" sz="1700" dirty="0" smtClean="0"/>
              <a:t>Remember: brain is the most complex entity in the known universe. </a:t>
            </a:r>
          </a:p>
          <a:p>
            <a:endParaRPr lang="zh-TW" altLang="en-US" dirty="0"/>
          </a:p>
        </p:txBody>
      </p:sp>
    </p:spTree>
    <p:extLst>
      <p:ext uri="{BB962C8B-B14F-4D97-AF65-F5344CB8AC3E}">
        <p14:creationId xmlns:p14="http://schemas.microsoft.com/office/powerpoint/2010/main" val="179806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55" y="588135"/>
            <a:ext cx="8834906" cy="4526790"/>
          </a:xfrm>
          <a:prstGeom prst="rect">
            <a:avLst/>
          </a:prstGeom>
        </p:spPr>
      </p:pic>
    </p:spTree>
    <p:extLst>
      <p:ext uri="{BB962C8B-B14F-4D97-AF65-F5344CB8AC3E}">
        <p14:creationId xmlns:p14="http://schemas.microsoft.com/office/powerpoint/2010/main" val="164752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What are my clinical goals?</a:t>
            </a:r>
            <a:endParaRPr lang="zh-TW" altLang="en-US" dirty="0"/>
          </a:p>
        </p:txBody>
      </p:sp>
      <p:sp>
        <p:nvSpPr>
          <p:cNvPr id="3" name="文字版面配置區 2"/>
          <p:cNvSpPr>
            <a:spLocks noGrp="1"/>
          </p:cNvSpPr>
          <p:nvPr>
            <p:ph type="body" idx="1"/>
          </p:nvPr>
        </p:nvSpPr>
        <p:spPr/>
        <p:txBody>
          <a:bodyPr>
            <a:normAutofit lnSpcReduction="10000"/>
          </a:bodyPr>
          <a:lstStyle/>
          <a:p>
            <a:r>
              <a:rPr lang="en-US" altLang="zh-TW" sz="3200" dirty="0" smtClean="0"/>
              <a:t>Improve Diagnosis</a:t>
            </a:r>
          </a:p>
          <a:p>
            <a:r>
              <a:rPr lang="en-US" altLang="zh-TW" sz="3200" dirty="0" smtClean="0"/>
              <a:t>Improve Prognosis</a:t>
            </a:r>
          </a:p>
          <a:p>
            <a:r>
              <a:rPr lang="en-US" altLang="zh-TW" sz="3200" dirty="0" smtClean="0"/>
              <a:t>Improve Therapy</a:t>
            </a:r>
          </a:p>
          <a:p>
            <a:r>
              <a:rPr lang="en-US" altLang="zh-TW" sz="3200" dirty="0" smtClean="0"/>
              <a:t>Improve Quality of Life</a:t>
            </a:r>
            <a:endParaRPr lang="zh-TW" altLang="en-US" sz="3200" dirty="0"/>
          </a:p>
        </p:txBody>
      </p:sp>
    </p:spTree>
    <p:extLst>
      <p:ext uri="{BB962C8B-B14F-4D97-AF65-F5344CB8AC3E}">
        <p14:creationId xmlns:p14="http://schemas.microsoft.com/office/powerpoint/2010/main" val="423425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Example of misdiagnosis: Circadian Rhythms—Locked-In</a:t>
            </a:r>
            <a:endParaRPr lang="zh-TW" altLang="en-US" dirty="0"/>
          </a:p>
        </p:txBody>
      </p:sp>
      <p:pic>
        <p:nvPicPr>
          <p:cNvPr id="4" name="圖片 3"/>
          <p:cNvPicPr>
            <a:picLocks noChangeAspect="1"/>
          </p:cNvPicPr>
          <p:nvPr/>
        </p:nvPicPr>
        <p:blipFill>
          <a:blip r:embed="rId2"/>
          <a:stretch>
            <a:fillRect/>
          </a:stretch>
        </p:blipFill>
        <p:spPr>
          <a:xfrm>
            <a:off x="446469" y="1884873"/>
            <a:ext cx="3623256" cy="3081106"/>
          </a:xfrm>
          <a:prstGeom prst="rect">
            <a:avLst/>
          </a:prstGeom>
        </p:spPr>
      </p:pic>
      <p:pic>
        <p:nvPicPr>
          <p:cNvPr id="5" name="圖片 4"/>
          <p:cNvPicPr>
            <a:picLocks noChangeAspect="1"/>
          </p:cNvPicPr>
          <p:nvPr/>
        </p:nvPicPr>
        <p:blipFill>
          <a:blip r:embed="rId3"/>
          <a:stretch>
            <a:fillRect/>
          </a:stretch>
        </p:blipFill>
        <p:spPr>
          <a:xfrm>
            <a:off x="4580586" y="2082085"/>
            <a:ext cx="3468710" cy="2807594"/>
          </a:xfrm>
          <a:prstGeom prst="rect">
            <a:avLst/>
          </a:prstGeom>
        </p:spPr>
      </p:pic>
    </p:spTree>
    <p:extLst>
      <p:ext uri="{BB962C8B-B14F-4D97-AF65-F5344CB8AC3E}">
        <p14:creationId xmlns:p14="http://schemas.microsoft.com/office/powerpoint/2010/main" val="3770937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6"/>
          <p:cNvPicPr preferRelativeResize="0"/>
          <p:nvPr/>
        </p:nvPicPr>
        <p:blipFill rotWithShape="1">
          <a:blip r:embed="rId3">
            <a:alphaModFix/>
          </a:blip>
          <a:srcRect b="30313"/>
          <a:stretch/>
        </p:blipFill>
        <p:spPr>
          <a:xfrm>
            <a:off x="805650" y="1725768"/>
            <a:ext cx="2065751" cy="2266683"/>
          </a:xfrm>
          <a:prstGeom prst="rect">
            <a:avLst/>
          </a:prstGeom>
          <a:noFill/>
          <a:ln>
            <a:noFill/>
          </a:ln>
        </p:spPr>
      </p:pic>
      <p:sp>
        <p:nvSpPr>
          <p:cNvPr id="108" name="Google Shape;108;p16"/>
          <p:cNvSpPr txBox="1">
            <a:spLocks noGrp="1"/>
          </p:cNvSpPr>
          <p:nvPr>
            <p:ph type="title"/>
          </p:nvPr>
        </p:nvSpPr>
        <p:spPr>
          <a:xfrm>
            <a:off x="727651" y="497125"/>
            <a:ext cx="7688700" cy="666268"/>
          </a:xfrm>
          <a:prstGeom prst="rect">
            <a:avLst/>
          </a:prstGeom>
        </p:spPr>
        <p:txBody>
          <a:bodyPr spcFirstLastPara="1" wrap="square" lIns="91425" tIns="91425" rIns="91425" bIns="91425" anchor="t" anchorCtr="0">
            <a:normAutofit/>
          </a:bodyPr>
          <a:lstStyle/>
          <a:p>
            <a:r>
              <a:rPr lang="en-US" sz="2400" dirty="0" smtClean="0"/>
              <a:t>Diagnosis: Cerebral Blood Flow vs. Brain metabolism</a:t>
            </a:r>
            <a:endParaRPr sz="2400" dirty="0"/>
          </a:p>
        </p:txBody>
      </p:sp>
      <p:sp>
        <p:nvSpPr>
          <p:cNvPr id="109" name="Google Shape;109;p16"/>
          <p:cNvSpPr/>
          <p:nvPr/>
        </p:nvSpPr>
        <p:spPr>
          <a:xfrm>
            <a:off x="698240" y="3415977"/>
            <a:ext cx="2225100" cy="400462"/>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110" name="Google Shape;110;p16"/>
          <p:cNvPicPr preferRelativeResize="0"/>
          <p:nvPr/>
        </p:nvPicPr>
        <p:blipFill rotWithShape="1">
          <a:blip r:embed="rId4">
            <a:alphaModFix/>
          </a:blip>
          <a:srcRect l="11410" t="17661"/>
          <a:stretch/>
        </p:blipFill>
        <p:spPr>
          <a:xfrm>
            <a:off x="3206001" y="1652592"/>
            <a:ext cx="3477601" cy="1094935"/>
          </a:xfrm>
          <a:prstGeom prst="rect">
            <a:avLst/>
          </a:prstGeom>
          <a:noFill/>
          <a:ln>
            <a:noFill/>
          </a:ln>
        </p:spPr>
      </p:pic>
      <p:pic>
        <p:nvPicPr>
          <p:cNvPr id="111" name="Google Shape;111;p16"/>
          <p:cNvPicPr preferRelativeResize="0"/>
          <p:nvPr/>
        </p:nvPicPr>
        <p:blipFill rotWithShape="1">
          <a:blip r:embed="rId5">
            <a:alphaModFix/>
          </a:blip>
          <a:srcRect l="10410" t="15124"/>
          <a:stretch/>
        </p:blipFill>
        <p:spPr>
          <a:xfrm>
            <a:off x="3220302" y="3415976"/>
            <a:ext cx="3513599" cy="1065719"/>
          </a:xfrm>
          <a:prstGeom prst="rect">
            <a:avLst/>
          </a:prstGeom>
          <a:noFill/>
          <a:ln>
            <a:noFill/>
          </a:ln>
        </p:spPr>
      </p:pic>
      <p:sp>
        <p:nvSpPr>
          <p:cNvPr id="112" name="Google Shape;112;p16"/>
          <p:cNvSpPr txBox="1"/>
          <p:nvPr/>
        </p:nvSpPr>
        <p:spPr>
          <a:xfrm>
            <a:off x="3495049" y="1283290"/>
            <a:ext cx="2635800" cy="369302"/>
          </a:xfrm>
          <a:prstGeom prst="rect">
            <a:avLst/>
          </a:prstGeom>
          <a:noFill/>
          <a:ln>
            <a:noFill/>
          </a:ln>
        </p:spPr>
        <p:txBody>
          <a:bodyPr spcFirstLastPara="1" wrap="square" lIns="91425" tIns="91425" rIns="91425" bIns="91425" anchor="t" anchorCtr="0">
            <a:spAutoFit/>
          </a:bodyPr>
          <a:lstStyle/>
          <a:p>
            <a:r>
              <a:rPr lang="en-US" sz="1200" dirty="0" smtClean="0">
                <a:latin typeface="Lato"/>
                <a:ea typeface="Lato"/>
                <a:cs typeface="Lato"/>
                <a:sym typeface="Lato"/>
              </a:rPr>
              <a:t>PET for brain </a:t>
            </a:r>
            <a:r>
              <a:rPr lang="en-US" sz="1200" dirty="0" err="1" smtClean="0">
                <a:latin typeface="Lato"/>
                <a:ea typeface="Lato"/>
                <a:cs typeface="Lato"/>
                <a:sym typeface="Lato"/>
              </a:rPr>
              <a:t>metapolism</a:t>
            </a:r>
            <a:endParaRPr sz="1200" dirty="0">
              <a:latin typeface="Lato"/>
              <a:ea typeface="Lato"/>
              <a:cs typeface="Lato"/>
              <a:sym typeface="Lato"/>
            </a:endParaRPr>
          </a:p>
        </p:txBody>
      </p:sp>
      <p:sp>
        <p:nvSpPr>
          <p:cNvPr id="113" name="Google Shape;113;p16"/>
          <p:cNvSpPr txBox="1"/>
          <p:nvPr/>
        </p:nvSpPr>
        <p:spPr>
          <a:xfrm>
            <a:off x="3525100" y="3046676"/>
            <a:ext cx="2635800" cy="369302"/>
          </a:xfrm>
          <a:prstGeom prst="rect">
            <a:avLst/>
          </a:prstGeom>
          <a:noFill/>
          <a:ln>
            <a:noFill/>
          </a:ln>
        </p:spPr>
        <p:txBody>
          <a:bodyPr spcFirstLastPara="1" wrap="square" lIns="91425" tIns="91425" rIns="91425" bIns="91425" anchor="t" anchorCtr="0">
            <a:spAutoFit/>
          </a:bodyPr>
          <a:lstStyle/>
          <a:p>
            <a:r>
              <a:rPr lang="en-US" sz="1200" dirty="0" smtClean="0"/>
              <a:t>fMRI, ASL for cerebral blood flow</a:t>
            </a:r>
            <a:endParaRPr sz="1200" dirty="0"/>
          </a:p>
        </p:txBody>
      </p:sp>
      <p:sp>
        <p:nvSpPr>
          <p:cNvPr id="114" name="Google Shape;114;p16"/>
          <p:cNvSpPr txBox="1"/>
          <p:nvPr/>
        </p:nvSpPr>
        <p:spPr>
          <a:xfrm>
            <a:off x="6754825" y="1923389"/>
            <a:ext cx="2122800" cy="2446793"/>
          </a:xfrm>
          <a:prstGeom prst="rect">
            <a:avLst/>
          </a:prstGeom>
          <a:noFill/>
          <a:ln>
            <a:noFill/>
          </a:ln>
        </p:spPr>
        <p:txBody>
          <a:bodyPr spcFirstLastPara="1" wrap="square" lIns="91425" tIns="91425" rIns="91425" bIns="91425" anchor="t" anchorCtr="0">
            <a:spAutoFit/>
          </a:bodyPr>
          <a:lstStyle/>
          <a:p>
            <a:pPr>
              <a:lnSpc>
                <a:spcPct val="150000"/>
              </a:lnSpc>
            </a:pPr>
            <a:r>
              <a:rPr lang="en-US" altLang="zh-TW" dirty="0" smtClean="0">
                <a:latin typeface="Microsoft JhengHei"/>
                <a:ea typeface="Microsoft JhengHei"/>
                <a:cs typeface="Microsoft JhengHei"/>
                <a:sym typeface="Microsoft JhengHei"/>
              </a:rPr>
              <a:t>Compare FDG-PET to fMRI ASL</a:t>
            </a:r>
            <a:r>
              <a:rPr lang="zh-TW" altLang="en-US" dirty="0" smtClean="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a:p>
            <a:pPr>
              <a:lnSpc>
                <a:spcPct val="150000"/>
              </a:lnSpc>
            </a:pPr>
            <a:r>
              <a:rPr lang="en-US" altLang="zh-TW" dirty="0">
                <a:solidFill>
                  <a:srgbClr val="FF0000"/>
                </a:solidFill>
                <a:latin typeface="Microsoft JhengHei"/>
                <a:ea typeface="Microsoft JhengHei"/>
                <a:cs typeface="Microsoft JhengHei"/>
                <a:sym typeface="Microsoft JhengHei"/>
              </a:rPr>
              <a:t>1. </a:t>
            </a:r>
            <a:r>
              <a:rPr lang="en-US" altLang="zh-TW" dirty="0" smtClean="0">
                <a:solidFill>
                  <a:srgbClr val="FF0000"/>
                </a:solidFill>
                <a:latin typeface="Microsoft JhengHei"/>
                <a:ea typeface="Microsoft JhengHei"/>
                <a:cs typeface="Microsoft JhengHei"/>
                <a:sym typeface="Microsoft JhengHei"/>
              </a:rPr>
              <a:t>Brief, &lt; 7 m</a:t>
            </a:r>
            <a:endParaRPr dirty="0">
              <a:solidFill>
                <a:srgbClr val="FF0000"/>
              </a:solidFill>
              <a:latin typeface="Microsoft JhengHei"/>
              <a:ea typeface="Microsoft JhengHei"/>
              <a:cs typeface="Microsoft JhengHei"/>
              <a:sym typeface="Microsoft JhengHei"/>
            </a:endParaRPr>
          </a:p>
          <a:p>
            <a:pPr>
              <a:lnSpc>
                <a:spcPct val="150000"/>
              </a:lnSpc>
            </a:pPr>
            <a:r>
              <a:rPr lang="en-US" altLang="zh-TW" dirty="0">
                <a:solidFill>
                  <a:srgbClr val="FF0000"/>
                </a:solidFill>
                <a:latin typeface="Microsoft JhengHei"/>
                <a:ea typeface="Microsoft JhengHei"/>
                <a:cs typeface="Microsoft JhengHei"/>
                <a:sym typeface="Microsoft JhengHei"/>
              </a:rPr>
              <a:t>2. </a:t>
            </a:r>
            <a:r>
              <a:rPr lang="en-US" altLang="zh-TW" dirty="0" smtClean="0">
                <a:solidFill>
                  <a:srgbClr val="FF0000"/>
                </a:solidFill>
                <a:latin typeface="Microsoft JhengHei"/>
                <a:ea typeface="Microsoft JhengHei"/>
                <a:cs typeface="Microsoft JhengHei"/>
                <a:sym typeface="Microsoft JhengHei"/>
              </a:rPr>
              <a:t>25% of cost</a:t>
            </a:r>
            <a:endParaRPr dirty="0">
              <a:solidFill>
                <a:srgbClr val="FF0000"/>
              </a:solidFill>
              <a:latin typeface="Microsoft JhengHei"/>
              <a:ea typeface="Microsoft JhengHei"/>
              <a:cs typeface="Microsoft JhengHei"/>
              <a:sym typeface="Microsoft JhengHei"/>
            </a:endParaRPr>
          </a:p>
          <a:p>
            <a:pPr>
              <a:lnSpc>
                <a:spcPct val="150000"/>
              </a:lnSpc>
            </a:pPr>
            <a:r>
              <a:rPr lang="en-US" altLang="zh-TW" dirty="0">
                <a:solidFill>
                  <a:srgbClr val="FF0000"/>
                </a:solidFill>
                <a:latin typeface="Microsoft JhengHei"/>
                <a:ea typeface="Microsoft JhengHei"/>
                <a:cs typeface="Microsoft JhengHei"/>
                <a:sym typeface="Microsoft JhengHei"/>
              </a:rPr>
              <a:t>3. </a:t>
            </a:r>
            <a:r>
              <a:rPr lang="en-US" altLang="zh-TW" dirty="0" smtClean="0">
                <a:solidFill>
                  <a:srgbClr val="FF0000"/>
                </a:solidFill>
                <a:latin typeface="Microsoft JhengHei"/>
                <a:ea typeface="Microsoft JhengHei"/>
                <a:cs typeface="Microsoft JhengHei"/>
                <a:sym typeface="Microsoft JhengHei"/>
              </a:rPr>
              <a:t>Non-invasive</a:t>
            </a:r>
            <a:endParaRPr dirty="0">
              <a:solidFill>
                <a:srgbClr val="FF0000"/>
              </a:solidFill>
              <a:latin typeface="Microsoft JhengHei"/>
              <a:ea typeface="Microsoft JhengHei"/>
              <a:cs typeface="Microsoft JhengHei"/>
              <a:sym typeface="Microsoft JhengHei"/>
            </a:endParaRPr>
          </a:p>
          <a:p>
            <a:pPr>
              <a:lnSpc>
                <a:spcPct val="150000"/>
              </a:lnSpc>
            </a:pPr>
            <a:r>
              <a:rPr lang="en-US" altLang="zh-TW" dirty="0">
                <a:solidFill>
                  <a:srgbClr val="FF0000"/>
                </a:solidFill>
                <a:latin typeface="Microsoft JhengHei"/>
                <a:ea typeface="Microsoft JhengHei"/>
                <a:cs typeface="Microsoft JhengHei"/>
                <a:sym typeface="Microsoft JhengHei"/>
              </a:rPr>
              <a:t>4. </a:t>
            </a:r>
            <a:r>
              <a:rPr lang="en-US" altLang="zh-TW" dirty="0" smtClean="0">
                <a:solidFill>
                  <a:srgbClr val="FF0000"/>
                </a:solidFill>
                <a:latin typeface="Microsoft JhengHei"/>
                <a:ea typeface="Microsoft JhengHei"/>
                <a:cs typeface="Microsoft JhengHei"/>
                <a:sym typeface="Microsoft JhengHei"/>
              </a:rPr>
              <a:t>No radiotracer</a:t>
            </a:r>
          </a:p>
          <a:p>
            <a:pPr>
              <a:lnSpc>
                <a:spcPct val="150000"/>
              </a:lnSpc>
            </a:pPr>
            <a:r>
              <a:rPr lang="en-US" dirty="0" smtClean="0">
                <a:solidFill>
                  <a:srgbClr val="FF0000"/>
                </a:solidFill>
                <a:latin typeface="Microsoft JhengHei"/>
                <a:ea typeface="Microsoft JhengHei"/>
                <a:cs typeface="Microsoft JhengHei"/>
                <a:sym typeface="Microsoft JhengHei"/>
              </a:rPr>
              <a:t>5. Accessible </a:t>
            </a:r>
            <a:endParaRPr dirty="0">
              <a:solidFill>
                <a:srgbClr val="FF0000"/>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8"/>
          <p:cNvPicPr preferRelativeResize="0"/>
          <p:nvPr/>
        </p:nvPicPr>
        <p:blipFill rotWithShape="1">
          <a:blip r:embed="rId3">
            <a:alphaModFix/>
          </a:blip>
          <a:srcRect b="30313"/>
          <a:stretch/>
        </p:blipFill>
        <p:spPr>
          <a:xfrm>
            <a:off x="805650" y="2882152"/>
            <a:ext cx="2065751" cy="2079975"/>
          </a:xfrm>
          <a:prstGeom prst="rect">
            <a:avLst/>
          </a:prstGeom>
          <a:noFill/>
          <a:ln>
            <a:noFill/>
          </a:ln>
        </p:spPr>
      </p:pic>
      <p:sp>
        <p:nvSpPr>
          <p:cNvPr id="128" name="Google Shape;128;p18"/>
          <p:cNvSpPr/>
          <p:nvPr/>
        </p:nvSpPr>
        <p:spPr>
          <a:xfrm>
            <a:off x="725975" y="4233475"/>
            <a:ext cx="2225100" cy="202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129" name="Google Shape;129;p18"/>
          <p:cNvPicPr preferRelativeResize="0"/>
          <p:nvPr/>
        </p:nvPicPr>
        <p:blipFill>
          <a:blip r:embed="rId4">
            <a:alphaModFix/>
          </a:blip>
          <a:stretch>
            <a:fillRect/>
          </a:stretch>
        </p:blipFill>
        <p:spPr>
          <a:xfrm>
            <a:off x="755302" y="1198475"/>
            <a:ext cx="3959999" cy="1386000"/>
          </a:xfrm>
          <a:prstGeom prst="rect">
            <a:avLst/>
          </a:prstGeom>
          <a:noFill/>
          <a:ln>
            <a:noFill/>
          </a:ln>
        </p:spPr>
      </p:pic>
      <p:pic>
        <p:nvPicPr>
          <p:cNvPr id="130" name="Google Shape;130;p18"/>
          <p:cNvPicPr preferRelativeResize="0"/>
          <p:nvPr/>
        </p:nvPicPr>
        <p:blipFill>
          <a:blip r:embed="rId5">
            <a:alphaModFix/>
          </a:blip>
          <a:stretch>
            <a:fillRect/>
          </a:stretch>
        </p:blipFill>
        <p:spPr>
          <a:xfrm>
            <a:off x="3144803" y="3173125"/>
            <a:ext cx="2464300" cy="1622851"/>
          </a:xfrm>
          <a:prstGeom prst="rect">
            <a:avLst/>
          </a:prstGeom>
          <a:noFill/>
          <a:ln>
            <a:noFill/>
          </a:ln>
        </p:spPr>
      </p:pic>
      <p:sp>
        <p:nvSpPr>
          <p:cNvPr id="131" name="Google Shape;131;p18"/>
          <p:cNvSpPr txBox="1">
            <a:spLocks noGrp="1"/>
          </p:cNvSpPr>
          <p:nvPr>
            <p:ph type="title"/>
          </p:nvPr>
        </p:nvSpPr>
        <p:spPr>
          <a:xfrm>
            <a:off x="727651" y="497125"/>
            <a:ext cx="7688700" cy="535200"/>
          </a:xfrm>
          <a:prstGeom prst="rect">
            <a:avLst/>
          </a:prstGeom>
        </p:spPr>
        <p:txBody>
          <a:bodyPr spcFirstLastPara="1" wrap="square" lIns="91425" tIns="91425" rIns="91425" bIns="91425" anchor="t" anchorCtr="0">
            <a:normAutofit fontScale="90000"/>
          </a:bodyPr>
          <a:lstStyle/>
          <a:p>
            <a:r>
              <a:rPr lang="en-US" dirty="0" smtClean="0"/>
              <a:t>Focus on neurotransmitter, GABA-A Receptor</a:t>
            </a:r>
            <a:endParaRPr dirty="0"/>
          </a:p>
        </p:txBody>
      </p:sp>
      <p:sp>
        <p:nvSpPr>
          <p:cNvPr id="132" name="Google Shape;132;p18"/>
          <p:cNvSpPr txBox="1"/>
          <p:nvPr/>
        </p:nvSpPr>
        <p:spPr>
          <a:xfrm>
            <a:off x="5474151" y="1392727"/>
            <a:ext cx="3252600" cy="750945"/>
          </a:xfrm>
          <a:prstGeom prst="rect">
            <a:avLst/>
          </a:prstGeom>
          <a:noFill/>
          <a:ln>
            <a:noFill/>
          </a:ln>
        </p:spPr>
        <p:txBody>
          <a:bodyPr spcFirstLastPara="1" wrap="square" lIns="91425" tIns="91425" rIns="91425" bIns="91425" anchor="t" anchorCtr="0">
            <a:spAutoFit/>
          </a:bodyPr>
          <a:lstStyle/>
          <a:p>
            <a:pPr>
              <a:lnSpc>
                <a:spcPct val="115000"/>
              </a:lnSpc>
            </a:pPr>
            <a:r>
              <a:rPr lang="en-US" altLang="zh-TW" sz="1600" dirty="0" smtClean="0">
                <a:latin typeface="Microsoft JhengHei"/>
                <a:ea typeface="Microsoft JhengHei"/>
                <a:cs typeface="Microsoft JhengHei"/>
                <a:sym typeface="Microsoft JhengHei"/>
              </a:rPr>
              <a:t>PET for GABA-A Receptor, accuracy</a:t>
            </a:r>
            <a:r>
              <a:rPr lang="zh-TW" altLang="en-US" sz="1600" dirty="0" smtClean="0">
                <a:latin typeface="Microsoft JhengHei"/>
                <a:ea typeface="Microsoft JhengHei"/>
                <a:cs typeface="Microsoft JhengHei"/>
                <a:sym typeface="Microsoft JhengHei"/>
              </a:rPr>
              <a:t>。</a:t>
            </a:r>
            <a:endParaRPr sz="1600" dirty="0">
              <a:latin typeface="Microsoft JhengHei"/>
              <a:ea typeface="Microsoft JhengHei"/>
              <a:cs typeface="Microsoft JhengHei"/>
              <a:sym typeface="Microsoft JhengHei"/>
            </a:endParaRPr>
          </a:p>
        </p:txBody>
      </p:sp>
      <p:sp>
        <p:nvSpPr>
          <p:cNvPr id="133" name="Google Shape;133;p18"/>
          <p:cNvSpPr txBox="1"/>
          <p:nvPr/>
        </p:nvSpPr>
        <p:spPr>
          <a:xfrm>
            <a:off x="5716351" y="2930935"/>
            <a:ext cx="3252600" cy="1883562"/>
          </a:xfrm>
          <a:prstGeom prst="rect">
            <a:avLst/>
          </a:prstGeom>
          <a:noFill/>
          <a:ln>
            <a:noFill/>
          </a:ln>
        </p:spPr>
        <p:txBody>
          <a:bodyPr spcFirstLastPara="1" wrap="square" lIns="91425" tIns="91425" rIns="91425" bIns="91425" anchor="t" anchorCtr="0">
            <a:spAutoFit/>
          </a:bodyPr>
          <a:lstStyle/>
          <a:p>
            <a:pPr>
              <a:lnSpc>
                <a:spcPct val="115000"/>
              </a:lnSpc>
            </a:pPr>
            <a:r>
              <a:rPr lang="en-US" altLang="zh-TW" sz="1600" dirty="0" smtClean="0">
                <a:latin typeface="Microsoft JhengHei"/>
                <a:ea typeface="Microsoft JhengHei"/>
                <a:cs typeface="Microsoft JhengHei"/>
                <a:sym typeface="Microsoft JhengHei"/>
              </a:rPr>
              <a:t>Use PCC-GABA</a:t>
            </a:r>
            <a:r>
              <a:rPr lang="zh-TW" altLang="en-US" sz="1600" dirty="0" smtClean="0">
                <a:latin typeface="Microsoft JhengHei"/>
                <a:ea typeface="Microsoft JhengHei"/>
                <a:cs typeface="Microsoft JhengHei"/>
                <a:sym typeface="Microsoft JhengHei"/>
              </a:rPr>
              <a:t>：</a:t>
            </a:r>
            <a:endParaRPr sz="1600" dirty="0">
              <a:latin typeface="Microsoft JhengHei"/>
              <a:ea typeface="Microsoft JhengHei"/>
              <a:cs typeface="Microsoft JhengHei"/>
              <a:sym typeface="Microsoft JhengHei"/>
            </a:endParaRPr>
          </a:p>
          <a:p>
            <a:pPr>
              <a:lnSpc>
                <a:spcPct val="115000"/>
              </a:lnSpc>
            </a:pPr>
            <a:r>
              <a:rPr lang="en-US" altLang="zh-TW" sz="1600" dirty="0">
                <a:solidFill>
                  <a:srgbClr val="FF0000"/>
                </a:solidFill>
                <a:latin typeface="Microsoft JhengHei"/>
                <a:ea typeface="Microsoft JhengHei"/>
                <a:cs typeface="Microsoft JhengHei"/>
                <a:sym typeface="Microsoft JhengHei"/>
              </a:rPr>
              <a:t>1. </a:t>
            </a:r>
            <a:r>
              <a:rPr lang="en-US" altLang="zh-TW" sz="1600" dirty="0" smtClean="0">
                <a:solidFill>
                  <a:srgbClr val="FF0000"/>
                </a:solidFill>
                <a:latin typeface="Microsoft JhengHei"/>
                <a:ea typeface="Microsoft JhengHei"/>
                <a:cs typeface="Microsoft JhengHei"/>
                <a:sym typeface="Microsoft JhengHei"/>
              </a:rPr>
              <a:t>Brief, &lt;13 m.</a:t>
            </a:r>
            <a:endParaRPr sz="1600" dirty="0">
              <a:solidFill>
                <a:srgbClr val="FF0000"/>
              </a:solidFill>
              <a:latin typeface="Microsoft JhengHei"/>
              <a:ea typeface="Microsoft JhengHei"/>
              <a:cs typeface="Microsoft JhengHei"/>
              <a:sym typeface="Microsoft JhengHei"/>
            </a:endParaRPr>
          </a:p>
          <a:p>
            <a:pPr>
              <a:lnSpc>
                <a:spcPct val="115000"/>
              </a:lnSpc>
            </a:pPr>
            <a:r>
              <a:rPr lang="en-US" altLang="zh-TW" sz="1600" dirty="0">
                <a:solidFill>
                  <a:srgbClr val="FF0000"/>
                </a:solidFill>
                <a:latin typeface="Microsoft JhengHei"/>
                <a:ea typeface="Microsoft JhengHei"/>
                <a:cs typeface="Microsoft JhengHei"/>
                <a:sym typeface="Microsoft JhengHei"/>
              </a:rPr>
              <a:t>2. </a:t>
            </a:r>
            <a:r>
              <a:rPr lang="en-US" altLang="zh-TW" sz="1600" dirty="0" smtClean="0">
                <a:solidFill>
                  <a:srgbClr val="FF0000"/>
                </a:solidFill>
                <a:latin typeface="Microsoft JhengHei"/>
                <a:ea typeface="Microsoft JhengHei"/>
                <a:cs typeface="Microsoft JhengHei"/>
                <a:sym typeface="Microsoft JhengHei"/>
              </a:rPr>
              <a:t>Cheap.</a:t>
            </a:r>
            <a:endParaRPr sz="1600" dirty="0">
              <a:solidFill>
                <a:srgbClr val="FF0000"/>
              </a:solidFill>
              <a:latin typeface="Microsoft JhengHei"/>
              <a:ea typeface="Microsoft JhengHei"/>
              <a:cs typeface="Microsoft JhengHei"/>
              <a:sym typeface="Microsoft JhengHei"/>
            </a:endParaRPr>
          </a:p>
          <a:p>
            <a:pPr>
              <a:lnSpc>
                <a:spcPct val="115000"/>
              </a:lnSpc>
            </a:pPr>
            <a:r>
              <a:rPr lang="en-US" altLang="zh-TW" sz="1600" dirty="0">
                <a:solidFill>
                  <a:srgbClr val="FF0000"/>
                </a:solidFill>
                <a:latin typeface="Microsoft JhengHei"/>
                <a:ea typeface="Microsoft JhengHei"/>
                <a:cs typeface="Microsoft JhengHei"/>
                <a:sym typeface="Microsoft JhengHei"/>
              </a:rPr>
              <a:t>3. </a:t>
            </a:r>
            <a:r>
              <a:rPr lang="en-US" altLang="zh-TW" sz="1600" dirty="0" smtClean="0">
                <a:solidFill>
                  <a:srgbClr val="FF0000"/>
                </a:solidFill>
                <a:latin typeface="Microsoft JhengHei"/>
                <a:ea typeface="Microsoft JhengHei"/>
                <a:cs typeface="Microsoft JhengHei"/>
                <a:sym typeface="Microsoft JhengHei"/>
              </a:rPr>
              <a:t>No tracer or contrast.</a:t>
            </a:r>
            <a:endParaRPr sz="1600" dirty="0">
              <a:solidFill>
                <a:srgbClr val="FF0000"/>
              </a:solidFill>
              <a:latin typeface="Microsoft JhengHei"/>
              <a:ea typeface="Microsoft JhengHei"/>
              <a:cs typeface="Microsoft JhengHei"/>
              <a:sym typeface="Microsoft JhengHei"/>
            </a:endParaRPr>
          </a:p>
          <a:p>
            <a:pPr>
              <a:lnSpc>
                <a:spcPct val="115000"/>
              </a:lnSpc>
            </a:pPr>
            <a:r>
              <a:rPr lang="en-US" altLang="zh-TW" sz="1600" dirty="0">
                <a:solidFill>
                  <a:srgbClr val="FF0000"/>
                </a:solidFill>
                <a:latin typeface="Microsoft JhengHei"/>
                <a:ea typeface="Microsoft JhengHei"/>
                <a:cs typeface="Microsoft JhengHei"/>
                <a:sym typeface="Microsoft JhengHei"/>
              </a:rPr>
              <a:t>4. </a:t>
            </a:r>
            <a:r>
              <a:rPr lang="en-US" altLang="zh-TW" sz="1600" dirty="0" smtClean="0">
                <a:solidFill>
                  <a:srgbClr val="FF0000"/>
                </a:solidFill>
                <a:latin typeface="Microsoft JhengHei"/>
                <a:ea typeface="Microsoft JhengHei"/>
                <a:cs typeface="Microsoft JhengHei"/>
                <a:sym typeface="Microsoft JhengHei"/>
              </a:rPr>
              <a:t>Consistent with one theory of consciousness (IIT—Hot Zone)</a:t>
            </a:r>
            <a:endParaRPr sz="1600" dirty="0">
              <a:solidFill>
                <a:srgbClr val="FF0000"/>
              </a:solidFill>
              <a:latin typeface="Microsoft JhengHei"/>
              <a:ea typeface="Microsoft JhengHei"/>
              <a:cs typeface="Microsoft JhengHei"/>
              <a:sym typeface="Microsoft JhengHei"/>
            </a:endParaRPr>
          </a:p>
        </p:txBody>
      </p:sp>
      <p:sp>
        <p:nvSpPr>
          <p:cNvPr id="3" name="矩形 2"/>
          <p:cNvSpPr/>
          <p:nvPr/>
        </p:nvSpPr>
        <p:spPr>
          <a:xfrm>
            <a:off x="5009881" y="2340979"/>
            <a:ext cx="3752046" cy="583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But impractical, so search for substitute</a:t>
            </a:r>
            <a:r>
              <a:rPr lang="en-US" altLang="zh-TW" sz="800" dirty="0" smtClean="0"/>
              <a:t>. </a:t>
            </a:r>
            <a:endParaRPr lang="zh-TW" altLang="en-US" sz="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smtClean="0"/>
              <a:t>Prognosis</a:t>
            </a:r>
            <a:endParaRPr lang="zh-TW" altLang="en-US" dirty="0"/>
          </a:p>
        </p:txBody>
      </p:sp>
      <p:sp>
        <p:nvSpPr>
          <p:cNvPr id="3" name="文字版面配置區 2"/>
          <p:cNvSpPr>
            <a:spLocks noGrp="1"/>
          </p:cNvSpPr>
          <p:nvPr>
            <p:ph type="body" idx="1"/>
          </p:nvPr>
        </p:nvSpPr>
        <p:spPr>
          <a:xfrm>
            <a:off x="729451" y="1931832"/>
            <a:ext cx="7688700" cy="3099514"/>
          </a:xfrm>
        </p:spPr>
        <p:txBody>
          <a:bodyPr/>
          <a:lstStyle/>
          <a:p>
            <a:r>
              <a:rPr lang="en-US" altLang="zh-TW" dirty="0" smtClean="0"/>
              <a:t>Suppose the diagnosis is accurate.</a:t>
            </a:r>
          </a:p>
          <a:p>
            <a:r>
              <a:rPr lang="en-US" altLang="zh-TW" dirty="0" smtClean="0"/>
              <a:t>Moved into nursing home or some similar facility, including the Genesis Foundation.</a:t>
            </a:r>
          </a:p>
          <a:p>
            <a:r>
              <a:rPr lang="en-US" altLang="zh-TW" dirty="0" smtClean="0"/>
              <a:t>Why so fast? Hospitals don’t like “chronic” patients, because they make less money. </a:t>
            </a:r>
          </a:p>
          <a:p>
            <a:r>
              <a:rPr lang="en-US" altLang="zh-TW" dirty="0" smtClean="0"/>
              <a:t>From the day they move out of hospital, care deteriorates, drastically. At most they occasionally see ENT or dermatology. </a:t>
            </a:r>
          </a:p>
          <a:p>
            <a:r>
              <a:rPr lang="en-US" altLang="zh-TW" dirty="0" smtClean="0"/>
              <a:t>New methods: olfactory sniff response, work with Cambridge. Cheap, easy….promising.</a:t>
            </a:r>
          </a:p>
          <a:p>
            <a:endParaRPr lang="en-US" altLang="zh-TW" dirty="0" smtClean="0"/>
          </a:p>
          <a:p>
            <a:pPr marL="146046" indent="0">
              <a:buNone/>
            </a:pPr>
            <a:endParaRPr lang="zh-TW" altLang="en-US" dirty="0"/>
          </a:p>
        </p:txBody>
      </p:sp>
      <p:pic>
        <p:nvPicPr>
          <p:cNvPr id="4" name="圖片 3"/>
          <p:cNvPicPr>
            <a:picLocks noChangeAspect="1"/>
          </p:cNvPicPr>
          <p:nvPr/>
        </p:nvPicPr>
        <p:blipFill>
          <a:blip r:embed="rId2"/>
          <a:stretch>
            <a:fillRect/>
          </a:stretch>
        </p:blipFill>
        <p:spPr>
          <a:xfrm>
            <a:off x="1249251" y="3567448"/>
            <a:ext cx="6533881" cy="1425262"/>
          </a:xfrm>
          <a:prstGeom prst="rect">
            <a:avLst/>
          </a:prstGeom>
        </p:spPr>
      </p:pic>
    </p:spTree>
    <p:extLst>
      <p:ext uri="{BB962C8B-B14F-4D97-AF65-F5344CB8AC3E}">
        <p14:creationId xmlns:p14="http://schemas.microsoft.com/office/powerpoint/2010/main" val="2357188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9451" y="1318650"/>
            <a:ext cx="7835000" cy="823536"/>
          </a:xfrm>
        </p:spPr>
        <p:txBody>
          <a:bodyPr>
            <a:normAutofit fontScale="90000"/>
          </a:bodyPr>
          <a:lstStyle/>
          <a:p>
            <a:r>
              <a:rPr lang="en-US" altLang="zh-TW" dirty="0" smtClean="0"/>
              <a:t>Imagine you are </a:t>
            </a:r>
            <a:r>
              <a:rPr lang="en-US" altLang="zh-TW" dirty="0" smtClean="0"/>
              <a:t>an ER </a:t>
            </a:r>
            <a:r>
              <a:rPr lang="en-US" altLang="zh-TW" dirty="0" smtClean="0"/>
              <a:t>neurologist:</a:t>
            </a:r>
            <a:r>
              <a:rPr lang="zh-TW" altLang="en-US" dirty="0" smtClean="0"/>
              <a:t> </a:t>
            </a:r>
            <a:r>
              <a:rPr lang="en-US" altLang="zh-TW" dirty="0" smtClean="0"/>
              <a:t>of PFC, only left inferior frontal gyrus remains—would you try to keep patient alive?</a:t>
            </a:r>
            <a:endParaRPr lang="zh-TW" altLang="en-US" dirty="0"/>
          </a:p>
        </p:txBody>
      </p:sp>
      <p:pic>
        <p:nvPicPr>
          <p:cNvPr id="4" name="圖片 3"/>
          <p:cNvPicPr>
            <a:picLocks noChangeAspect="1"/>
          </p:cNvPicPr>
          <p:nvPr/>
        </p:nvPicPr>
        <p:blipFill>
          <a:blip r:embed="rId2"/>
          <a:stretch>
            <a:fillRect/>
          </a:stretch>
        </p:blipFill>
        <p:spPr>
          <a:xfrm>
            <a:off x="729451" y="2283854"/>
            <a:ext cx="3305929" cy="2399762"/>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169" y="2283853"/>
            <a:ext cx="4860145" cy="2318198"/>
          </a:xfrm>
          <a:prstGeom prst="rect">
            <a:avLst/>
          </a:prstGeom>
        </p:spPr>
      </p:pic>
    </p:spTree>
    <p:extLst>
      <p:ext uri="{BB962C8B-B14F-4D97-AF65-F5344CB8AC3E}">
        <p14:creationId xmlns:p14="http://schemas.microsoft.com/office/powerpoint/2010/main" val="3769546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a:blip r:embed="rId3">
            <a:alphaModFix/>
          </a:blip>
          <a:stretch>
            <a:fillRect/>
          </a:stretch>
        </p:blipFill>
        <p:spPr>
          <a:xfrm>
            <a:off x="842952" y="1358596"/>
            <a:ext cx="4695825" cy="2776825"/>
          </a:xfrm>
          <a:prstGeom prst="rect">
            <a:avLst/>
          </a:prstGeom>
          <a:noFill/>
          <a:ln>
            <a:noFill/>
          </a:ln>
        </p:spPr>
      </p:pic>
      <p:sp>
        <p:nvSpPr>
          <p:cNvPr id="120" name="Google Shape;120;p17"/>
          <p:cNvSpPr txBox="1">
            <a:spLocks noGrp="1"/>
          </p:cNvSpPr>
          <p:nvPr>
            <p:ph type="title"/>
          </p:nvPr>
        </p:nvSpPr>
        <p:spPr>
          <a:xfrm>
            <a:off x="727651" y="497125"/>
            <a:ext cx="7688700" cy="535200"/>
          </a:xfrm>
          <a:prstGeom prst="rect">
            <a:avLst/>
          </a:prstGeom>
        </p:spPr>
        <p:txBody>
          <a:bodyPr spcFirstLastPara="1" wrap="square" lIns="91425" tIns="91425" rIns="91425" bIns="91425" anchor="t" anchorCtr="0">
            <a:normAutofit fontScale="90000"/>
          </a:bodyPr>
          <a:lstStyle/>
          <a:p>
            <a:r>
              <a:rPr lang="en-US" dirty="0" smtClean="0"/>
              <a:t>Therapies</a:t>
            </a:r>
            <a:endParaRPr dirty="0"/>
          </a:p>
        </p:txBody>
      </p:sp>
      <p:sp>
        <p:nvSpPr>
          <p:cNvPr id="121" name="Google Shape;121;p17"/>
          <p:cNvSpPr txBox="1"/>
          <p:nvPr/>
        </p:nvSpPr>
        <p:spPr>
          <a:xfrm>
            <a:off x="5980089" y="1358596"/>
            <a:ext cx="2536961" cy="2769959"/>
          </a:xfrm>
          <a:prstGeom prst="rect">
            <a:avLst/>
          </a:prstGeom>
          <a:noFill/>
          <a:ln>
            <a:noFill/>
          </a:ln>
        </p:spPr>
        <p:txBody>
          <a:bodyPr spcFirstLastPara="1" wrap="square" lIns="91425" tIns="91425" rIns="91425" bIns="91425" anchor="t" anchorCtr="0">
            <a:spAutoFit/>
          </a:bodyPr>
          <a:lstStyle/>
          <a:p>
            <a:pPr>
              <a:lnSpc>
                <a:spcPct val="150000"/>
              </a:lnSpc>
            </a:pPr>
            <a:r>
              <a:rPr lang="en-US" altLang="zh-TW" dirty="0">
                <a:latin typeface="Lato"/>
                <a:ea typeface="Lato"/>
                <a:cs typeface="Lato"/>
                <a:sym typeface="Lato"/>
              </a:rPr>
              <a:t>1. </a:t>
            </a:r>
            <a:r>
              <a:rPr lang="en-US" altLang="zh-TW" dirty="0" smtClean="0">
                <a:latin typeface="Lato"/>
                <a:ea typeface="Lato"/>
                <a:cs typeface="Lato"/>
                <a:sym typeface="Lato"/>
              </a:rPr>
              <a:t>Zolpidem/</a:t>
            </a:r>
            <a:r>
              <a:rPr lang="en-US" altLang="zh-TW" dirty="0" err="1" smtClean="0">
                <a:latin typeface="Lato"/>
                <a:ea typeface="Lato"/>
                <a:cs typeface="Lato"/>
                <a:sym typeface="Lato"/>
              </a:rPr>
              <a:t>stilnox</a:t>
            </a:r>
            <a:r>
              <a:rPr lang="en-US" altLang="zh-TW" dirty="0" smtClean="0">
                <a:latin typeface="Lato"/>
                <a:ea typeface="Lato"/>
                <a:cs typeface="Lato"/>
                <a:sym typeface="Lato"/>
              </a:rPr>
              <a:t> 10 mg</a:t>
            </a:r>
            <a:endParaRPr dirty="0">
              <a:latin typeface="Lato"/>
              <a:ea typeface="Lato"/>
              <a:cs typeface="Lato"/>
              <a:sym typeface="Lato"/>
            </a:endParaRPr>
          </a:p>
          <a:p>
            <a:pPr>
              <a:lnSpc>
                <a:spcPct val="150000"/>
              </a:lnSpc>
            </a:pPr>
            <a:r>
              <a:rPr lang="en-US" altLang="zh-TW" dirty="0">
                <a:latin typeface="Lato"/>
                <a:ea typeface="Lato"/>
                <a:cs typeface="Lato"/>
                <a:sym typeface="Lato"/>
              </a:rPr>
              <a:t>2. </a:t>
            </a:r>
            <a:r>
              <a:rPr lang="en-US" altLang="zh-TW" dirty="0" smtClean="0">
                <a:latin typeface="Lato"/>
                <a:ea typeface="Lato"/>
                <a:cs typeface="Lato"/>
                <a:sym typeface="Lato"/>
              </a:rPr>
              <a:t>Double-blind </a:t>
            </a:r>
            <a:r>
              <a:rPr lang="en-US" altLang="zh-TW" dirty="0">
                <a:latin typeface="Lato"/>
                <a:ea typeface="Lato"/>
                <a:cs typeface="Lato"/>
                <a:sym typeface="Lato"/>
              </a:rPr>
              <a:t>(</a:t>
            </a:r>
            <a:r>
              <a:rPr lang="en-US" altLang="zh-TW" dirty="0" smtClean="0">
                <a:latin typeface="Lato"/>
                <a:ea typeface="Lato"/>
                <a:cs typeface="Lato"/>
                <a:sym typeface="Lato"/>
              </a:rPr>
              <a:t>Placebo</a:t>
            </a:r>
            <a:r>
              <a:rPr lang="en-US" altLang="zh-TW" dirty="0">
                <a:latin typeface="Lato"/>
                <a:ea typeface="Lato"/>
                <a:cs typeface="Lato"/>
                <a:sym typeface="Lato"/>
              </a:rPr>
              <a:t>)</a:t>
            </a:r>
            <a:endParaRPr dirty="0">
              <a:latin typeface="Lato"/>
              <a:ea typeface="Lato"/>
              <a:cs typeface="Lato"/>
              <a:sym typeface="Lato"/>
            </a:endParaRPr>
          </a:p>
          <a:p>
            <a:pPr>
              <a:lnSpc>
                <a:spcPct val="150000"/>
              </a:lnSpc>
            </a:pPr>
            <a:r>
              <a:rPr lang="en-US" altLang="zh-TW" dirty="0">
                <a:latin typeface="Lato"/>
                <a:ea typeface="Lato"/>
                <a:cs typeface="Lato"/>
                <a:sym typeface="Lato"/>
              </a:rPr>
              <a:t>3. </a:t>
            </a:r>
            <a:r>
              <a:rPr lang="en-US" altLang="zh-TW" dirty="0" smtClean="0">
                <a:latin typeface="Lato"/>
                <a:ea typeface="Lato"/>
                <a:cs typeface="Lato"/>
                <a:sym typeface="Lato"/>
              </a:rPr>
              <a:t>Monitor 3-4 hrs. </a:t>
            </a:r>
            <a:endParaRPr dirty="0">
              <a:latin typeface="Lato"/>
              <a:ea typeface="Lato"/>
              <a:cs typeface="Lato"/>
              <a:sym typeface="Lato"/>
            </a:endParaRPr>
          </a:p>
          <a:p>
            <a:pPr>
              <a:lnSpc>
                <a:spcPct val="150000"/>
              </a:lnSpc>
            </a:pPr>
            <a:r>
              <a:rPr lang="en-US" altLang="zh-TW" dirty="0">
                <a:latin typeface="Lato"/>
                <a:ea typeface="Lato"/>
                <a:cs typeface="Lato"/>
                <a:sym typeface="Lato"/>
              </a:rPr>
              <a:t>4. </a:t>
            </a:r>
            <a:r>
              <a:rPr lang="en-US" altLang="zh-TW" dirty="0" smtClean="0">
                <a:latin typeface="Lato"/>
                <a:ea typeface="Lato"/>
                <a:cs typeface="Lato"/>
                <a:sym typeface="Lato"/>
              </a:rPr>
              <a:t>Assess with CRS-R, 15 m</a:t>
            </a:r>
          </a:p>
          <a:p>
            <a:pPr>
              <a:lnSpc>
                <a:spcPct val="150000"/>
              </a:lnSpc>
            </a:pPr>
            <a:r>
              <a:rPr lang="en-US" dirty="0" smtClean="0">
                <a:latin typeface="Lato"/>
                <a:ea typeface="Lato"/>
                <a:cs typeface="Lato"/>
                <a:sym typeface="Lato"/>
              </a:rPr>
              <a:t>5. Coheres with GABA</a:t>
            </a:r>
            <a:r>
              <a:rPr lang="en-US" altLang="zh-TW" dirty="0" smtClean="0">
                <a:latin typeface="Lato"/>
                <a:ea typeface="Lato"/>
                <a:cs typeface="Lato"/>
                <a:sym typeface="Lato"/>
              </a:rPr>
              <a:t>A-receptor conjecture concerning capacity for consciousness.</a:t>
            </a:r>
            <a:endParaRPr dirty="0">
              <a:latin typeface="Lato"/>
              <a:ea typeface="Lato"/>
              <a:cs typeface="Lato"/>
              <a:sym typeface="Lato"/>
            </a:endParaRPr>
          </a:p>
        </p:txBody>
      </p:sp>
      <p:sp>
        <p:nvSpPr>
          <p:cNvPr id="122" name="Google Shape;122;p17"/>
          <p:cNvSpPr txBox="1"/>
          <p:nvPr/>
        </p:nvSpPr>
        <p:spPr>
          <a:xfrm>
            <a:off x="604415" y="4127161"/>
            <a:ext cx="7399500" cy="615523"/>
          </a:xfrm>
          <a:prstGeom prst="rect">
            <a:avLst/>
          </a:prstGeom>
          <a:noFill/>
          <a:ln>
            <a:noFill/>
          </a:ln>
        </p:spPr>
        <p:txBody>
          <a:bodyPr spcFirstLastPara="1" wrap="square" lIns="91425" tIns="91425" rIns="91425" bIns="91425" anchor="t" anchorCtr="0">
            <a:spAutoFit/>
          </a:bodyPr>
          <a:lstStyle/>
          <a:p>
            <a:pPr marL="139697">
              <a:buSzPts val="1400"/>
            </a:pPr>
            <a:r>
              <a:rPr lang="en-US" altLang="zh-TW" dirty="0" smtClean="0">
                <a:latin typeface="Lato"/>
                <a:ea typeface="Lato"/>
                <a:cs typeface="Lato"/>
                <a:sym typeface="Lato"/>
              </a:rPr>
              <a:t>A Seattle group, using zolpidem off-label, 30 mg per day, reports a 50% success rate.</a:t>
            </a:r>
            <a:r>
              <a:rPr lang="zh-TW" altLang="en-US" dirty="0">
                <a:latin typeface="Lato"/>
                <a:ea typeface="Lato"/>
                <a:cs typeface="Lato"/>
                <a:sym typeface="Lato"/>
              </a:rPr>
              <a:t> </a:t>
            </a:r>
            <a:r>
              <a:rPr lang="en-US" altLang="zh-TW" dirty="0" smtClean="0">
                <a:latin typeface="Lato"/>
                <a:ea typeface="Lato"/>
                <a:cs typeface="Lato"/>
                <a:sym typeface="Lato"/>
              </a:rPr>
              <a:t>Because etiologies vary, varied therapeutics, precision medicine is required. </a:t>
            </a:r>
            <a:endParaRPr dirty="0">
              <a:latin typeface="Lato"/>
              <a:ea typeface="Lato"/>
              <a:cs typeface="Lato"/>
              <a:sym typeface="Lato"/>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Quality of life</a:t>
            </a:r>
            <a:endParaRPr lang="zh-TW" altLang="en-US" dirty="0"/>
          </a:p>
        </p:txBody>
      </p:sp>
      <p:sp>
        <p:nvSpPr>
          <p:cNvPr id="3" name="文字版面配置區 2"/>
          <p:cNvSpPr>
            <a:spLocks noGrp="1"/>
          </p:cNvSpPr>
          <p:nvPr>
            <p:ph type="body" idx="1"/>
          </p:nvPr>
        </p:nvSpPr>
        <p:spPr/>
        <p:txBody>
          <a:bodyPr/>
          <a:lstStyle/>
          <a:p>
            <a:r>
              <a:rPr lang="en-US" altLang="zh-TW" sz="1800" dirty="0" smtClean="0"/>
              <a:t>Circumvent language or gestures.</a:t>
            </a:r>
          </a:p>
          <a:p>
            <a:r>
              <a:rPr lang="en-US" altLang="zh-TW" sz="1800" dirty="0" smtClean="0"/>
              <a:t>Communicate directly with the brain.</a:t>
            </a:r>
          </a:p>
          <a:p>
            <a:r>
              <a:rPr lang="en-US" altLang="zh-TW" sz="1800" dirty="0" smtClean="0"/>
              <a:t>Slow, digital computer communication.</a:t>
            </a:r>
          </a:p>
          <a:p>
            <a:r>
              <a:rPr lang="en-US" altLang="zh-TW" sz="1800" dirty="0" smtClean="0"/>
              <a:t>Ask daily life issues.</a:t>
            </a:r>
          </a:p>
          <a:p>
            <a:r>
              <a:rPr lang="en-US" altLang="zh-TW" sz="1800" dirty="0" smtClean="0"/>
              <a:t>Restore human dignity/autonomy, their right to decide.</a:t>
            </a:r>
          </a:p>
          <a:p>
            <a:r>
              <a:rPr lang="en-US" altLang="zh-TW" sz="1800" dirty="0" smtClean="0"/>
              <a:t>Families even probe existential questions. </a:t>
            </a:r>
          </a:p>
          <a:p>
            <a:endParaRPr lang="en-US" altLang="zh-TW" dirty="0" smtClean="0"/>
          </a:p>
          <a:p>
            <a:endParaRPr lang="zh-TW" altLang="en-US" dirty="0"/>
          </a:p>
        </p:txBody>
      </p:sp>
    </p:spTree>
    <p:extLst>
      <p:ext uri="{BB962C8B-B14F-4D97-AF65-F5344CB8AC3E}">
        <p14:creationId xmlns:p14="http://schemas.microsoft.com/office/powerpoint/2010/main" val="66028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Brain imaging for communication I</a:t>
            </a:r>
            <a:endParaRPr lang="zh-TW" altLang="en-US" dirty="0"/>
          </a:p>
        </p:txBody>
      </p:sp>
      <p:pic>
        <p:nvPicPr>
          <p:cNvPr id="5" name="圖片 4"/>
          <p:cNvPicPr>
            <a:picLocks noChangeAspect="1"/>
          </p:cNvPicPr>
          <p:nvPr/>
        </p:nvPicPr>
        <p:blipFill>
          <a:blip r:embed="rId2"/>
          <a:stretch>
            <a:fillRect/>
          </a:stretch>
        </p:blipFill>
        <p:spPr>
          <a:xfrm>
            <a:off x="1326524" y="2017690"/>
            <a:ext cx="6416249" cy="2670220"/>
          </a:xfrm>
          <a:prstGeom prst="rect">
            <a:avLst/>
          </a:prstGeom>
        </p:spPr>
      </p:pic>
    </p:spTree>
    <p:extLst>
      <p:ext uri="{BB962C8B-B14F-4D97-AF65-F5344CB8AC3E}">
        <p14:creationId xmlns:p14="http://schemas.microsoft.com/office/powerpoint/2010/main" val="360347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a:blip r:embed="rId3">
            <a:alphaModFix/>
          </a:blip>
          <a:stretch>
            <a:fillRect/>
          </a:stretch>
        </p:blipFill>
        <p:spPr>
          <a:xfrm>
            <a:off x="678818" y="1811628"/>
            <a:ext cx="2742669" cy="2571482"/>
          </a:xfrm>
          <a:prstGeom prst="rect">
            <a:avLst/>
          </a:prstGeom>
          <a:noFill/>
          <a:ln>
            <a:noFill/>
          </a:ln>
        </p:spPr>
      </p:pic>
      <p:pic>
        <p:nvPicPr>
          <p:cNvPr id="145" name="Google Shape;145;p20"/>
          <p:cNvPicPr preferRelativeResize="0"/>
          <p:nvPr/>
        </p:nvPicPr>
        <p:blipFill>
          <a:blip r:embed="rId4">
            <a:alphaModFix/>
          </a:blip>
          <a:stretch>
            <a:fillRect/>
          </a:stretch>
        </p:blipFill>
        <p:spPr>
          <a:xfrm>
            <a:off x="4164169" y="1455313"/>
            <a:ext cx="4670736" cy="3052971"/>
          </a:xfrm>
          <a:prstGeom prst="rect">
            <a:avLst/>
          </a:prstGeom>
          <a:noFill/>
          <a:ln>
            <a:noFill/>
          </a:ln>
        </p:spPr>
      </p:pic>
      <p:sp>
        <p:nvSpPr>
          <p:cNvPr id="147" name="Google Shape;147;p20"/>
          <p:cNvSpPr txBox="1">
            <a:spLocks noGrp="1"/>
          </p:cNvSpPr>
          <p:nvPr>
            <p:ph type="title"/>
          </p:nvPr>
        </p:nvSpPr>
        <p:spPr>
          <a:xfrm>
            <a:off x="727651" y="497125"/>
            <a:ext cx="7688700" cy="535200"/>
          </a:xfrm>
          <a:prstGeom prst="rect">
            <a:avLst/>
          </a:prstGeom>
        </p:spPr>
        <p:txBody>
          <a:bodyPr spcFirstLastPara="1" wrap="square" lIns="91425" tIns="91425" rIns="91425" bIns="91425" anchor="t" anchorCtr="0">
            <a:normAutofit fontScale="90000"/>
          </a:bodyPr>
          <a:lstStyle/>
          <a:p>
            <a:r>
              <a:rPr lang="en-US" dirty="0" smtClean="0"/>
              <a:t>Brain Imaging for Communication II</a:t>
            </a:r>
            <a:endParaRP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9451" y="1081826"/>
            <a:ext cx="7688700" cy="686874"/>
          </a:xfrm>
        </p:spPr>
        <p:txBody>
          <a:bodyPr>
            <a:normAutofit/>
          </a:bodyPr>
          <a:lstStyle/>
          <a:p>
            <a:r>
              <a:rPr lang="en-US" altLang="zh-TW" dirty="0" smtClean="0"/>
              <a:t>Other problems of consciousness:  </a:t>
            </a:r>
            <a:r>
              <a:rPr lang="en-US" altLang="zh-TW" dirty="0" err="1" smtClean="0"/>
              <a:t>blindsight</a:t>
            </a:r>
            <a:r>
              <a:rPr lang="en-US" altLang="zh-TW" dirty="0" smtClean="0"/>
              <a:t> fMRI</a:t>
            </a:r>
            <a:endParaRPr lang="zh-TW" altLang="en-US" dirty="0"/>
          </a:p>
        </p:txBody>
      </p:sp>
      <p:pic>
        <p:nvPicPr>
          <p:cNvPr id="4" name="圖片 3"/>
          <p:cNvPicPr>
            <a:picLocks noChangeAspect="1"/>
          </p:cNvPicPr>
          <p:nvPr/>
        </p:nvPicPr>
        <p:blipFill>
          <a:blip r:embed="rId2"/>
          <a:stretch>
            <a:fillRect/>
          </a:stretch>
        </p:blipFill>
        <p:spPr>
          <a:xfrm>
            <a:off x="113131" y="1820214"/>
            <a:ext cx="8838428" cy="3368847"/>
          </a:xfrm>
          <a:prstGeom prst="rect">
            <a:avLst/>
          </a:prstGeom>
        </p:spPr>
      </p:pic>
      <p:sp>
        <p:nvSpPr>
          <p:cNvPr id="3" name="文字版面配置區 2"/>
          <p:cNvSpPr>
            <a:spLocks noGrp="1"/>
          </p:cNvSpPr>
          <p:nvPr>
            <p:ph type="body" idx="1"/>
          </p:nvPr>
        </p:nvSpPr>
        <p:spPr>
          <a:xfrm>
            <a:off x="1180564" y="2121804"/>
            <a:ext cx="7821430" cy="2261100"/>
          </a:xfrm>
        </p:spPr>
        <p:txBody>
          <a:bodyPr/>
          <a:lstStyle/>
          <a:p>
            <a:endParaRPr lang="zh-TW" altLang="en-US" dirty="0"/>
          </a:p>
        </p:txBody>
      </p:sp>
    </p:spTree>
    <p:extLst>
      <p:ext uri="{BB962C8B-B14F-4D97-AF65-F5344CB8AC3E}">
        <p14:creationId xmlns:p14="http://schemas.microsoft.com/office/powerpoint/2010/main" val="826913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smtClean="0"/>
              <a:t>Blindsight</a:t>
            </a:r>
            <a:r>
              <a:rPr lang="en-US" altLang="zh-TW" dirty="0" smtClean="0"/>
              <a:t> JK ERP</a:t>
            </a:r>
            <a:endParaRPr lang="zh-TW" altLang="en-US" dirty="0"/>
          </a:p>
        </p:txBody>
      </p:sp>
      <p:pic>
        <p:nvPicPr>
          <p:cNvPr id="4" name="圖片 3"/>
          <p:cNvPicPr>
            <a:picLocks noChangeAspect="1"/>
          </p:cNvPicPr>
          <p:nvPr/>
        </p:nvPicPr>
        <p:blipFill>
          <a:blip r:embed="rId2"/>
          <a:stretch>
            <a:fillRect/>
          </a:stretch>
        </p:blipFill>
        <p:spPr>
          <a:xfrm>
            <a:off x="729452" y="2155064"/>
            <a:ext cx="2412993" cy="2129307"/>
          </a:xfrm>
          <a:prstGeom prst="rect">
            <a:avLst/>
          </a:prstGeom>
        </p:spPr>
      </p:pic>
      <p:pic>
        <p:nvPicPr>
          <p:cNvPr id="5" name="圖片 4"/>
          <p:cNvPicPr>
            <a:picLocks noChangeAspect="1"/>
          </p:cNvPicPr>
          <p:nvPr/>
        </p:nvPicPr>
        <p:blipFill>
          <a:blip r:embed="rId3"/>
          <a:stretch>
            <a:fillRect/>
          </a:stretch>
        </p:blipFill>
        <p:spPr>
          <a:xfrm>
            <a:off x="3683358" y="575256"/>
            <a:ext cx="5245994" cy="4434626"/>
          </a:xfrm>
          <a:prstGeom prst="rect">
            <a:avLst/>
          </a:prstGeom>
        </p:spPr>
      </p:pic>
      <p:sp>
        <p:nvSpPr>
          <p:cNvPr id="3" name="文字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54606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Public Health: Prevention</a:t>
            </a:r>
            <a:endParaRPr lang="zh-TW" altLang="en-US" dirty="0"/>
          </a:p>
        </p:txBody>
      </p:sp>
      <p:sp>
        <p:nvSpPr>
          <p:cNvPr id="3" name="文字版面配置區 2"/>
          <p:cNvSpPr>
            <a:spLocks noGrp="1"/>
          </p:cNvSpPr>
          <p:nvPr>
            <p:ph type="body" idx="1"/>
          </p:nvPr>
        </p:nvSpPr>
        <p:spPr>
          <a:xfrm>
            <a:off x="729451" y="1888902"/>
            <a:ext cx="7933738" cy="3069464"/>
          </a:xfrm>
        </p:spPr>
        <p:txBody>
          <a:bodyPr>
            <a:noAutofit/>
          </a:bodyPr>
          <a:lstStyle/>
          <a:p>
            <a:r>
              <a:rPr lang="en-US" altLang="zh-TW" sz="2000" dirty="0" smtClean="0"/>
              <a:t>Traumatic brain injury, as example. </a:t>
            </a:r>
          </a:p>
          <a:p>
            <a:r>
              <a:rPr lang="en-US" altLang="zh-TW" sz="2000" dirty="0" smtClean="0"/>
              <a:t>Helmet laws already passed</a:t>
            </a:r>
          </a:p>
          <a:p>
            <a:r>
              <a:rPr lang="en-US" altLang="zh-TW" sz="2000" dirty="0" smtClean="0"/>
              <a:t>But not enforced</a:t>
            </a:r>
          </a:p>
          <a:p>
            <a:r>
              <a:rPr lang="en-US" altLang="zh-TW" sz="2000" dirty="0" smtClean="0"/>
              <a:t>Other two main causes: stroke and anoxia/hypoxia. NHI already does a fairly good job with these two.</a:t>
            </a:r>
            <a:r>
              <a:rPr lang="zh-TW" altLang="en-US" sz="2000" dirty="0" smtClean="0"/>
              <a:t> </a:t>
            </a:r>
            <a:endParaRPr lang="en-US" altLang="zh-TW" sz="2000" dirty="0" smtClean="0"/>
          </a:p>
          <a:p>
            <a:r>
              <a:rPr lang="en-US" altLang="zh-TW" sz="2000" dirty="0" smtClean="0"/>
              <a:t>Of these, anoxia/hypoxia is the most problematic, because it causes global problems and medical records unreliable.  </a:t>
            </a:r>
          </a:p>
          <a:p>
            <a:r>
              <a:rPr lang="en-US" altLang="zh-TW" sz="2000" dirty="0" smtClean="0"/>
              <a:t>Still</a:t>
            </a:r>
            <a:r>
              <a:rPr lang="en-US" altLang="zh-TW" sz="2000" b="1" i="1" dirty="0" smtClean="0"/>
              <a:t>, prevention is not </a:t>
            </a:r>
            <a:r>
              <a:rPr lang="en-US" altLang="zh-TW" sz="2000" dirty="0" smtClean="0"/>
              <a:t>where Pub Health can be of most help.</a:t>
            </a:r>
            <a:r>
              <a:rPr lang="en-US" altLang="zh-TW" sz="1800" dirty="0" smtClean="0"/>
              <a:t> </a:t>
            </a:r>
            <a:endParaRPr lang="zh-TW" altLang="en-US" sz="1800" dirty="0"/>
          </a:p>
        </p:txBody>
      </p:sp>
    </p:spTree>
    <p:extLst>
      <p:ext uri="{BB962C8B-B14F-4D97-AF65-F5344CB8AC3E}">
        <p14:creationId xmlns:p14="http://schemas.microsoft.com/office/powerpoint/2010/main" val="3456310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Public Health: Policy and Advocacy</a:t>
            </a:r>
            <a:endParaRPr lang="zh-TW" altLang="en-US" dirty="0"/>
          </a:p>
        </p:txBody>
      </p:sp>
      <p:sp>
        <p:nvSpPr>
          <p:cNvPr id="3" name="文字版面配置區 2"/>
          <p:cNvSpPr>
            <a:spLocks noGrp="1"/>
          </p:cNvSpPr>
          <p:nvPr>
            <p:ph type="body" idx="1"/>
          </p:nvPr>
        </p:nvSpPr>
        <p:spPr>
          <a:xfrm>
            <a:off x="729450" y="1940417"/>
            <a:ext cx="8096871" cy="3090929"/>
          </a:xfrm>
        </p:spPr>
        <p:txBody>
          <a:bodyPr>
            <a:noAutofit/>
          </a:bodyPr>
          <a:lstStyle/>
          <a:p>
            <a:r>
              <a:rPr lang="en-US" altLang="zh-TW" sz="2000" dirty="0" smtClean="0"/>
              <a:t>But </a:t>
            </a:r>
            <a:r>
              <a:rPr lang="en-US" altLang="zh-TW" sz="2000" b="1" dirty="0" smtClean="0"/>
              <a:t>you will be asked, how many DOC patients are there?</a:t>
            </a:r>
          </a:p>
          <a:p>
            <a:r>
              <a:rPr lang="en-US" altLang="zh-TW" sz="2000" dirty="0" smtClean="0"/>
              <a:t>Genesis Foundation says &gt;30,000</a:t>
            </a:r>
          </a:p>
          <a:p>
            <a:r>
              <a:rPr lang="en-US" altLang="zh-TW" sz="2000" dirty="0" smtClean="0"/>
              <a:t>MOHW says &lt;6,000</a:t>
            </a:r>
          </a:p>
          <a:p>
            <a:r>
              <a:rPr lang="en-US" altLang="zh-TW" sz="2000" dirty="0" smtClean="0"/>
              <a:t>What accounts for the difference? </a:t>
            </a:r>
          </a:p>
          <a:p>
            <a:r>
              <a:rPr lang="en-US" altLang="zh-TW" sz="2000" dirty="0" smtClean="0"/>
              <a:t>This leads us back to ignorance: too much ignorance in medical circles pertaining to DOC.</a:t>
            </a:r>
          </a:p>
          <a:p>
            <a:r>
              <a:rPr lang="en-US" altLang="zh-TW" sz="2000" dirty="0" smtClean="0"/>
              <a:t>Need to correct haphazard mechanism for counting. </a:t>
            </a:r>
          </a:p>
          <a:p>
            <a:r>
              <a:rPr lang="en-US" altLang="zh-TW" sz="2000" dirty="0" smtClean="0"/>
              <a:t>Need to deal with bureaucratic inertia.</a:t>
            </a:r>
            <a:endParaRPr lang="zh-TW" altLang="en-US" sz="2000" dirty="0"/>
          </a:p>
        </p:txBody>
      </p:sp>
    </p:spTree>
    <p:extLst>
      <p:ext uri="{BB962C8B-B14F-4D97-AF65-F5344CB8AC3E}">
        <p14:creationId xmlns:p14="http://schemas.microsoft.com/office/powerpoint/2010/main" val="4257942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Public Health: Policy and Advocacy</a:t>
            </a:r>
            <a:endParaRPr lang="zh-TW" altLang="en-US" dirty="0"/>
          </a:p>
        </p:txBody>
      </p:sp>
      <p:sp>
        <p:nvSpPr>
          <p:cNvPr id="3" name="文字版面配置區 2"/>
          <p:cNvSpPr>
            <a:spLocks noGrp="1"/>
          </p:cNvSpPr>
          <p:nvPr>
            <p:ph type="body" idx="1"/>
          </p:nvPr>
        </p:nvSpPr>
        <p:spPr>
          <a:xfrm>
            <a:off x="729450" y="1991932"/>
            <a:ext cx="7886515" cy="2983605"/>
          </a:xfrm>
        </p:spPr>
        <p:txBody>
          <a:bodyPr>
            <a:noAutofit/>
          </a:bodyPr>
          <a:lstStyle/>
          <a:p>
            <a:r>
              <a:rPr lang="en-US" altLang="zh-TW" sz="2000" dirty="0" smtClean="0"/>
              <a:t>But you will be told that </a:t>
            </a:r>
            <a:r>
              <a:rPr lang="en-US" altLang="zh-TW" sz="2000" b="1" i="1" dirty="0" smtClean="0"/>
              <a:t>the most important problems </a:t>
            </a:r>
            <a:r>
              <a:rPr lang="en-US" altLang="zh-TW" sz="2000" dirty="0" smtClean="0"/>
              <a:t>pertain to too few young people and too many old people.</a:t>
            </a:r>
          </a:p>
          <a:p>
            <a:r>
              <a:rPr lang="en-US" altLang="zh-TW" sz="2000" dirty="0" smtClean="0"/>
              <a:t>In other words: we need to </a:t>
            </a:r>
            <a:r>
              <a:rPr lang="en-US" altLang="zh-TW" sz="2000" dirty="0" smtClean="0"/>
              <a:t>concentrate</a:t>
            </a:r>
            <a:r>
              <a:rPr lang="en-US" altLang="zh-TW" sz="2000" dirty="0" smtClean="0"/>
              <a:t> </a:t>
            </a:r>
            <a:r>
              <a:rPr lang="en-US" altLang="zh-TW" sz="2000" dirty="0" smtClean="0"/>
              <a:t>resources on cultivating the health of young people, </a:t>
            </a:r>
            <a:r>
              <a:rPr lang="en-US" altLang="zh-TW" sz="2000" dirty="0" smtClean="0"/>
              <a:t>as well as on </a:t>
            </a:r>
            <a:r>
              <a:rPr lang="en-US" altLang="zh-TW" sz="2000" dirty="0" smtClean="0"/>
              <a:t>various </a:t>
            </a:r>
            <a:r>
              <a:rPr lang="en-US" altLang="zh-TW" sz="2000" dirty="0" smtClean="0"/>
              <a:t>forms </a:t>
            </a:r>
            <a:r>
              <a:rPr lang="en-US" altLang="zh-TW" sz="2000" dirty="0" smtClean="0"/>
              <a:t>of elderly </a:t>
            </a:r>
            <a:r>
              <a:rPr lang="en-US" altLang="zh-TW" sz="2000" dirty="0" smtClean="0"/>
              <a:t>cognitive decline (I deliberately omit reference to AD or other forms of dementia). </a:t>
            </a:r>
          </a:p>
          <a:p>
            <a:r>
              <a:rPr lang="en-US" altLang="zh-TW" sz="2000" dirty="0" smtClean="0"/>
              <a:t>In short: DOC is low priority. </a:t>
            </a:r>
          </a:p>
          <a:p>
            <a:r>
              <a:rPr lang="en-US" altLang="zh-TW" sz="2000" dirty="0" smtClean="0"/>
              <a:t>So what can you say?</a:t>
            </a:r>
            <a:endParaRPr lang="zh-TW" altLang="en-US" sz="2000" dirty="0"/>
          </a:p>
        </p:txBody>
      </p:sp>
    </p:spTree>
    <p:extLst>
      <p:ext uri="{BB962C8B-B14F-4D97-AF65-F5344CB8AC3E}">
        <p14:creationId xmlns:p14="http://schemas.microsoft.com/office/powerpoint/2010/main" val="361727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9451" y="1150514"/>
            <a:ext cx="7688700" cy="510862"/>
          </a:xfrm>
        </p:spPr>
        <p:txBody>
          <a:bodyPr>
            <a:normAutofit fontScale="90000"/>
          </a:bodyPr>
          <a:lstStyle/>
          <a:p>
            <a:r>
              <a:rPr lang="en-US" altLang="zh-TW" dirty="0" smtClean="0"/>
              <a:t>Public Health</a:t>
            </a:r>
            <a:r>
              <a:rPr lang="en-US" altLang="zh-TW" dirty="0"/>
              <a:t>: Policy and Advocacy</a:t>
            </a:r>
            <a:endParaRPr lang="zh-TW" altLang="en-US" dirty="0"/>
          </a:p>
        </p:txBody>
      </p:sp>
      <p:sp>
        <p:nvSpPr>
          <p:cNvPr id="3" name="文字版面配置區 2"/>
          <p:cNvSpPr>
            <a:spLocks noGrp="1"/>
          </p:cNvSpPr>
          <p:nvPr>
            <p:ph type="body" idx="1"/>
          </p:nvPr>
        </p:nvSpPr>
        <p:spPr>
          <a:xfrm>
            <a:off x="729450" y="1661375"/>
            <a:ext cx="8075405" cy="3434366"/>
          </a:xfrm>
        </p:spPr>
        <p:txBody>
          <a:bodyPr>
            <a:noAutofit/>
          </a:bodyPr>
          <a:lstStyle/>
          <a:p>
            <a:r>
              <a:rPr lang="en-US" altLang="zh-TW" sz="1600" b="1" i="1" dirty="0" smtClean="0"/>
              <a:t>Concentrate on what can be done without great expenditure of resources</a:t>
            </a:r>
            <a:r>
              <a:rPr lang="en-US" altLang="zh-TW" sz="1600" dirty="0" smtClean="0"/>
              <a:t>.</a:t>
            </a:r>
          </a:p>
          <a:p>
            <a:r>
              <a:rPr lang="en-US" altLang="zh-TW" sz="1600" dirty="0" smtClean="0"/>
              <a:t>Collaborate with Liege Coma Science Group—don’t reinvent the wheel.</a:t>
            </a:r>
          </a:p>
          <a:p>
            <a:r>
              <a:rPr lang="en-US" altLang="zh-TW" sz="1600" dirty="0" smtClean="0"/>
              <a:t>Improvements in prognosis: concentrate on olfactory response.</a:t>
            </a:r>
          </a:p>
          <a:p>
            <a:r>
              <a:rPr lang="en-US" altLang="zh-TW" sz="1600" dirty="0" smtClean="0"/>
              <a:t>On diagnosis: a one-time expenditure of 25~30,000 NTD on FDG-PET is not extravagant.  Hopefully, ASL for CBF, at 5~7,000 NTD can substitute. </a:t>
            </a:r>
          </a:p>
          <a:p>
            <a:r>
              <a:rPr lang="en-US" altLang="zh-TW" sz="1600" dirty="0" smtClean="0"/>
              <a:t>Therapy: at least medications like amantadine and zolpidem/</a:t>
            </a:r>
            <a:r>
              <a:rPr lang="en-US" altLang="zh-TW" sz="1600" dirty="0" err="1" smtClean="0"/>
              <a:t>stilnox</a:t>
            </a:r>
            <a:r>
              <a:rPr lang="en-US" altLang="zh-TW" sz="1600" dirty="0" smtClean="0"/>
              <a:t> are not </a:t>
            </a:r>
            <a:r>
              <a:rPr lang="en-US" altLang="zh-TW" sz="1600" dirty="0" smtClean="0"/>
              <a:t>expensive</a:t>
            </a:r>
            <a:r>
              <a:rPr lang="en-US" altLang="zh-TW" sz="1600" dirty="0"/>
              <a:t> </a:t>
            </a:r>
            <a:r>
              <a:rPr lang="en-US" altLang="zh-TW" sz="1600" dirty="0" smtClean="0"/>
              <a:t>and should be tried. </a:t>
            </a:r>
            <a:endParaRPr lang="en-US" altLang="zh-TW" sz="1600" dirty="0" smtClean="0"/>
          </a:p>
          <a:p>
            <a:r>
              <a:rPr lang="en-US" altLang="zh-TW" sz="1600" dirty="0" smtClean="0"/>
              <a:t>Concentrate in one location—research medical center conjoined with a long-term care facility. Only in this way can ensure that there will be proper follow-up after patient leaves hospital.  In Taiwan would have to be NTUH, Veterans, or NCKU.  Most likely NCKU, due to space and costs. </a:t>
            </a:r>
          </a:p>
          <a:p>
            <a:r>
              <a:rPr lang="en-US" altLang="zh-TW" sz="1600" dirty="0" smtClean="0"/>
              <a:t>Quality of life: EEG communication with motor cortex is not expensive. </a:t>
            </a:r>
            <a:endParaRPr lang="zh-TW" altLang="en-US" sz="1600" dirty="0"/>
          </a:p>
        </p:txBody>
      </p:sp>
    </p:spTree>
    <p:extLst>
      <p:ext uri="{BB962C8B-B14F-4D97-AF65-F5344CB8AC3E}">
        <p14:creationId xmlns:p14="http://schemas.microsoft.com/office/powerpoint/2010/main" val="2235648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What would your diagnosis or prognosis be?</a:t>
            </a:r>
            <a:endParaRPr lang="zh-TW" altLang="en-US" dirty="0"/>
          </a:p>
        </p:txBody>
      </p:sp>
      <p:sp>
        <p:nvSpPr>
          <p:cNvPr id="3" name="文字版面配置區 2"/>
          <p:cNvSpPr>
            <a:spLocks noGrp="1"/>
          </p:cNvSpPr>
          <p:nvPr>
            <p:ph type="body" idx="1"/>
          </p:nvPr>
        </p:nvSpPr>
        <p:spPr>
          <a:xfrm>
            <a:off x="729450" y="2078875"/>
            <a:ext cx="7770605" cy="2712066"/>
          </a:xfrm>
        </p:spPr>
        <p:txBody>
          <a:bodyPr>
            <a:noAutofit/>
          </a:bodyPr>
          <a:lstStyle/>
          <a:p>
            <a:r>
              <a:rPr lang="en-US" altLang="zh-TW" sz="1600" dirty="0" smtClean="0"/>
              <a:t>R. </a:t>
            </a:r>
            <a:r>
              <a:rPr lang="en-US" altLang="zh-TW" sz="1600" dirty="0"/>
              <a:t>Pico: </a:t>
            </a:r>
            <a:r>
              <a:rPr lang="en-US" altLang="zh-TW" sz="1600" dirty="0" smtClean="0"/>
              <a:t>“</a:t>
            </a:r>
            <a:r>
              <a:rPr lang="en-US" altLang="zh-TW" sz="1600" dirty="0"/>
              <a:t>the human prefrontal cortex…is the only place in the </a:t>
            </a:r>
            <a:r>
              <a:rPr lang="en-US" altLang="zh-TW" sz="1600" dirty="0" smtClean="0"/>
              <a:t>biophysical world </a:t>
            </a:r>
            <a:r>
              <a:rPr lang="en-US" altLang="zh-TW" sz="1600" dirty="0"/>
              <a:t>where thought is produced and propagated in the conscious frame </a:t>
            </a:r>
            <a:r>
              <a:rPr lang="en-US" altLang="zh-TW" sz="1600" dirty="0" smtClean="0"/>
              <a:t>of reference.”</a:t>
            </a:r>
          </a:p>
          <a:p>
            <a:r>
              <a:rPr lang="en-US" altLang="zh-TW" sz="1600" dirty="0" smtClean="0"/>
              <a:t>Only the left, inferior frontal gyrus of Prefrontal Cortex remains. </a:t>
            </a:r>
          </a:p>
          <a:p>
            <a:r>
              <a:rPr lang="en-US" altLang="zh-TW" sz="1600" dirty="0" smtClean="0"/>
              <a:t>Patient arrives comatose; later emerges into Vegetative State (Unresponsive Wakefulness Syndrome, UWS). </a:t>
            </a:r>
          </a:p>
          <a:p>
            <a:r>
              <a:rPr lang="en-US" altLang="zh-TW" sz="1600" dirty="0" smtClean="0"/>
              <a:t>Note: many of Taiwan’s ‘famous’ MDs advocate euthanasia for UWS patients. </a:t>
            </a:r>
          </a:p>
          <a:p>
            <a:r>
              <a:rPr lang="en-US" altLang="zh-TW" sz="1600" dirty="0" smtClean="0"/>
              <a:t>Fractures severe; due to leakage, repeatedly lapses into comatose state.</a:t>
            </a:r>
          </a:p>
          <a:p>
            <a:r>
              <a:rPr lang="en-US" altLang="zh-TW" sz="1600" dirty="0" smtClean="0"/>
              <a:t>Is he conscious? Is there any hope that he will recover? Any treatment?</a:t>
            </a:r>
            <a:endParaRPr lang="zh-TW" altLang="en-US" sz="1600" dirty="0"/>
          </a:p>
        </p:txBody>
      </p:sp>
    </p:spTree>
    <p:extLst>
      <p:ext uri="{BB962C8B-B14F-4D97-AF65-F5344CB8AC3E}">
        <p14:creationId xmlns:p14="http://schemas.microsoft.com/office/powerpoint/2010/main" val="3719113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Public Health: Policy and Advocacy</a:t>
            </a:r>
            <a:endParaRPr lang="zh-TW" altLang="en-US" dirty="0"/>
          </a:p>
        </p:txBody>
      </p:sp>
      <p:sp>
        <p:nvSpPr>
          <p:cNvPr id="3" name="文字版面配置區 2"/>
          <p:cNvSpPr>
            <a:spLocks noGrp="1"/>
          </p:cNvSpPr>
          <p:nvPr>
            <p:ph type="body" idx="1"/>
          </p:nvPr>
        </p:nvSpPr>
        <p:spPr>
          <a:xfrm>
            <a:off x="729451" y="1923244"/>
            <a:ext cx="7843586" cy="2897747"/>
          </a:xfrm>
        </p:spPr>
        <p:txBody>
          <a:bodyPr>
            <a:noAutofit/>
          </a:bodyPr>
          <a:lstStyle/>
          <a:p>
            <a:r>
              <a:rPr lang="en-US" altLang="zh-TW" sz="1600" b="1" i="1" dirty="0" smtClean="0"/>
              <a:t>Protect families of DOC patients from exploitation.</a:t>
            </a:r>
            <a:r>
              <a:rPr lang="en-US" altLang="zh-TW" sz="1600" dirty="0" smtClean="0"/>
              <a:t> </a:t>
            </a:r>
          </a:p>
          <a:p>
            <a:r>
              <a:rPr lang="en-US" altLang="zh-TW" sz="1600" dirty="0" smtClean="0"/>
              <a:t>Currently in Taiwan stem cells </a:t>
            </a:r>
            <a:r>
              <a:rPr lang="en-US" altLang="zh-TW" sz="1600" dirty="0"/>
              <a:t>(mesenchymal), Transcranial magnetic stimulation (TMS</a:t>
            </a:r>
            <a:r>
              <a:rPr lang="en-US" altLang="zh-TW" sz="1600" dirty="0" smtClean="0"/>
              <a:t>), ultrasonic scalpel, etc. all being used, without any evidence that they work.</a:t>
            </a:r>
          </a:p>
          <a:p>
            <a:r>
              <a:rPr lang="en-US" altLang="zh-TW" sz="1600" dirty="0" smtClean="0"/>
              <a:t>They are used because they are not covered by NHI, so self-payment, often from families who are very poor. </a:t>
            </a:r>
          </a:p>
          <a:p>
            <a:r>
              <a:rPr lang="en-US" altLang="zh-TW" sz="1600" dirty="0" smtClean="0"/>
              <a:t>Although I claim no expertise in Chinese/herbal medicines, I believe the same is true here. </a:t>
            </a:r>
          </a:p>
          <a:p>
            <a:r>
              <a:rPr lang="en-US" altLang="zh-TW" sz="1600" dirty="0" smtClean="0"/>
              <a:t>Be certain to make it clear that there is no evidence whatsoever that these are effective. </a:t>
            </a:r>
            <a:endParaRPr lang="zh-TW" altLang="en-US" sz="1600" dirty="0"/>
          </a:p>
        </p:txBody>
      </p:sp>
    </p:spTree>
    <p:extLst>
      <p:ext uri="{BB962C8B-B14F-4D97-AF65-F5344CB8AC3E}">
        <p14:creationId xmlns:p14="http://schemas.microsoft.com/office/powerpoint/2010/main" val="180510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Public Health: Policy and Advocacy</a:t>
            </a:r>
            <a:endParaRPr lang="zh-TW" altLang="en-US" dirty="0"/>
          </a:p>
        </p:txBody>
      </p:sp>
      <p:sp>
        <p:nvSpPr>
          <p:cNvPr id="3" name="文字版面配置區 2"/>
          <p:cNvSpPr>
            <a:spLocks noGrp="1"/>
          </p:cNvSpPr>
          <p:nvPr>
            <p:ph type="body" idx="1"/>
          </p:nvPr>
        </p:nvSpPr>
        <p:spPr>
          <a:xfrm>
            <a:off x="729451" y="1853850"/>
            <a:ext cx="7766312" cy="3147446"/>
          </a:xfrm>
        </p:spPr>
        <p:txBody>
          <a:bodyPr>
            <a:noAutofit/>
          </a:bodyPr>
          <a:lstStyle/>
          <a:p>
            <a:r>
              <a:rPr lang="en-US" altLang="zh-TW" sz="1700" b="1" i="1" dirty="0" smtClean="0"/>
              <a:t>Protect the </a:t>
            </a:r>
            <a:r>
              <a:rPr lang="en-US" altLang="zh-TW" sz="1700" b="1" i="1" dirty="0" smtClean="0"/>
              <a:t>patients from abuse.</a:t>
            </a:r>
            <a:endParaRPr lang="en-US" altLang="zh-TW" sz="1700" b="1" i="1" dirty="0" smtClean="0"/>
          </a:p>
          <a:p>
            <a:r>
              <a:rPr lang="en-US" altLang="zh-TW" sz="1700" dirty="0" smtClean="0"/>
              <a:t>Many are abandoned by their families.</a:t>
            </a:r>
          </a:p>
          <a:p>
            <a:r>
              <a:rPr lang="en-US" altLang="zh-TW" sz="1700" dirty="0" smtClean="0"/>
              <a:t>They deteriorate in long-term care facilities.</a:t>
            </a:r>
          </a:p>
          <a:p>
            <a:r>
              <a:rPr lang="en-US" altLang="zh-TW" sz="1700" dirty="0" smtClean="0"/>
              <a:t>They are never given a rigorous, up-to-date, neurological assessment.</a:t>
            </a:r>
          </a:p>
          <a:p>
            <a:r>
              <a:rPr lang="en-US" altLang="zh-TW" sz="1700" dirty="0" smtClean="0"/>
              <a:t>Provider-centered care is</a:t>
            </a:r>
            <a:r>
              <a:rPr lang="en-US" altLang="zh-TW" sz="1700" dirty="0"/>
              <a:t> </a:t>
            </a:r>
            <a:r>
              <a:rPr lang="en-US" altLang="zh-TW" sz="1700" dirty="0" smtClean="0"/>
              <a:t>the norm—e.g. giving sedatives to make patients easier to care for, while at the same time inhibiting recovery. </a:t>
            </a:r>
          </a:p>
          <a:p>
            <a:r>
              <a:rPr lang="en-US" altLang="zh-TW" sz="1700" dirty="0" smtClean="0"/>
              <a:t>Be aware that currently, </a:t>
            </a:r>
            <a:r>
              <a:rPr lang="en-US" altLang="zh-TW" sz="1700" dirty="0" smtClean="0"/>
              <a:t>not even one </a:t>
            </a:r>
            <a:r>
              <a:rPr lang="en-US" altLang="zh-TW" sz="1700" dirty="0" smtClean="0"/>
              <a:t>long-term care facility provides proper care for DOC patients. </a:t>
            </a:r>
            <a:r>
              <a:rPr lang="en-US" altLang="zh-TW" sz="1700" dirty="0" smtClean="0"/>
              <a:t>The best of them are nothing more than a </a:t>
            </a:r>
            <a:r>
              <a:rPr lang="en-US" altLang="zh-TW" sz="1700" dirty="0" smtClean="0"/>
              <a:t>greenhouse</a:t>
            </a:r>
            <a:r>
              <a:rPr lang="en-US" altLang="zh-TW" sz="1700" dirty="0" smtClean="0"/>
              <a:t>. </a:t>
            </a:r>
          </a:p>
          <a:p>
            <a:r>
              <a:rPr lang="en-US" altLang="zh-TW" sz="1700" dirty="0" smtClean="0"/>
              <a:t>Only the wealthy can provide adequate care. </a:t>
            </a:r>
            <a:endParaRPr lang="zh-TW" altLang="en-US" sz="1700" dirty="0"/>
          </a:p>
        </p:txBody>
      </p:sp>
    </p:spTree>
    <p:extLst>
      <p:ext uri="{BB962C8B-B14F-4D97-AF65-F5344CB8AC3E}">
        <p14:creationId xmlns:p14="http://schemas.microsoft.com/office/powerpoint/2010/main" val="2617173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Public Health: Research</a:t>
            </a:r>
            <a:endParaRPr lang="zh-TW" altLang="en-US" dirty="0"/>
          </a:p>
        </p:txBody>
      </p:sp>
      <p:sp>
        <p:nvSpPr>
          <p:cNvPr id="3" name="文字版面配置區 2"/>
          <p:cNvSpPr>
            <a:spLocks noGrp="1"/>
          </p:cNvSpPr>
          <p:nvPr>
            <p:ph type="body" idx="1"/>
          </p:nvPr>
        </p:nvSpPr>
        <p:spPr>
          <a:xfrm>
            <a:off x="352023" y="1785870"/>
            <a:ext cx="8066128" cy="3133860"/>
          </a:xfrm>
        </p:spPr>
        <p:txBody>
          <a:bodyPr>
            <a:normAutofit fontScale="92500"/>
          </a:bodyPr>
          <a:lstStyle/>
          <a:p>
            <a:r>
              <a:rPr lang="en-US" altLang="zh-TW" sz="1600" b="1" i="1" dirty="0" smtClean="0"/>
              <a:t>Distinguish Social from Scientific Problems</a:t>
            </a:r>
            <a:r>
              <a:rPr lang="en-US" altLang="zh-TW" sz="1600" dirty="0" smtClean="0"/>
              <a:t>.</a:t>
            </a:r>
          </a:p>
          <a:p>
            <a:r>
              <a:rPr lang="en-US" altLang="zh-TW" sz="1600" dirty="0" smtClean="0"/>
              <a:t>We waste exorbitant amounts of NSTC, MOHW, MOE, etc. funds every year because proposed research is tied to a social problem. In other words, it </a:t>
            </a:r>
            <a:r>
              <a:rPr lang="en-US" altLang="zh-TW" sz="1600" b="1" i="1" dirty="0" smtClean="0"/>
              <a:t>appears</a:t>
            </a:r>
            <a:r>
              <a:rPr lang="en-US" altLang="zh-TW" sz="1600" dirty="0" smtClean="0"/>
              <a:t> to be important</a:t>
            </a:r>
            <a:r>
              <a:rPr lang="en-US" altLang="zh-TW" sz="1600" dirty="0" smtClean="0"/>
              <a:t>. </a:t>
            </a:r>
            <a:endParaRPr lang="en-US" altLang="zh-TW" sz="1600" dirty="0" smtClean="0"/>
          </a:p>
          <a:p>
            <a:r>
              <a:rPr lang="en-US" altLang="zh-TW" sz="1600" dirty="0" smtClean="0"/>
              <a:t>But we vastly overfund bad research, simply because it claims to be about children or old people.  (Of course not only brain-related resources.)</a:t>
            </a:r>
          </a:p>
          <a:p>
            <a:r>
              <a:rPr lang="en-US" altLang="zh-TW" sz="1600" dirty="0" smtClean="0"/>
              <a:t>In other words, already wasting resources that could be redirected to DOC. </a:t>
            </a:r>
          </a:p>
          <a:p>
            <a:r>
              <a:rPr lang="en-US" altLang="zh-TW" sz="1600" dirty="0" smtClean="0"/>
              <a:t>Not only do we need to be careful with anything diagnosed by DSM-V (e.g. ADHD), we also need to exercise caution </a:t>
            </a:r>
            <a:r>
              <a:rPr lang="en-US" altLang="zh-TW" sz="1600" dirty="0"/>
              <a:t>in expenditures </a:t>
            </a:r>
            <a:r>
              <a:rPr lang="en-US" altLang="zh-TW" sz="1600" dirty="0" smtClean="0"/>
              <a:t>on neurodegenerative problems, like Alzheimer’s Disease (e.g. </a:t>
            </a:r>
            <a:r>
              <a:rPr lang="en-US" altLang="zh-TW" sz="1600" dirty="0"/>
              <a:t>beta-amyloid </a:t>
            </a:r>
            <a:r>
              <a:rPr lang="en-US" altLang="zh-TW" sz="1600" dirty="0" smtClean="0"/>
              <a:t>plaque).  Even General Anesthesia…..</a:t>
            </a:r>
          </a:p>
          <a:p>
            <a:r>
              <a:rPr lang="en-US" altLang="zh-TW" sz="1600" dirty="0" smtClean="0"/>
              <a:t>But striking a delicate, diplomatic balance, obviously not easy. </a:t>
            </a:r>
            <a:r>
              <a:rPr lang="en-US" altLang="zh-TW" sz="1600" dirty="0" smtClean="0"/>
              <a:t>Current referee system is defective. </a:t>
            </a:r>
            <a:endParaRPr lang="en-US" altLang="zh-TW" sz="1600" dirty="0" smtClean="0"/>
          </a:p>
          <a:p>
            <a:endParaRPr lang="zh-TW" altLang="en-US" dirty="0"/>
          </a:p>
        </p:txBody>
      </p:sp>
    </p:spTree>
    <p:extLst>
      <p:ext uri="{BB962C8B-B14F-4D97-AF65-F5344CB8AC3E}">
        <p14:creationId xmlns:p14="http://schemas.microsoft.com/office/powerpoint/2010/main" val="3090122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7882" y="1318650"/>
            <a:ext cx="7980269" cy="535200"/>
          </a:xfrm>
        </p:spPr>
        <p:txBody>
          <a:bodyPr>
            <a:normAutofit fontScale="90000"/>
          </a:bodyPr>
          <a:lstStyle/>
          <a:p>
            <a:r>
              <a:rPr lang="en-US" altLang="zh-TW" dirty="0" smtClean="0"/>
              <a:t>Public Health: distribution of and competition over resources</a:t>
            </a:r>
            <a:endParaRPr lang="zh-TW" altLang="en-US" dirty="0"/>
          </a:p>
        </p:txBody>
      </p:sp>
      <p:sp>
        <p:nvSpPr>
          <p:cNvPr id="3" name="文字版面配置區 2"/>
          <p:cNvSpPr>
            <a:spLocks noGrp="1"/>
          </p:cNvSpPr>
          <p:nvPr>
            <p:ph type="body" idx="1"/>
          </p:nvPr>
        </p:nvSpPr>
        <p:spPr>
          <a:xfrm>
            <a:off x="729451" y="1931830"/>
            <a:ext cx="7688700" cy="2846231"/>
          </a:xfrm>
        </p:spPr>
        <p:txBody>
          <a:bodyPr>
            <a:normAutofit lnSpcReduction="10000"/>
          </a:bodyPr>
          <a:lstStyle/>
          <a:p>
            <a:r>
              <a:rPr lang="en-US" altLang="zh-TW" sz="1800" b="1" i="1" dirty="0" smtClean="0"/>
              <a:t>Pragmatic-Idealism</a:t>
            </a:r>
          </a:p>
          <a:p>
            <a:r>
              <a:rPr lang="en-US" altLang="zh-TW" sz="1800" dirty="0" smtClean="0"/>
              <a:t>Ideal is improve diagnosis, prognosis, therapy, and neuroimaging communication with brain?</a:t>
            </a:r>
          </a:p>
          <a:p>
            <a:r>
              <a:rPr lang="en-US" altLang="zh-TW" sz="1800" dirty="0" smtClean="0"/>
              <a:t>Pragmatic: How much can we really achieve here, on our own, and how to minimize fights with other interest groups over competition for scarce resources. </a:t>
            </a:r>
            <a:endParaRPr lang="en-US" altLang="zh-TW" sz="1800" dirty="0" smtClean="0"/>
          </a:p>
          <a:p>
            <a:r>
              <a:rPr lang="en-US" altLang="zh-TW" sz="1800" dirty="0" smtClean="0"/>
              <a:t>In the end, need at least one person who Is relentless. </a:t>
            </a:r>
            <a:endParaRPr lang="en-US" altLang="zh-TW" sz="1800" dirty="0" smtClean="0"/>
          </a:p>
          <a:p>
            <a:r>
              <a:rPr lang="en-US" altLang="zh-TW" sz="1800" dirty="0" smtClean="0"/>
              <a:t>Are there additional reasons to convert some existing resources to DOC?</a:t>
            </a:r>
            <a:endParaRPr lang="zh-TW" altLang="en-US" sz="1800" dirty="0"/>
          </a:p>
        </p:txBody>
      </p:sp>
    </p:spTree>
    <p:extLst>
      <p:ext uri="{BB962C8B-B14F-4D97-AF65-F5344CB8AC3E}">
        <p14:creationId xmlns:p14="http://schemas.microsoft.com/office/powerpoint/2010/main" val="631024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Public Health: Ethics and Human Rights</a:t>
            </a:r>
            <a:endParaRPr lang="zh-TW" altLang="en-US" dirty="0"/>
          </a:p>
        </p:txBody>
      </p:sp>
      <p:sp>
        <p:nvSpPr>
          <p:cNvPr id="3" name="文字版面配置區 2"/>
          <p:cNvSpPr>
            <a:spLocks noGrp="1"/>
          </p:cNvSpPr>
          <p:nvPr>
            <p:ph type="body" idx="1"/>
          </p:nvPr>
        </p:nvSpPr>
        <p:spPr>
          <a:xfrm>
            <a:off x="729450" y="1798748"/>
            <a:ext cx="7779191" cy="3202547"/>
          </a:xfrm>
        </p:spPr>
        <p:txBody>
          <a:bodyPr>
            <a:normAutofit fontScale="92500"/>
          </a:bodyPr>
          <a:lstStyle/>
          <a:p>
            <a:r>
              <a:rPr lang="en-US" altLang="zh-TW" sz="1800" dirty="0" smtClean="0"/>
              <a:t>We already know that the rate of misdiagnosis is high, prognosis cannot be done within 28 days, therapy lags behind international standards, and follow-up care is non-existent.</a:t>
            </a:r>
          </a:p>
          <a:p>
            <a:r>
              <a:rPr lang="en-US" altLang="zh-TW" sz="1800" dirty="0" smtClean="0"/>
              <a:t>Bluntly: many conscious patients treated as insentient “vegetables”. </a:t>
            </a:r>
          </a:p>
          <a:p>
            <a:r>
              <a:rPr lang="en-US" altLang="zh-TW" sz="1800" dirty="0" smtClean="0"/>
              <a:t>This </a:t>
            </a:r>
            <a:r>
              <a:rPr lang="en-US" altLang="zh-TW" sz="1800" b="1" i="1" dirty="0" smtClean="0"/>
              <a:t>means we are depriving them of human rights</a:t>
            </a:r>
            <a:r>
              <a:rPr lang="en-US" altLang="zh-TW" sz="1800" dirty="0" smtClean="0"/>
              <a:t>.</a:t>
            </a:r>
          </a:p>
          <a:p>
            <a:r>
              <a:rPr lang="en-US" altLang="zh-TW" sz="1800" dirty="0" smtClean="0"/>
              <a:t>Maybe 10 years ago ignorance was an excuse; today it is no longer an excuse. </a:t>
            </a:r>
          </a:p>
          <a:p>
            <a:r>
              <a:rPr lang="en-US" altLang="zh-TW" sz="1800" dirty="0" smtClean="0"/>
              <a:t>There is a compelling ethical reason to at minimum expend resources to identify those who are covertly conscious.  (Kantian, not Utilitarian Ethics)</a:t>
            </a:r>
          </a:p>
          <a:p>
            <a:r>
              <a:rPr lang="en-US" altLang="zh-TW" sz="1800" dirty="0" smtClean="0"/>
              <a:t>A harsh truth: many UWS patients stronger claim to personhood than AD patients. But AD patients treated far better. </a:t>
            </a:r>
            <a:r>
              <a:rPr lang="en-US" altLang="zh-TW" sz="1800" b="1" i="1" dirty="0" smtClean="0"/>
              <a:t>How to apply triage? </a:t>
            </a:r>
          </a:p>
          <a:p>
            <a:pPr marL="146046" indent="0">
              <a:buNone/>
            </a:pPr>
            <a:endParaRPr lang="en-US" altLang="zh-TW" dirty="0" smtClean="0"/>
          </a:p>
        </p:txBody>
      </p:sp>
    </p:spTree>
    <p:extLst>
      <p:ext uri="{BB962C8B-B14F-4D97-AF65-F5344CB8AC3E}">
        <p14:creationId xmlns:p14="http://schemas.microsoft.com/office/powerpoint/2010/main" val="3931900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Public Health: public education and lobbying </a:t>
            </a:r>
            <a:endParaRPr lang="zh-TW" altLang="en-US" dirty="0"/>
          </a:p>
        </p:txBody>
      </p:sp>
      <p:sp>
        <p:nvSpPr>
          <p:cNvPr id="3" name="文字版面配置區 2"/>
          <p:cNvSpPr>
            <a:spLocks noGrp="1"/>
          </p:cNvSpPr>
          <p:nvPr>
            <p:ph type="body" idx="1"/>
          </p:nvPr>
        </p:nvSpPr>
        <p:spPr>
          <a:xfrm>
            <a:off x="729450" y="1798749"/>
            <a:ext cx="7886515" cy="3301285"/>
          </a:xfrm>
        </p:spPr>
        <p:txBody>
          <a:bodyPr>
            <a:noAutofit/>
          </a:bodyPr>
          <a:lstStyle/>
          <a:p>
            <a:r>
              <a:rPr lang="en-US" altLang="zh-TW" sz="1800" dirty="0" smtClean="0"/>
              <a:t>Among other things</a:t>
            </a:r>
            <a:r>
              <a:rPr lang="en-US" altLang="zh-TW" sz="1800" b="1" i="1" dirty="0" smtClean="0"/>
              <a:t>, severe cognitive decline increasingly appears to be the result of lowered level of consciousness. </a:t>
            </a:r>
          </a:p>
          <a:p>
            <a:r>
              <a:rPr lang="en-US" altLang="zh-TW" sz="1800" dirty="0" smtClean="0"/>
              <a:t>In other words, by focusing on consciousness we are getting at the root cause. </a:t>
            </a:r>
            <a:r>
              <a:rPr lang="en-US" altLang="zh-TW" sz="1800" i="1" dirty="0" smtClean="0"/>
              <a:t>Cognitive </a:t>
            </a:r>
            <a:r>
              <a:rPr lang="en-US" altLang="zh-TW" sz="1800" dirty="0" smtClean="0"/>
              <a:t>decline is a symptom</a:t>
            </a:r>
            <a:r>
              <a:rPr lang="en-US" altLang="zh-TW" sz="1800" i="1" dirty="0"/>
              <a:t> </a:t>
            </a:r>
            <a:r>
              <a:rPr lang="en-US" altLang="zh-TW" sz="1800" dirty="0" smtClean="0"/>
              <a:t>of diminished consciousness.  </a:t>
            </a:r>
          </a:p>
          <a:p>
            <a:r>
              <a:rPr lang="en-US" altLang="zh-TW" sz="1800" dirty="0" smtClean="0"/>
              <a:t>The same might be true for depression—it may turn out to be severely altered level of consciousness. </a:t>
            </a:r>
          </a:p>
          <a:p>
            <a:r>
              <a:rPr lang="en-US" altLang="zh-TW" sz="1800" dirty="0" smtClean="0"/>
              <a:t>What we are certain of is that consciousness is always listed as one among the top two or three most difficult problems in science. </a:t>
            </a:r>
          </a:p>
          <a:p>
            <a:r>
              <a:rPr lang="en-US" altLang="zh-TW" sz="1800" dirty="0" smtClean="0"/>
              <a:t>Great nations take on great challenges.  </a:t>
            </a:r>
          </a:p>
          <a:p>
            <a:r>
              <a:rPr lang="en-US" altLang="zh-TW" sz="1800" dirty="0" smtClean="0"/>
              <a:t>Is Taiwan’s future just semi-conductors?</a:t>
            </a:r>
            <a:endParaRPr lang="zh-TW" altLang="en-US" sz="1800" dirty="0"/>
          </a:p>
        </p:txBody>
      </p:sp>
    </p:spTree>
    <p:extLst>
      <p:ext uri="{BB962C8B-B14F-4D97-AF65-F5344CB8AC3E}">
        <p14:creationId xmlns:p14="http://schemas.microsoft.com/office/powerpoint/2010/main" val="1327812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703693" y="1361951"/>
            <a:ext cx="7907979" cy="3463334"/>
          </a:xfrm>
        </p:spPr>
        <p:txBody>
          <a:bodyPr>
            <a:normAutofit/>
          </a:bodyPr>
          <a:lstStyle/>
          <a:p>
            <a:pPr marL="146046" indent="0">
              <a:buNone/>
            </a:pPr>
            <a:r>
              <a:rPr lang="en-US" altLang="zh-TW" sz="2800" dirty="0"/>
              <a:t>“You, your joys and your sorrows, your memories and your ambitions, your sense of personal identity and free will, are in fact no more than the behavior of a vast assembly of nerve cells and their associated molecules</a:t>
            </a:r>
            <a:r>
              <a:rPr lang="en-US" altLang="zh-TW" sz="2800" dirty="0" smtClean="0"/>
              <a:t>.”</a:t>
            </a:r>
          </a:p>
          <a:p>
            <a:pPr marL="146046" indent="0">
              <a:buNone/>
            </a:pPr>
            <a:r>
              <a:rPr lang="en-US" altLang="zh-TW" sz="2800" dirty="0"/>
              <a:t> </a:t>
            </a:r>
            <a:r>
              <a:rPr lang="en-US" altLang="zh-TW" sz="2800" dirty="0" smtClean="0"/>
              <a:t>                                                Francis Crick</a:t>
            </a:r>
            <a:endParaRPr lang="zh-TW" altLang="en-US" sz="2800" dirty="0"/>
          </a:p>
        </p:txBody>
      </p:sp>
    </p:spTree>
    <p:extLst>
      <p:ext uri="{BB962C8B-B14F-4D97-AF65-F5344CB8AC3E}">
        <p14:creationId xmlns:p14="http://schemas.microsoft.com/office/powerpoint/2010/main" val="543051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mtClean="0"/>
              <a:t>79 Days Later</a:t>
            </a:r>
            <a:endParaRPr lang="zh-TW" altLang="en-US" dirty="0"/>
          </a:p>
        </p:txBody>
      </p:sp>
      <p:pic>
        <p:nvPicPr>
          <p:cNvPr id="4" name="圖片 3"/>
          <p:cNvPicPr>
            <a:picLocks noChangeAspect="1"/>
          </p:cNvPicPr>
          <p:nvPr/>
        </p:nvPicPr>
        <p:blipFill>
          <a:blip r:embed="rId2"/>
          <a:stretch>
            <a:fillRect/>
          </a:stretch>
        </p:blipFill>
        <p:spPr>
          <a:xfrm>
            <a:off x="631065" y="1853850"/>
            <a:ext cx="7666737" cy="3198961"/>
          </a:xfrm>
          <a:prstGeom prst="rect">
            <a:avLst/>
          </a:prstGeom>
        </p:spPr>
      </p:pic>
    </p:spTree>
    <p:extLst>
      <p:ext uri="{BB962C8B-B14F-4D97-AF65-F5344CB8AC3E}">
        <p14:creationId xmlns:p14="http://schemas.microsoft.com/office/powerpoint/2010/main" val="448200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Medical consensus prior to 2000</a:t>
            </a:r>
            <a:endParaRPr lang="zh-TW" altLang="en-US" dirty="0"/>
          </a:p>
        </p:txBody>
      </p:sp>
      <p:sp>
        <p:nvSpPr>
          <p:cNvPr id="3" name="文字版面配置區 2"/>
          <p:cNvSpPr>
            <a:spLocks noGrp="1"/>
          </p:cNvSpPr>
          <p:nvPr>
            <p:ph type="body" idx="1"/>
          </p:nvPr>
        </p:nvSpPr>
        <p:spPr>
          <a:xfrm>
            <a:off x="729450" y="2078875"/>
            <a:ext cx="8307225" cy="2982522"/>
          </a:xfrm>
        </p:spPr>
        <p:txBody>
          <a:bodyPr/>
          <a:lstStyle/>
          <a:p>
            <a:r>
              <a:rPr lang="en-US" altLang="zh-TW" dirty="0" smtClean="0"/>
              <a:t>Consciousness closely associated with language, episodic memories, etc. </a:t>
            </a:r>
          </a:p>
          <a:p>
            <a:r>
              <a:rPr lang="en-US" altLang="zh-TW" dirty="0" smtClean="0"/>
              <a:t>Achieved by about 3 or 4 years of age.</a:t>
            </a:r>
          </a:p>
          <a:p>
            <a:r>
              <a:rPr lang="en-US" altLang="zh-TW" dirty="0" smtClean="0"/>
              <a:t>Removal of foreskin does not require anesthesia. (Pain is conscious, so no consciousness, no pain.)</a:t>
            </a:r>
          </a:p>
          <a:p>
            <a:r>
              <a:rPr lang="en-US" altLang="zh-TW" dirty="0" smtClean="0"/>
              <a:t>Prior to 1973, “vegetative state” had not even been described. </a:t>
            </a:r>
          </a:p>
          <a:p>
            <a:r>
              <a:rPr lang="en-US" altLang="zh-TW" dirty="0" smtClean="0"/>
              <a:t>But as early as 1993 reports  of high rates of misdiagnosis. Yet, no action taken.</a:t>
            </a:r>
          </a:p>
          <a:p>
            <a:r>
              <a:rPr lang="en-US" altLang="zh-TW" dirty="0" smtClean="0"/>
              <a:t>In fact, consciousness can lapse for 40 years and be recovered—case described by Oliver Sacks in “</a:t>
            </a:r>
            <a:r>
              <a:rPr lang="en-US" altLang="zh-TW" dirty="0"/>
              <a:t>Awakenings”. </a:t>
            </a:r>
            <a:r>
              <a:rPr lang="en-US" altLang="zh-TW" dirty="0" smtClean="0"/>
              <a:t>Encephalitis </a:t>
            </a:r>
            <a:r>
              <a:rPr lang="en-US" altLang="zh-TW" dirty="0" err="1" smtClean="0"/>
              <a:t>lethargica</a:t>
            </a:r>
            <a:endParaRPr lang="en-US" altLang="zh-TW" dirty="0" smtClean="0"/>
          </a:p>
          <a:p>
            <a:pPr marL="146046" indent="0">
              <a:buNone/>
            </a:pPr>
            <a:r>
              <a:rPr lang="en-US" altLang="zh-TW" dirty="0"/>
              <a:t> </a:t>
            </a:r>
            <a:r>
              <a:rPr lang="en-US" altLang="zh-TW" dirty="0" smtClean="0"/>
              <a:t>        etiology here. More common </a:t>
            </a:r>
          </a:p>
          <a:p>
            <a:pPr marL="146046" indent="0">
              <a:buNone/>
            </a:pPr>
            <a:r>
              <a:rPr lang="en-US" altLang="zh-TW" dirty="0"/>
              <a:t> </a:t>
            </a:r>
            <a:r>
              <a:rPr lang="en-US" altLang="zh-TW" dirty="0" smtClean="0"/>
              <a:t>        etiologies; TBI, anoxia, stroke.</a:t>
            </a: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634" y="3584620"/>
            <a:ext cx="4623515" cy="1322230"/>
          </a:xfrm>
          <a:prstGeom prst="rect">
            <a:avLst/>
          </a:prstGeom>
        </p:spPr>
      </p:pic>
    </p:spTree>
    <p:extLst>
      <p:ext uri="{BB962C8B-B14F-4D97-AF65-F5344CB8AC3E}">
        <p14:creationId xmlns:p14="http://schemas.microsoft.com/office/powerpoint/2010/main" val="3687795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Why does consciousness matter?</a:t>
            </a:r>
            <a:endParaRPr lang="zh-TW" altLang="en-US" dirty="0"/>
          </a:p>
        </p:txBody>
      </p:sp>
      <p:sp>
        <p:nvSpPr>
          <p:cNvPr id="3" name="文字版面配置區 2"/>
          <p:cNvSpPr>
            <a:spLocks noGrp="1"/>
          </p:cNvSpPr>
          <p:nvPr>
            <p:ph type="body" idx="1"/>
          </p:nvPr>
        </p:nvSpPr>
        <p:spPr>
          <a:xfrm>
            <a:off x="729450" y="1949003"/>
            <a:ext cx="7993839" cy="3078051"/>
          </a:xfrm>
        </p:spPr>
        <p:txBody>
          <a:bodyPr>
            <a:noAutofit/>
          </a:bodyPr>
          <a:lstStyle/>
          <a:p>
            <a:r>
              <a:rPr lang="en-US" altLang="zh-TW" sz="1500" dirty="0" smtClean="0"/>
              <a:t>Because consciousness is </a:t>
            </a:r>
            <a:r>
              <a:rPr lang="en-US" altLang="zh-TW" sz="1500" dirty="0"/>
              <a:t>all that you are, all that you will ever be.</a:t>
            </a:r>
          </a:p>
          <a:p>
            <a:r>
              <a:rPr lang="en-US" altLang="zh-TW" sz="1500" dirty="0" smtClean="0"/>
              <a:t>Without </a:t>
            </a:r>
            <a:r>
              <a:rPr lang="en-US" altLang="zh-TW" sz="1500" dirty="0"/>
              <a:t>it, you, yourself, cease to exist.  </a:t>
            </a:r>
          </a:p>
          <a:p>
            <a:r>
              <a:rPr lang="en-US" altLang="zh-TW" sz="1500" dirty="0"/>
              <a:t> </a:t>
            </a:r>
            <a:r>
              <a:rPr lang="en-US" altLang="zh-TW" sz="1500" dirty="0" smtClean="0"/>
              <a:t>Descartes </a:t>
            </a:r>
            <a:r>
              <a:rPr lang="en-US" altLang="zh-TW" sz="1500" dirty="0"/>
              <a:t>famously wrote: </a:t>
            </a:r>
            <a:r>
              <a:rPr lang="en-US" altLang="zh-TW" sz="1500" dirty="0" smtClean="0"/>
              <a:t>“I </a:t>
            </a:r>
            <a:r>
              <a:rPr lang="en-US" altLang="zh-TW" sz="1500" dirty="0"/>
              <a:t>think; therefore, I am.” </a:t>
            </a:r>
            <a:r>
              <a:rPr lang="en-US" altLang="zh-TW" sz="1500" dirty="0" smtClean="0"/>
              <a:t>More appropriate to say: “I experience; therefore, I am.”</a:t>
            </a:r>
            <a:r>
              <a:rPr lang="zh-TW" altLang="en-US" sz="1500" dirty="0" smtClean="0"/>
              <a:t> </a:t>
            </a:r>
            <a:r>
              <a:rPr lang="en-US" altLang="zh-TW" sz="1500" dirty="0" smtClean="0"/>
              <a:t>That is: no experience = no you. </a:t>
            </a:r>
          </a:p>
          <a:p>
            <a:r>
              <a:rPr lang="en-US" altLang="zh-TW" sz="1500" dirty="0" smtClean="0"/>
              <a:t>Unless, self can remain even </a:t>
            </a:r>
            <a:r>
              <a:rPr lang="en-US" altLang="zh-TW" sz="1500" dirty="0"/>
              <a:t>without experience. https://doi.org/10.1016/j.concog.2020.103029</a:t>
            </a:r>
            <a:endParaRPr lang="en-US" altLang="zh-TW" sz="1500" dirty="0" smtClean="0"/>
          </a:p>
          <a:p>
            <a:r>
              <a:rPr lang="en-US" altLang="zh-TW" sz="1500" dirty="0" smtClean="0"/>
              <a:t>Current definition </a:t>
            </a:r>
            <a:r>
              <a:rPr lang="en-US" altLang="zh-TW" sz="1500" dirty="0"/>
              <a:t>of death: “…an individual who has sustained either (1) irreversible cessation of circulatory and respiratory functions, or </a:t>
            </a:r>
            <a:r>
              <a:rPr lang="en-US" altLang="zh-TW" sz="1500" dirty="0" smtClean="0"/>
              <a:t>irreversible </a:t>
            </a:r>
            <a:r>
              <a:rPr lang="en-US" altLang="zh-TW" sz="1500" dirty="0"/>
              <a:t>cessation of all functions of the entire brain, including the brain stem, is dead</a:t>
            </a:r>
            <a:r>
              <a:rPr lang="en-US" altLang="zh-TW" sz="1500" dirty="0" smtClean="0"/>
              <a:t>.”</a:t>
            </a:r>
          </a:p>
          <a:p>
            <a:r>
              <a:rPr lang="en-US" altLang="zh-TW" sz="1500" dirty="0" smtClean="0"/>
              <a:t>Nonsense: Neither (1) nor (2) necessary. Proper definition of death: lost capacity to reboot consciousness. “Irreversible cessation of ability to reboot consciousness.”</a:t>
            </a:r>
            <a:endParaRPr lang="en-US" altLang="zh-TW" sz="1500" dirty="0"/>
          </a:p>
        </p:txBody>
      </p:sp>
    </p:spTree>
    <p:extLst>
      <p:ext uri="{BB962C8B-B14F-4D97-AF65-F5344CB8AC3E}">
        <p14:creationId xmlns:p14="http://schemas.microsoft.com/office/powerpoint/2010/main" val="1361649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Elementary definition of consciousness</a:t>
            </a:r>
            <a:endParaRPr lang="zh-TW" altLang="en-US" dirty="0"/>
          </a:p>
        </p:txBody>
      </p:sp>
      <p:sp>
        <p:nvSpPr>
          <p:cNvPr id="3" name="文字版面配置區 2"/>
          <p:cNvSpPr>
            <a:spLocks noGrp="1"/>
          </p:cNvSpPr>
          <p:nvPr>
            <p:ph type="body" idx="1"/>
          </p:nvPr>
        </p:nvSpPr>
        <p:spPr>
          <a:xfrm>
            <a:off x="729451" y="1853850"/>
            <a:ext cx="7688700" cy="2486125"/>
          </a:xfrm>
        </p:spPr>
        <p:txBody>
          <a:bodyPr/>
          <a:lstStyle/>
          <a:p>
            <a:r>
              <a:rPr lang="en-US" altLang="zh-TW" sz="1600" dirty="0" smtClean="0"/>
              <a:t>Consciousness is what you lose when…..</a:t>
            </a:r>
            <a:r>
              <a:rPr lang="en-US" altLang="zh-TW" sz="1600" b="1" dirty="0" smtClean="0"/>
              <a:t>A Negative Definition</a:t>
            </a:r>
            <a:endParaRPr lang="en-US" altLang="zh-TW" sz="1600" b="1" dirty="0"/>
          </a:p>
          <a:p>
            <a:r>
              <a:rPr lang="en-US" altLang="zh-TW" sz="1600" dirty="0" smtClean="0"/>
              <a:t>You are under general anesthesia (e.g. </a:t>
            </a:r>
            <a:r>
              <a:rPr lang="en-US" altLang="zh-TW" sz="1600" dirty="0" err="1" smtClean="0"/>
              <a:t>propofol</a:t>
            </a:r>
            <a:r>
              <a:rPr lang="en-US" altLang="zh-TW" sz="1600" dirty="0" smtClean="0"/>
              <a:t> but not ketamine)</a:t>
            </a:r>
          </a:p>
          <a:p>
            <a:r>
              <a:rPr lang="en-US" altLang="zh-TW" sz="1600" dirty="0" smtClean="0"/>
              <a:t>You are in deep, slow-wave NREM sleep (so dreaming not included)</a:t>
            </a:r>
          </a:p>
          <a:p>
            <a:r>
              <a:rPr lang="en-US" altLang="zh-TW" sz="1600" dirty="0" smtClean="0"/>
              <a:t>You experience an absence seizure (a form of epilepsy)</a:t>
            </a:r>
          </a:p>
          <a:p>
            <a:r>
              <a:rPr lang="en-US" altLang="zh-TW" sz="1600" dirty="0" smtClean="0"/>
              <a:t>You are either comatose or “vegetative” (Unresponsive Wakefulness Syndrome)</a:t>
            </a:r>
          </a:p>
          <a:p>
            <a:pPr marL="146046" indent="0">
              <a:buNone/>
            </a:pPr>
            <a:endParaRPr lang="zh-TW" altLang="en-US" dirty="0"/>
          </a:p>
        </p:txBody>
      </p:sp>
      <p:pic>
        <p:nvPicPr>
          <p:cNvPr id="4" name="圖片 3"/>
          <p:cNvPicPr>
            <a:picLocks noChangeAspect="1"/>
          </p:cNvPicPr>
          <p:nvPr/>
        </p:nvPicPr>
        <p:blipFill>
          <a:blip r:embed="rId2"/>
          <a:stretch>
            <a:fillRect/>
          </a:stretch>
        </p:blipFill>
        <p:spPr>
          <a:xfrm>
            <a:off x="212982" y="3417194"/>
            <a:ext cx="8718036" cy="1571223"/>
          </a:xfrm>
          <a:prstGeom prst="rect">
            <a:avLst/>
          </a:prstGeom>
        </p:spPr>
      </p:pic>
    </p:spTree>
    <p:extLst>
      <p:ext uri="{BB962C8B-B14F-4D97-AF65-F5344CB8AC3E}">
        <p14:creationId xmlns:p14="http://schemas.microsoft.com/office/powerpoint/2010/main" val="2688109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 No consensus on a formal definition</a:t>
            </a:r>
            <a:endParaRPr lang="zh-TW" altLang="en-US" dirty="0"/>
          </a:p>
        </p:txBody>
      </p:sp>
      <p:sp>
        <p:nvSpPr>
          <p:cNvPr id="3" name="文字版面配置區 2"/>
          <p:cNvSpPr>
            <a:spLocks noGrp="1"/>
          </p:cNvSpPr>
          <p:nvPr>
            <p:ph type="body" idx="1"/>
          </p:nvPr>
        </p:nvSpPr>
        <p:spPr>
          <a:xfrm>
            <a:off x="463639" y="1798750"/>
            <a:ext cx="8268237" cy="3266940"/>
          </a:xfrm>
        </p:spPr>
        <p:txBody>
          <a:bodyPr>
            <a:normAutofit lnSpcReduction="10000"/>
          </a:bodyPr>
          <a:lstStyle/>
          <a:p>
            <a:r>
              <a:rPr lang="en-US" altLang="zh-TW" sz="1600" dirty="0" smtClean="0"/>
              <a:t>Events </a:t>
            </a:r>
            <a:r>
              <a:rPr lang="en-US" altLang="zh-TW" sz="1600" dirty="0"/>
              <a:t>that we can recognize in ourselves, non-inferentially, or ‘straight off</a:t>
            </a:r>
            <a:r>
              <a:rPr lang="en-US" altLang="zh-TW" sz="1600" dirty="0" smtClean="0"/>
              <a:t>’.</a:t>
            </a:r>
            <a:endParaRPr lang="en-US" altLang="zh-TW" sz="1600" dirty="0"/>
          </a:p>
          <a:p>
            <a:r>
              <a:rPr lang="en-US" altLang="zh-TW" sz="1600" dirty="0"/>
              <a:t> </a:t>
            </a:r>
            <a:r>
              <a:rPr lang="en-US" altLang="zh-TW" sz="1600" dirty="0" smtClean="0"/>
              <a:t>Our private</a:t>
            </a:r>
            <a:r>
              <a:rPr lang="en-US" altLang="zh-TW" sz="1600" dirty="0"/>
              <a:t>, subjective, non-inferential experiences. </a:t>
            </a:r>
            <a:endParaRPr lang="en-US" altLang="zh-TW" sz="1600" dirty="0" smtClean="0"/>
          </a:p>
          <a:p>
            <a:r>
              <a:rPr lang="en-US" altLang="zh-TW" sz="1600" dirty="0" smtClean="0"/>
              <a:t>Or, “controlled hallucinations”: when we are awake, modulated by sensory input from the world. But when we are asleep, not modulated, resulting in the crazy content of dreams. </a:t>
            </a:r>
          </a:p>
          <a:p>
            <a:r>
              <a:rPr lang="en-US" altLang="zh-TW" sz="1600" dirty="0" smtClean="0"/>
              <a:t>It does not represent the world; instead, it is a model of the world that we rely upon to try to anticipate what will happen, so that we can respond accordingly. </a:t>
            </a:r>
          </a:p>
          <a:p>
            <a:r>
              <a:rPr lang="en-US" altLang="zh-TW" sz="1600" dirty="0" smtClean="0"/>
              <a:t>It is probably Bayesian: that is, prior probabilities and the brain’s spontaneous, intrinsic activity greatly influence content of that model. </a:t>
            </a:r>
          </a:p>
          <a:p>
            <a:r>
              <a:rPr lang="en-US" altLang="zh-TW" sz="1600" dirty="0" smtClean="0"/>
              <a:t>A </a:t>
            </a:r>
            <a:r>
              <a:rPr lang="en-US" altLang="zh-TW" sz="1600" dirty="0"/>
              <a:t>Free Energy </a:t>
            </a:r>
            <a:r>
              <a:rPr lang="en-US" altLang="zh-TW" sz="1600" dirty="0" smtClean="0"/>
              <a:t>Principle View</a:t>
            </a:r>
            <a:r>
              <a:rPr lang="en-US" altLang="zh-TW" sz="1600" dirty="0"/>
              <a:t>: </a:t>
            </a:r>
            <a:r>
              <a:rPr lang="en-US" altLang="zh-TW" sz="1600" dirty="0" smtClean="0"/>
              <a:t>in the waking state, </a:t>
            </a:r>
            <a:r>
              <a:rPr lang="en-US" altLang="zh-TW" sz="1600" dirty="0" err="1" smtClean="0"/>
              <a:t>neuronally</a:t>
            </a:r>
            <a:r>
              <a:rPr lang="en-US" altLang="zh-TW" sz="1600" dirty="0" smtClean="0"/>
              <a:t>, </a:t>
            </a:r>
            <a:r>
              <a:rPr lang="en-US" altLang="zh-TW" sz="1600" dirty="0" smtClean="0"/>
              <a:t>it works to minimize </a:t>
            </a:r>
            <a:r>
              <a:rPr lang="en-US" altLang="zh-TW" sz="1600" dirty="0"/>
              <a:t>surprise — i.e., </a:t>
            </a:r>
            <a:r>
              <a:rPr lang="en-US" altLang="zh-TW" sz="1600" dirty="0" smtClean="0"/>
              <a:t>reduce </a:t>
            </a:r>
            <a:r>
              <a:rPr lang="en-US" altLang="zh-TW" sz="1600" dirty="0"/>
              <a:t>the difference between its predictions and actual input</a:t>
            </a:r>
            <a:r>
              <a:rPr lang="en-US" altLang="zh-TW" sz="1600" dirty="0" smtClean="0"/>
              <a:t>.</a:t>
            </a:r>
          </a:p>
          <a:p>
            <a:r>
              <a:rPr lang="en-US" altLang="zh-TW" sz="1600" dirty="0" smtClean="0"/>
              <a:t>Downside: to be self-aware is to be aware of </a:t>
            </a:r>
            <a:r>
              <a:rPr lang="en-US" altLang="zh-TW" sz="1600" dirty="0" smtClean="0"/>
              <a:t>self-mortality</a:t>
            </a:r>
            <a:r>
              <a:rPr lang="en-US" altLang="zh-TW" sz="1600" dirty="0" smtClean="0"/>
              <a:t>—causes many problems. </a:t>
            </a:r>
            <a:endParaRPr lang="en-US" altLang="zh-TW" sz="1600" dirty="0" smtClean="0"/>
          </a:p>
          <a:p>
            <a:endParaRPr lang="en-US" altLang="zh-TW" dirty="0"/>
          </a:p>
          <a:p>
            <a:endParaRPr lang="zh-TW" altLang="en-US" dirty="0"/>
          </a:p>
        </p:txBody>
      </p:sp>
    </p:spTree>
    <p:extLst>
      <p:ext uri="{BB962C8B-B14F-4D97-AF65-F5344CB8AC3E}">
        <p14:creationId xmlns:p14="http://schemas.microsoft.com/office/powerpoint/2010/main" val="80048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9450" y="1318649"/>
            <a:ext cx="7830708" cy="853588"/>
          </a:xfrm>
        </p:spPr>
        <p:txBody>
          <a:bodyPr>
            <a:normAutofit fontScale="90000"/>
          </a:bodyPr>
          <a:lstStyle/>
          <a:p>
            <a:r>
              <a:rPr lang="en-US" altLang="zh-TW" dirty="0" smtClean="0"/>
              <a:t>Roughly, can be thought of as inner, subjective movie. Note, the external world is not necessary. </a:t>
            </a:r>
            <a:endParaRPr lang="zh-TW" altLang="en-US" dirty="0"/>
          </a:p>
        </p:txBody>
      </p:sp>
      <p:pic>
        <p:nvPicPr>
          <p:cNvPr id="4" name="圖片 3"/>
          <p:cNvPicPr>
            <a:picLocks noChangeAspect="1"/>
          </p:cNvPicPr>
          <p:nvPr/>
        </p:nvPicPr>
        <p:blipFill>
          <a:blip r:embed="rId2"/>
          <a:stretch>
            <a:fillRect/>
          </a:stretch>
        </p:blipFill>
        <p:spPr>
          <a:xfrm>
            <a:off x="588136" y="2382006"/>
            <a:ext cx="7645758" cy="2554894"/>
          </a:xfrm>
          <a:prstGeom prst="rect">
            <a:avLst/>
          </a:prstGeom>
        </p:spPr>
      </p:pic>
      <p:sp>
        <p:nvSpPr>
          <p:cNvPr id="3" name="文字版面配置區 2"/>
          <p:cNvSpPr>
            <a:spLocks noGrp="1"/>
          </p:cNvSpPr>
          <p:nvPr>
            <p:ph type="body" idx="1"/>
          </p:nvPr>
        </p:nvSpPr>
        <p:spPr>
          <a:xfrm>
            <a:off x="729451" y="2240924"/>
            <a:ext cx="7633231" cy="2099050"/>
          </a:xfrm>
        </p:spPr>
        <p:txBody>
          <a:bodyPr/>
          <a:lstStyle/>
          <a:p>
            <a:endParaRPr lang="zh-TW" altLang="en-US" dirty="0"/>
          </a:p>
        </p:txBody>
      </p:sp>
    </p:spTree>
    <p:extLst>
      <p:ext uri="{BB962C8B-B14F-4D97-AF65-F5344CB8AC3E}">
        <p14:creationId xmlns:p14="http://schemas.microsoft.com/office/powerpoint/2010/main" val="3394685562"/>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2371</Words>
  <Application>Microsoft Office PowerPoint</Application>
  <PresentationFormat>如螢幕大小 (16:9)</PresentationFormat>
  <Paragraphs>174</Paragraphs>
  <Slides>36</Slides>
  <Notes>5</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36</vt:i4>
      </vt:variant>
    </vt:vector>
  </HeadingPairs>
  <TitlesOfParts>
    <vt:vector size="44" baseType="lpstr">
      <vt:lpstr>Lato</vt:lpstr>
      <vt:lpstr>Times New Roman</vt:lpstr>
      <vt:lpstr>Raleway</vt:lpstr>
      <vt:lpstr>微軟正黑體</vt:lpstr>
      <vt:lpstr>微軟正黑體</vt:lpstr>
      <vt:lpstr>新細明體</vt:lpstr>
      <vt:lpstr>Arial</vt:lpstr>
      <vt:lpstr>Streamline</vt:lpstr>
      <vt:lpstr>Systemic ignorance and institutional neglect in the care of patients who suffer from Disorders of Consciousness—a solution through Public Health.  National Cheng Kung University April 23, 2025</vt:lpstr>
      <vt:lpstr>Imagine you are an ER neurologist: of PFC, only left inferior frontal gyrus remains—would you try to keep patient alive?</vt:lpstr>
      <vt:lpstr>What would your diagnosis or prognosis be?</vt:lpstr>
      <vt:lpstr>79 Days Later</vt:lpstr>
      <vt:lpstr>Medical consensus prior to 2000</vt:lpstr>
      <vt:lpstr>Why does consciousness matter?</vt:lpstr>
      <vt:lpstr>Elementary definition of consciousness</vt:lpstr>
      <vt:lpstr> No consensus on a formal definition</vt:lpstr>
      <vt:lpstr>Roughly, can be thought of as inner, subjective movie. Note, the external world is not necessary. </vt:lpstr>
      <vt:lpstr>Uncertainty as regards function of consciousness: we can do a lot without it. Case of sleepwalking, sleep texting, etc.</vt:lpstr>
      <vt:lpstr>So what’s the problem that I care about?</vt:lpstr>
      <vt:lpstr>https://health.ltn.com.tw/article/breakingnews/5002551</vt:lpstr>
      <vt:lpstr>How could this be?</vt:lpstr>
      <vt:lpstr>PowerPoint 簡報</vt:lpstr>
      <vt:lpstr>What are my clinical goals?</vt:lpstr>
      <vt:lpstr>Example of misdiagnosis: Circadian Rhythms—Locked-In</vt:lpstr>
      <vt:lpstr>Diagnosis: Cerebral Blood Flow vs. Brain metabolism</vt:lpstr>
      <vt:lpstr>Focus on neurotransmitter, GABA-A Receptor</vt:lpstr>
      <vt:lpstr>Prognosis</vt:lpstr>
      <vt:lpstr>Therapies</vt:lpstr>
      <vt:lpstr>Quality of life</vt:lpstr>
      <vt:lpstr>Brain imaging for communication I</vt:lpstr>
      <vt:lpstr>Brain Imaging for Communication II</vt:lpstr>
      <vt:lpstr>Other problems of consciousness:  blindsight fMRI</vt:lpstr>
      <vt:lpstr>Blindsight JK ERP</vt:lpstr>
      <vt:lpstr>Public Health: Prevention</vt:lpstr>
      <vt:lpstr>Public Health: Policy and Advocacy</vt:lpstr>
      <vt:lpstr>Public Health: Policy and Advocacy</vt:lpstr>
      <vt:lpstr>Public Health: Policy and Advocacy</vt:lpstr>
      <vt:lpstr>Public Health: Policy and Advocacy</vt:lpstr>
      <vt:lpstr>Public Health: Policy and Advocacy</vt:lpstr>
      <vt:lpstr>Public Health: Research</vt:lpstr>
      <vt:lpstr>Public Health: distribution of and competition over resources</vt:lpstr>
      <vt:lpstr>Public Health: Ethics and Human Rights</vt:lpstr>
      <vt:lpstr>Public Health: public education and lobbying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意識損傷病人多模態臨床試驗案</dc:title>
  <dc:creator>高階主管</dc:creator>
  <cp:lastModifiedBy>TMU_MRI</cp:lastModifiedBy>
  <cp:revision>195</cp:revision>
  <dcterms:modified xsi:type="dcterms:W3CDTF">2025-04-18T15:05:36Z</dcterms:modified>
</cp:coreProperties>
</file>