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4" r:id="rId2"/>
    <p:sldId id="297" r:id="rId3"/>
    <p:sldId id="298" r:id="rId4"/>
    <p:sldId id="299" r:id="rId5"/>
    <p:sldId id="300" r:id="rId6"/>
    <p:sldId id="301" r:id="rId7"/>
    <p:sldId id="304" r:id="rId8"/>
    <p:sldId id="305" r:id="rId9"/>
    <p:sldId id="306" r:id="rId10"/>
    <p:sldId id="307" r:id="rId11"/>
    <p:sldId id="308" r:id="rId12"/>
    <p:sldId id="312" r:id="rId13"/>
    <p:sldId id="313" r:id="rId14"/>
    <p:sldId id="314" r:id="rId1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60" d="100"/>
          <a:sy n="60" d="100"/>
        </p:scale>
        <p:origin x="916" y="26"/>
      </p:cViewPr>
      <p:guideLst/>
    </p:cSldViewPr>
  </p:slideViewPr>
  <p:notesTextViewPr>
    <p:cViewPr>
      <p:scale>
        <a:sx n="1" d="1"/>
        <a:sy n="1" d="1"/>
      </p:scale>
      <p:origin x="0" y="0"/>
    </p:cViewPr>
  </p:notesTextViewPr>
  <p:sorterViewPr>
    <p:cViewPr>
      <p:scale>
        <a:sx n="100" d="100"/>
        <a:sy n="100" d="100"/>
      </p:scale>
      <p:origin x="0" y="-425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AA5D59D-69A3-34BC-4675-1A1F3C8807EF}"/>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FC7B4DEF-CA9D-3F7A-F8AF-D55D89E24D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4066BF9A-A69D-7DBA-A9F1-98C412A50522}"/>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5281F669-7A49-5CDB-BD7C-C9BC26B5527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779BE2B-8E7B-5E0B-15DF-F43043553E73}"/>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00971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45EB553-817B-789F-3F04-B7BD9BC1440B}"/>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5AF6DBAF-BE84-32F6-5F08-87844A5F6466}"/>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36109E18-B41F-AE12-FDF9-19926E52681B}"/>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2CAC1FEC-82A3-D8E1-8655-58470A07A3B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A6B43BD-E367-41D5-7C02-A929199DE65F}"/>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77123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EB332442-478F-66E8-98E3-1124CC9685FE}"/>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CED1D811-ED09-2917-82A3-53B6AF5B8953}"/>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0CFE5867-040F-B7C9-98AA-C7DC23E98CE6}"/>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DAE4393E-9617-A36E-BAA0-7CEEDA4218D7}"/>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C64D4761-907F-4D14-5735-20630594B095}"/>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117033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BCD3853-644D-8FE5-E92F-3A0456DFF5ED}"/>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47810E5B-5B20-8779-01AB-4F84A27956CE}"/>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3FF3DDB2-1008-3173-C4B9-B4492E124DB3}"/>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E3013200-62FE-9207-CD3C-588820752EE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2D4E0AE-B040-B0B9-A0FC-565CBCA48018}"/>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283942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495DD75-5E3C-9825-3E0A-F9C0A493FD1F}"/>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C01C0066-8943-2923-C423-DA6AEC5519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546756DF-89D3-BE03-468E-A85C3F6CCA2E}"/>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67EFC07E-CB00-4EC8-4326-8F164175CD6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1CAA9C9-7FAE-1340-79FA-9A9A2F35C1DE}"/>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3534450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7F2D8C4-83D1-4DCD-F083-F49821CF6E27}"/>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ABFB03BE-9030-69A7-C406-A28A390E4C48}"/>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1A3377E2-552E-42AB-18E3-C07590E1D489}"/>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428EFD7A-301C-06EC-B1B8-DA5593BE248F}"/>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6" name="頁尾版面配置區 5">
            <a:extLst>
              <a:ext uri="{FF2B5EF4-FFF2-40B4-BE49-F238E27FC236}">
                <a16:creationId xmlns:a16="http://schemas.microsoft.com/office/drawing/2014/main" id="{B7C807BA-99E6-6287-6081-6B6DA94B17BE}"/>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8A94A464-AA9F-FBB4-69F6-7EAA0D330A89}"/>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936998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3A64662-6543-FDC6-FD25-9F3DE26259FC}"/>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F5A0DF8B-25E8-8BA5-70B0-F2B21D9395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95736BD7-ABF3-FF65-A491-2A6DBE9628B8}"/>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02A1DB44-35A1-423E-E304-AEF2FB96BD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6B74F785-4420-D424-20BC-F961C34A9EC0}"/>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7A081739-93C9-9CC7-5D37-546ADE7A0BAC}"/>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8" name="頁尾版面配置區 7">
            <a:extLst>
              <a:ext uri="{FF2B5EF4-FFF2-40B4-BE49-F238E27FC236}">
                <a16:creationId xmlns:a16="http://schemas.microsoft.com/office/drawing/2014/main" id="{B07D9C50-B08B-A779-34F8-2FBDABA9BB74}"/>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55FCD11E-30F4-0FD2-B711-D4583A11958D}"/>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63637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782A79B-CFF8-8B26-9314-57A781C7432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50577D4C-FEBE-0EB0-A8B1-EED9D4E8C458}"/>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4" name="頁尾版面配置區 3">
            <a:extLst>
              <a:ext uri="{FF2B5EF4-FFF2-40B4-BE49-F238E27FC236}">
                <a16:creationId xmlns:a16="http://schemas.microsoft.com/office/drawing/2014/main" id="{CF6C67B2-F47B-DEF3-FB78-FB485DFE904D}"/>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4D240EC6-2190-1B36-D341-7101ED63950C}"/>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21256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3B22F54F-6F22-D0BE-D11C-F6E4949E2522}"/>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3" name="頁尾版面配置區 2">
            <a:extLst>
              <a:ext uri="{FF2B5EF4-FFF2-40B4-BE49-F238E27FC236}">
                <a16:creationId xmlns:a16="http://schemas.microsoft.com/office/drawing/2014/main" id="{545D2F8C-3D2B-976B-8B47-251BE4386B97}"/>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5DC5CB9C-740E-8AD0-E12F-4918CD346893}"/>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1509949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7F1C52-B152-E39C-5CB7-6E14DE62F5F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9025D5D7-954F-AC29-E7D1-428DF73D50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50F73BDC-67D9-2C86-2A47-E8EBFD30C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7B54A132-ADC1-DB24-F9CE-048B2EAC1804}"/>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6" name="頁尾版面配置區 5">
            <a:extLst>
              <a:ext uri="{FF2B5EF4-FFF2-40B4-BE49-F238E27FC236}">
                <a16:creationId xmlns:a16="http://schemas.microsoft.com/office/drawing/2014/main" id="{C7424BF3-A674-941C-4126-05147CCFE07D}"/>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0C3D96A5-F742-AFE6-AAFB-17C27EC2770F}"/>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720597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04B2D43-DDC9-614C-88BF-96752EE9546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010904D3-A097-4FAC-9732-4B50A36735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23B042C7-6AC6-D898-303D-21D3B84593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257814C-57AE-F331-BB30-9ED1C2C8A2E8}"/>
              </a:ext>
            </a:extLst>
          </p:cNvPr>
          <p:cNvSpPr>
            <a:spLocks noGrp="1"/>
          </p:cNvSpPr>
          <p:nvPr>
            <p:ph type="dt" sz="half" idx="10"/>
          </p:nvPr>
        </p:nvSpPr>
        <p:spPr/>
        <p:txBody>
          <a:bodyPr/>
          <a:lstStyle/>
          <a:p>
            <a:fld id="{63427B8E-2B3F-4D7F-9651-5DE122577F13}" type="datetimeFigureOut">
              <a:rPr lang="zh-TW" altLang="en-US" smtClean="0"/>
              <a:t>2025/6/4</a:t>
            </a:fld>
            <a:endParaRPr lang="zh-TW" altLang="en-US"/>
          </a:p>
        </p:txBody>
      </p:sp>
      <p:sp>
        <p:nvSpPr>
          <p:cNvPr id="6" name="頁尾版面配置區 5">
            <a:extLst>
              <a:ext uri="{FF2B5EF4-FFF2-40B4-BE49-F238E27FC236}">
                <a16:creationId xmlns:a16="http://schemas.microsoft.com/office/drawing/2014/main" id="{739C47C1-7CC8-2A4A-2196-53E96535F814}"/>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6E8285F9-32E2-1493-82D6-D548F20E00BB}"/>
              </a:ext>
            </a:extLst>
          </p:cNvPr>
          <p:cNvSpPr>
            <a:spLocks noGrp="1"/>
          </p:cNvSpPr>
          <p:nvPr>
            <p:ph type="sldNum" sz="quarter" idx="12"/>
          </p:nvPr>
        </p:nvSpPr>
        <p:spPr/>
        <p:txBody>
          <a:body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657482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F7A0CFF1-48DE-1F77-1439-77FE3A8203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C1E0A20F-3169-0E55-555B-90658AE2CE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05D33171-F97E-6678-FD19-132FCA9761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427B8E-2B3F-4D7F-9651-5DE122577F13}" type="datetimeFigureOut">
              <a:rPr lang="zh-TW" altLang="en-US" smtClean="0"/>
              <a:t>2025/6/4</a:t>
            </a:fld>
            <a:endParaRPr lang="zh-TW" altLang="en-US"/>
          </a:p>
        </p:txBody>
      </p:sp>
      <p:sp>
        <p:nvSpPr>
          <p:cNvPr id="5" name="頁尾版面配置區 4">
            <a:extLst>
              <a:ext uri="{FF2B5EF4-FFF2-40B4-BE49-F238E27FC236}">
                <a16:creationId xmlns:a16="http://schemas.microsoft.com/office/drawing/2014/main" id="{4EDD9032-144B-21FB-E853-0988A696AA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84257F7B-2041-F4BB-E744-520B1D7B5D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6593A9-20FB-4F1A-8CEA-E47C6E25FEAF}" type="slidenum">
              <a:rPr lang="zh-TW" altLang="en-US" smtClean="0"/>
              <a:t>‹#›</a:t>
            </a:fld>
            <a:endParaRPr lang="zh-TW" altLang="en-US"/>
          </a:p>
        </p:txBody>
      </p:sp>
    </p:spTree>
    <p:extLst>
      <p:ext uri="{BB962C8B-B14F-4D97-AF65-F5344CB8AC3E}">
        <p14:creationId xmlns:p14="http://schemas.microsoft.com/office/powerpoint/2010/main" val="2106835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eaLnBrk="1" hangingPunct="1">
              <a:defRPr/>
            </a:pPr>
            <a:r>
              <a:rPr lang="en-US" altLang="zh-TW" b="0">
                <a:solidFill>
                  <a:schemeClr val="tx1"/>
                </a:solidFill>
                <a:effectLst/>
                <a:latin typeface="Baskerville Old Face" pitchFamily="18" charset="0"/>
              </a:rPr>
              <a:t>Ecological Study</a:t>
            </a:r>
            <a:endParaRPr lang="en-US" altLang="zh-TW" b="0" dirty="0">
              <a:solidFill>
                <a:schemeClr val="tx1"/>
              </a:solidFill>
              <a:effectLst/>
              <a:latin typeface="Baskerville Old Face" pitchFamily="18" charset="0"/>
            </a:endParaRPr>
          </a:p>
        </p:txBody>
      </p:sp>
      <p:sp>
        <p:nvSpPr>
          <p:cNvPr id="194563" name="Rectangle 3"/>
          <p:cNvSpPr>
            <a:spLocks noGrp="1" noChangeArrowheads="1"/>
          </p:cNvSpPr>
          <p:nvPr>
            <p:ph type="body" idx="1"/>
          </p:nvPr>
        </p:nvSpPr>
        <p:spPr/>
        <p:txBody>
          <a:bodyPr>
            <a:normAutofit/>
          </a:bodyPr>
          <a:lstStyle/>
          <a:p>
            <a:pPr eaLnBrk="1" hangingPunct="1">
              <a:defRPr/>
            </a:pPr>
            <a:r>
              <a:rPr lang="en-US" altLang="zh-TW" sz="3200">
                <a:effectLst/>
                <a:latin typeface="Baskerville Old Face" pitchFamily="18" charset="0"/>
              </a:rPr>
              <a:t>A study in which the units of analysis are populations or groups of people, rather than individuals. An example is the study of association between median income and cancer mortality rates in administrative jurisdictions such as states and countries. </a:t>
            </a:r>
            <a:r>
              <a:rPr lang="en-US" altLang="zh-TW" sz="3200">
                <a:latin typeface="Baskerville Old Face" pitchFamily="18" charset="0"/>
              </a:rPr>
              <a:t>(</a:t>
            </a:r>
            <a:r>
              <a:rPr lang="en-US" altLang="zh-TW" sz="3200" i="1">
                <a:latin typeface="Times New Roman" panose="02020603050405020304" pitchFamily="18" charset="0"/>
                <a:cs typeface="Times New Roman" panose="02020603050405020304" pitchFamily="18" charset="0"/>
              </a:rPr>
              <a:t>John M. Last. A Dictionary of Epidemiology (4th edition). A handbook sponsored by the I.E.A., 2001, p. 57)</a:t>
            </a:r>
            <a:r>
              <a:rPr lang="en-US" altLang="zh-TW" sz="3200" i="1">
                <a:effectLst/>
                <a:latin typeface="Times New Roman" panose="02020603050405020304" pitchFamily="18" charset="0"/>
                <a:cs typeface="Times New Roman" panose="02020603050405020304" pitchFamily="18" charset="0"/>
              </a:rPr>
              <a:t>   </a:t>
            </a:r>
            <a:endParaRPr lang="en-US" altLang="zh-TW" sz="3200" i="1" dirty="0">
              <a:effectLst/>
              <a:latin typeface="Times New Roman" panose="02020603050405020304" pitchFamily="18" charset="0"/>
              <a:cs typeface="Times New Roman" panose="02020603050405020304" pitchFamily="18" charset="0"/>
            </a:endParaRPr>
          </a:p>
        </p:txBody>
      </p:sp>
      <p:sp>
        <p:nvSpPr>
          <p:cNvPr id="5"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1</a:t>
            </a:fld>
            <a:endParaRPr lang="en-US" altLang="zh-TW" dirty="0">
              <a:latin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ChangeArrowheads="1"/>
          </p:cNvSpPr>
          <p:nvPr/>
        </p:nvSpPr>
        <p:spPr bwMode="auto">
          <a:xfrm>
            <a:off x="1524000" y="457200"/>
            <a:ext cx="9144000" cy="707886"/>
          </a:xfrm>
          <a:prstGeom prst="rect">
            <a:avLst/>
          </a:prstGeom>
          <a:noFill/>
          <a:ln w="9525">
            <a:noFill/>
            <a:miter lim="800000"/>
            <a:headEnd/>
            <a:tailEnd/>
          </a:ln>
        </p:spPr>
        <p:txBody>
          <a:bodyPr>
            <a:spAutoFit/>
          </a:bodyPr>
          <a:lstStyle/>
          <a:p>
            <a:pPr algn="ctr"/>
            <a:r>
              <a:rPr lang="en-US" altLang="zh-TW" sz="4000" dirty="0">
                <a:solidFill>
                  <a:schemeClr val="tx2"/>
                </a:solidFill>
                <a:latin typeface="Baskerville Old Face" pitchFamily="18" charset="0"/>
              </a:rPr>
              <a:t>A Cross-sectional Survey in </a:t>
            </a:r>
            <a:r>
              <a:rPr lang="en-US" altLang="zh-TW" sz="4000" dirty="0">
                <a:solidFill>
                  <a:srgbClr val="FF0000"/>
                </a:solidFill>
                <a:latin typeface="Baskerville Old Face" pitchFamily="18" charset="0"/>
              </a:rPr>
              <a:t>Kaohsiung</a:t>
            </a:r>
          </a:p>
        </p:txBody>
      </p:sp>
      <p:grpSp>
        <p:nvGrpSpPr>
          <p:cNvPr id="2" name="Group 3"/>
          <p:cNvGrpSpPr>
            <a:grpSpLocks/>
          </p:cNvGrpSpPr>
          <p:nvPr/>
        </p:nvGrpSpPr>
        <p:grpSpPr bwMode="auto">
          <a:xfrm>
            <a:off x="2640014" y="1412875"/>
            <a:ext cx="7056437" cy="2933700"/>
            <a:chOff x="-3" y="400"/>
            <a:chExt cx="1503" cy="1848"/>
          </a:xfrm>
        </p:grpSpPr>
        <p:grpSp>
          <p:nvGrpSpPr>
            <p:cNvPr id="3" name="Group 4"/>
            <p:cNvGrpSpPr>
              <a:grpSpLocks/>
            </p:cNvGrpSpPr>
            <p:nvPr/>
          </p:nvGrpSpPr>
          <p:grpSpPr bwMode="auto">
            <a:xfrm>
              <a:off x="0" y="403"/>
              <a:ext cx="1497" cy="1842"/>
              <a:chOff x="0" y="403"/>
              <a:chExt cx="1497" cy="1842"/>
            </a:xfrm>
          </p:grpSpPr>
          <p:grpSp>
            <p:nvGrpSpPr>
              <p:cNvPr id="4" name="Group 5"/>
              <p:cNvGrpSpPr>
                <a:grpSpLocks/>
              </p:cNvGrpSpPr>
              <p:nvPr/>
            </p:nvGrpSpPr>
            <p:grpSpPr bwMode="auto">
              <a:xfrm>
                <a:off x="0" y="403"/>
                <a:ext cx="420" cy="403"/>
                <a:chOff x="0" y="403"/>
                <a:chExt cx="420" cy="403"/>
              </a:xfrm>
            </p:grpSpPr>
            <p:sp>
              <p:nvSpPr>
                <p:cNvPr id="55350" name="Rectangle 6"/>
                <p:cNvSpPr>
                  <a:spLocks noChangeArrowheads="1"/>
                </p:cNvSpPr>
                <p:nvPr/>
              </p:nvSpPr>
              <p:spPr bwMode="auto">
                <a:xfrm>
                  <a:off x="11" y="403"/>
                  <a:ext cx="398" cy="403"/>
                </a:xfrm>
                <a:prstGeom prst="rect">
                  <a:avLst/>
                </a:prstGeom>
                <a:noFill/>
                <a:ln w="9525">
                  <a:noFill/>
                  <a:miter lim="800000"/>
                  <a:headEnd/>
                  <a:tailEnd/>
                </a:ln>
              </p:spPr>
              <p:txBody>
                <a:bodyPr/>
                <a:lstStyle/>
                <a:p>
                  <a:r>
                    <a:rPr lang="en-US" altLang="zh-TW" sz="3200">
                      <a:latin typeface="Baskerville Old Face" pitchFamily="18" charset="0"/>
                    </a:rPr>
                    <a:t> </a:t>
                  </a:r>
                </a:p>
                <a:p>
                  <a:pPr eaLnBrk="0" hangingPunct="0"/>
                  <a:endParaRPr lang="en-US" altLang="zh-TW" sz="3200">
                    <a:latin typeface="Baskerville Old Face" pitchFamily="18" charset="0"/>
                  </a:endParaRPr>
                </a:p>
              </p:txBody>
            </p:sp>
            <p:sp>
              <p:nvSpPr>
                <p:cNvPr id="55351" name="Rectangle 7"/>
                <p:cNvSpPr>
                  <a:spLocks noChangeArrowheads="1"/>
                </p:cNvSpPr>
                <p:nvPr/>
              </p:nvSpPr>
              <p:spPr bwMode="auto">
                <a:xfrm>
                  <a:off x="0" y="403"/>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5" name="Group 8"/>
              <p:cNvGrpSpPr>
                <a:grpSpLocks/>
              </p:cNvGrpSpPr>
              <p:nvPr/>
            </p:nvGrpSpPr>
            <p:grpSpPr bwMode="auto">
              <a:xfrm>
                <a:off x="420" y="403"/>
                <a:ext cx="359" cy="403"/>
                <a:chOff x="420" y="403"/>
                <a:chExt cx="359" cy="403"/>
              </a:xfrm>
            </p:grpSpPr>
            <p:sp>
              <p:nvSpPr>
                <p:cNvPr id="55348" name="Rectangle 9"/>
                <p:cNvSpPr>
                  <a:spLocks noChangeArrowheads="1"/>
                </p:cNvSpPr>
                <p:nvPr/>
              </p:nvSpPr>
              <p:spPr bwMode="auto">
                <a:xfrm>
                  <a:off x="431"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Sick</a:t>
                  </a:r>
                  <a:endParaRPr lang="en-US" altLang="zh-TW" sz="3200">
                    <a:latin typeface="Baskerville Old Face" pitchFamily="18" charset="0"/>
                  </a:endParaRPr>
                </a:p>
              </p:txBody>
            </p:sp>
            <p:sp>
              <p:nvSpPr>
                <p:cNvPr id="55349" name="Rectangle 10"/>
                <p:cNvSpPr>
                  <a:spLocks noChangeArrowheads="1"/>
                </p:cNvSpPr>
                <p:nvPr/>
              </p:nvSpPr>
              <p:spPr bwMode="auto">
                <a:xfrm>
                  <a:off x="420"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6" name="Group 11"/>
              <p:cNvGrpSpPr>
                <a:grpSpLocks/>
              </p:cNvGrpSpPr>
              <p:nvPr/>
            </p:nvGrpSpPr>
            <p:grpSpPr bwMode="auto">
              <a:xfrm>
                <a:off x="779" y="403"/>
                <a:ext cx="359" cy="403"/>
                <a:chOff x="779" y="403"/>
                <a:chExt cx="359" cy="403"/>
              </a:xfrm>
            </p:grpSpPr>
            <p:sp>
              <p:nvSpPr>
                <p:cNvPr id="55346" name="Rectangle 12"/>
                <p:cNvSpPr>
                  <a:spLocks noChangeArrowheads="1"/>
                </p:cNvSpPr>
                <p:nvPr/>
              </p:nvSpPr>
              <p:spPr bwMode="auto">
                <a:xfrm>
                  <a:off x="790"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Well</a:t>
                  </a:r>
                  <a:endParaRPr lang="en-US" altLang="zh-TW" sz="3200">
                    <a:latin typeface="Baskerville Old Face" pitchFamily="18" charset="0"/>
                  </a:endParaRPr>
                </a:p>
              </p:txBody>
            </p:sp>
            <p:sp>
              <p:nvSpPr>
                <p:cNvPr id="55347" name="Rectangle 13"/>
                <p:cNvSpPr>
                  <a:spLocks noChangeArrowheads="1"/>
                </p:cNvSpPr>
                <p:nvPr/>
              </p:nvSpPr>
              <p:spPr bwMode="auto">
                <a:xfrm>
                  <a:off x="779"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7" name="Group 14"/>
              <p:cNvGrpSpPr>
                <a:grpSpLocks/>
              </p:cNvGrpSpPr>
              <p:nvPr/>
            </p:nvGrpSpPr>
            <p:grpSpPr bwMode="auto">
              <a:xfrm>
                <a:off x="1138" y="403"/>
                <a:ext cx="359" cy="403"/>
                <a:chOff x="1138" y="403"/>
                <a:chExt cx="359" cy="403"/>
              </a:xfrm>
            </p:grpSpPr>
            <p:sp>
              <p:nvSpPr>
                <p:cNvPr id="55344" name="Rectangle 15"/>
                <p:cNvSpPr>
                  <a:spLocks noChangeArrowheads="1"/>
                </p:cNvSpPr>
                <p:nvPr/>
              </p:nvSpPr>
              <p:spPr bwMode="auto">
                <a:xfrm>
                  <a:off x="1149"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Total</a:t>
                  </a:r>
                  <a:endParaRPr lang="en-US" altLang="zh-TW" sz="3200">
                    <a:latin typeface="Baskerville Old Face" pitchFamily="18" charset="0"/>
                  </a:endParaRPr>
                </a:p>
              </p:txBody>
            </p:sp>
            <p:sp>
              <p:nvSpPr>
                <p:cNvPr id="55345" name="Rectangle 16"/>
                <p:cNvSpPr>
                  <a:spLocks noChangeArrowheads="1"/>
                </p:cNvSpPr>
                <p:nvPr/>
              </p:nvSpPr>
              <p:spPr bwMode="auto">
                <a:xfrm>
                  <a:off x="1138"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8" name="Group 17"/>
              <p:cNvGrpSpPr>
                <a:grpSpLocks/>
              </p:cNvGrpSpPr>
              <p:nvPr/>
            </p:nvGrpSpPr>
            <p:grpSpPr bwMode="auto">
              <a:xfrm>
                <a:off x="0" y="806"/>
                <a:ext cx="420" cy="518"/>
                <a:chOff x="0" y="806"/>
                <a:chExt cx="420" cy="518"/>
              </a:xfrm>
            </p:grpSpPr>
            <p:sp>
              <p:nvSpPr>
                <p:cNvPr id="55342" name="Rectangle 18"/>
                <p:cNvSpPr>
                  <a:spLocks noChangeArrowheads="1"/>
                </p:cNvSpPr>
                <p:nvPr/>
              </p:nvSpPr>
              <p:spPr bwMode="auto">
                <a:xfrm>
                  <a:off x="11" y="806"/>
                  <a:ext cx="398"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High Exp</a:t>
                  </a:r>
                  <a:endParaRPr lang="en-US" altLang="zh-TW" sz="3200">
                    <a:latin typeface="Baskerville Old Face" pitchFamily="18" charset="0"/>
                  </a:endParaRPr>
                </a:p>
              </p:txBody>
            </p:sp>
            <p:sp>
              <p:nvSpPr>
                <p:cNvPr id="55343" name="Rectangle 19"/>
                <p:cNvSpPr>
                  <a:spLocks noChangeArrowheads="1"/>
                </p:cNvSpPr>
                <p:nvPr/>
              </p:nvSpPr>
              <p:spPr bwMode="auto">
                <a:xfrm>
                  <a:off x="0" y="806"/>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9" name="Group 20"/>
              <p:cNvGrpSpPr>
                <a:grpSpLocks/>
              </p:cNvGrpSpPr>
              <p:nvPr/>
            </p:nvGrpSpPr>
            <p:grpSpPr bwMode="auto">
              <a:xfrm>
                <a:off x="420" y="806"/>
                <a:ext cx="359" cy="518"/>
                <a:chOff x="420" y="806"/>
                <a:chExt cx="359" cy="518"/>
              </a:xfrm>
            </p:grpSpPr>
            <p:sp>
              <p:nvSpPr>
                <p:cNvPr id="55340" name="Rectangle 21"/>
                <p:cNvSpPr>
                  <a:spLocks noChangeArrowheads="1"/>
                </p:cNvSpPr>
                <p:nvPr/>
              </p:nvSpPr>
              <p:spPr bwMode="auto">
                <a:xfrm>
                  <a:off x="431"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41" name="Rectangle 22"/>
                <p:cNvSpPr>
                  <a:spLocks noChangeArrowheads="1"/>
                </p:cNvSpPr>
                <p:nvPr/>
              </p:nvSpPr>
              <p:spPr bwMode="auto">
                <a:xfrm>
                  <a:off x="420"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0" name="Group 23"/>
              <p:cNvGrpSpPr>
                <a:grpSpLocks/>
              </p:cNvGrpSpPr>
              <p:nvPr/>
            </p:nvGrpSpPr>
            <p:grpSpPr bwMode="auto">
              <a:xfrm>
                <a:off x="779" y="806"/>
                <a:ext cx="359" cy="518"/>
                <a:chOff x="779" y="806"/>
                <a:chExt cx="359" cy="518"/>
              </a:xfrm>
            </p:grpSpPr>
            <p:sp>
              <p:nvSpPr>
                <p:cNvPr id="55338" name="Rectangle 24"/>
                <p:cNvSpPr>
                  <a:spLocks noChangeArrowheads="1"/>
                </p:cNvSpPr>
                <p:nvPr/>
              </p:nvSpPr>
              <p:spPr bwMode="auto">
                <a:xfrm>
                  <a:off x="790"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400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39" name="Rectangle 25"/>
                <p:cNvSpPr>
                  <a:spLocks noChangeArrowheads="1"/>
                </p:cNvSpPr>
                <p:nvPr/>
              </p:nvSpPr>
              <p:spPr bwMode="auto">
                <a:xfrm>
                  <a:off x="779"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1" name="Group 26"/>
              <p:cNvGrpSpPr>
                <a:grpSpLocks/>
              </p:cNvGrpSpPr>
              <p:nvPr/>
            </p:nvGrpSpPr>
            <p:grpSpPr bwMode="auto">
              <a:xfrm>
                <a:off x="1138" y="806"/>
                <a:ext cx="359" cy="518"/>
                <a:chOff x="1138" y="806"/>
                <a:chExt cx="359" cy="518"/>
              </a:xfrm>
            </p:grpSpPr>
            <p:sp>
              <p:nvSpPr>
                <p:cNvPr id="55336" name="Rectangle 27"/>
                <p:cNvSpPr>
                  <a:spLocks noChangeArrowheads="1"/>
                </p:cNvSpPr>
                <p:nvPr/>
              </p:nvSpPr>
              <p:spPr bwMode="auto">
                <a:xfrm>
                  <a:off x="1149"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500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37" name="Rectangle 28"/>
                <p:cNvSpPr>
                  <a:spLocks noChangeArrowheads="1"/>
                </p:cNvSpPr>
                <p:nvPr/>
              </p:nvSpPr>
              <p:spPr bwMode="auto">
                <a:xfrm>
                  <a:off x="1138"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2" name="Group 29"/>
              <p:cNvGrpSpPr>
                <a:grpSpLocks/>
              </p:cNvGrpSpPr>
              <p:nvPr/>
            </p:nvGrpSpPr>
            <p:grpSpPr bwMode="auto">
              <a:xfrm>
                <a:off x="0" y="1324"/>
                <a:ext cx="420" cy="518"/>
                <a:chOff x="0" y="1324"/>
                <a:chExt cx="420" cy="518"/>
              </a:xfrm>
            </p:grpSpPr>
            <p:sp>
              <p:nvSpPr>
                <p:cNvPr id="55334" name="Rectangle 30"/>
                <p:cNvSpPr>
                  <a:spLocks noChangeArrowheads="1"/>
                </p:cNvSpPr>
                <p:nvPr/>
              </p:nvSpPr>
              <p:spPr bwMode="auto">
                <a:xfrm>
                  <a:off x="11" y="1324"/>
                  <a:ext cx="398"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Low Exp</a:t>
                  </a:r>
                  <a:endParaRPr lang="en-US" altLang="zh-TW" sz="3200">
                    <a:latin typeface="Baskerville Old Face" pitchFamily="18" charset="0"/>
                  </a:endParaRPr>
                </a:p>
              </p:txBody>
            </p:sp>
            <p:sp>
              <p:nvSpPr>
                <p:cNvPr id="55335" name="Rectangle 31"/>
                <p:cNvSpPr>
                  <a:spLocks noChangeArrowheads="1"/>
                </p:cNvSpPr>
                <p:nvPr/>
              </p:nvSpPr>
              <p:spPr bwMode="auto">
                <a:xfrm>
                  <a:off x="0" y="1324"/>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3" name="Group 32"/>
              <p:cNvGrpSpPr>
                <a:grpSpLocks/>
              </p:cNvGrpSpPr>
              <p:nvPr/>
            </p:nvGrpSpPr>
            <p:grpSpPr bwMode="auto">
              <a:xfrm>
                <a:off x="420" y="1324"/>
                <a:ext cx="359" cy="518"/>
                <a:chOff x="420" y="1324"/>
                <a:chExt cx="359" cy="518"/>
              </a:xfrm>
            </p:grpSpPr>
            <p:sp>
              <p:nvSpPr>
                <p:cNvPr id="55332" name="Rectangle 33"/>
                <p:cNvSpPr>
                  <a:spLocks noChangeArrowheads="1"/>
                </p:cNvSpPr>
                <p:nvPr/>
              </p:nvSpPr>
              <p:spPr bwMode="auto">
                <a:xfrm>
                  <a:off x="431"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33" name="Rectangle 34"/>
                <p:cNvSpPr>
                  <a:spLocks noChangeArrowheads="1"/>
                </p:cNvSpPr>
                <p:nvPr/>
              </p:nvSpPr>
              <p:spPr bwMode="auto">
                <a:xfrm>
                  <a:off x="420"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4" name="Group 35"/>
              <p:cNvGrpSpPr>
                <a:grpSpLocks/>
              </p:cNvGrpSpPr>
              <p:nvPr/>
            </p:nvGrpSpPr>
            <p:grpSpPr bwMode="auto">
              <a:xfrm>
                <a:off x="779" y="1324"/>
                <a:ext cx="359" cy="518"/>
                <a:chOff x="779" y="1324"/>
                <a:chExt cx="359" cy="518"/>
              </a:xfrm>
            </p:grpSpPr>
            <p:sp>
              <p:nvSpPr>
                <p:cNvPr id="55330" name="Rectangle 36"/>
                <p:cNvSpPr>
                  <a:spLocks noChangeArrowheads="1"/>
                </p:cNvSpPr>
                <p:nvPr/>
              </p:nvSpPr>
              <p:spPr bwMode="auto">
                <a:xfrm>
                  <a:off x="790"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400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31" name="Rectangle 37"/>
                <p:cNvSpPr>
                  <a:spLocks noChangeArrowheads="1"/>
                </p:cNvSpPr>
                <p:nvPr/>
              </p:nvSpPr>
              <p:spPr bwMode="auto">
                <a:xfrm>
                  <a:off x="779"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5" name="Group 38"/>
              <p:cNvGrpSpPr>
                <a:grpSpLocks/>
              </p:cNvGrpSpPr>
              <p:nvPr/>
            </p:nvGrpSpPr>
            <p:grpSpPr bwMode="auto">
              <a:xfrm>
                <a:off x="1138" y="1324"/>
                <a:ext cx="359" cy="518"/>
                <a:chOff x="1138" y="1324"/>
                <a:chExt cx="359" cy="518"/>
              </a:xfrm>
            </p:grpSpPr>
            <p:sp>
              <p:nvSpPr>
                <p:cNvPr id="55328" name="Rectangle 39"/>
                <p:cNvSpPr>
                  <a:spLocks noChangeArrowheads="1"/>
                </p:cNvSpPr>
                <p:nvPr/>
              </p:nvSpPr>
              <p:spPr bwMode="auto">
                <a:xfrm>
                  <a:off x="1149"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500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29" name="Rectangle 40"/>
                <p:cNvSpPr>
                  <a:spLocks noChangeArrowheads="1"/>
                </p:cNvSpPr>
                <p:nvPr/>
              </p:nvSpPr>
              <p:spPr bwMode="auto">
                <a:xfrm>
                  <a:off x="1138"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6" name="Group 41"/>
              <p:cNvGrpSpPr>
                <a:grpSpLocks/>
              </p:cNvGrpSpPr>
              <p:nvPr/>
            </p:nvGrpSpPr>
            <p:grpSpPr bwMode="auto">
              <a:xfrm>
                <a:off x="0" y="1842"/>
                <a:ext cx="420" cy="403"/>
                <a:chOff x="0" y="1842"/>
                <a:chExt cx="420" cy="403"/>
              </a:xfrm>
            </p:grpSpPr>
            <p:sp>
              <p:nvSpPr>
                <p:cNvPr id="55326" name="Rectangle 42"/>
                <p:cNvSpPr>
                  <a:spLocks noChangeArrowheads="1"/>
                </p:cNvSpPr>
                <p:nvPr/>
              </p:nvSpPr>
              <p:spPr bwMode="auto">
                <a:xfrm>
                  <a:off x="11" y="1842"/>
                  <a:ext cx="398"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Total</a:t>
                  </a:r>
                  <a:endParaRPr lang="en-US" altLang="zh-TW" sz="3200">
                    <a:latin typeface="Baskerville Old Face" pitchFamily="18" charset="0"/>
                  </a:endParaRPr>
                </a:p>
              </p:txBody>
            </p:sp>
            <p:sp>
              <p:nvSpPr>
                <p:cNvPr id="55327" name="Rectangle 43"/>
                <p:cNvSpPr>
                  <a:spLocks noChangeArrowheads="1"/>
                </p:cNvSpPr>
                <p:nvPr/>
              </p:nvSpPr>
              <p:spPr bwMode="auto">
                <a:xfrm>
                  <a:off x="0" y="1842"/>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7" name="Group 44"/>
              <p:cNvGrpSpPr>
                <a:grpSpLocks/>
              </p:cNvGrpSpPr>
              <p:nvPr/>
            </p:nvGrpSpPr>
            <p:grpSpPr bwMode="auto">
              <a:xfrm>
                <a:off x="420" y="1842"/>
                <a:ext cx="359" cy="403"/>
                <a:chOff x="420" y="1842"/>
                <a:chExt cx="359" cy="403"/>
              </a:xfrm>
            </p:grpSpPr>
            <p:sp>
              <p:nvSpPr>
                <p:cNvPr id="55324" name="Rectangle 45"/>
                <p:cNvSpPr>
                  <a:spLocks noChangeArrowheads="1"/>
                </p:cNvSpPr>
                <p:nvPr/>
              </p:nvSpPr>
              <p:spPr bwMode="auto">
                <a:xfrm>
                  <a:off x="431"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200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25" name="Rectangle 46"/>
                <p:cNvSpPr>
                  <a:spLocks noChangeArrowheads="1"/>
                </p:cNvSpPr>
                <p:nvPr/>
              </p:nvSpPr>
              <p:spPr bwMode="auto">
                <a:xfrm>
                  <a:off x="420"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8" name="Group 47"/>
              <p:cNvGrpSpPr>
                <a:grpSpLocks/>
              </p:cNvGrpSpPr>
              <p:nvPr/>
            </p:nvGrpSpPr>
            <p:grpSpPr bwMode="auto">
              <a:xfrm>
                <a:off x="779" y="1842"/>
                <a:ext cx="359" cy="403"/>
                <a:chOff x="779" y="1842"/>
                <a:chExt cx="359" cy="403"/>
              </a:xfrm>
            </p:grpSpPr>
            <p:sp>
              <p:nvSpPr>
                <p:cNvPr id="55322" name="Rectangle 48"/>
                <p:cNvSpPr>
                  <a:spLocks noChangeArrowheads="1"/>
                </p:cNvSpPr>
                <p:nvPr/>
              </p:nvSpPr>
              <p:spPr bwMode="auto">
                <a:xfrm>
                  <a:off x="790"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800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23" name="Rectangle 49"/>
                <p:cNvSpPr>
                  <a:spLocks noChangeArrowheads="1"/>
                </p:cNvSpPr>
                <p:nvPr/>
              </p:nvSpPr>
              <p:spPr bwMode="auto">
                <a:xfrm>
                  <a:off x="779"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9" name="Group 50"/>
              <p:cNvGrpSpPr>
                <a:grpSpLocks/>
              </p:cNvGrpSpPr>
              <p:nvPr/>
            </p:nvGrpSpPr>
            <p:grpSpPr bwMode="auto">
              <a:xfrm>
                <a:off x="1138" y="1842"/>
                <a:ext cx="359" cy="403"/>
                <a:chOff x="1138" y="1842"/>
                <a:chExt cx="359" cy="403"/>
              </a:xfrm>
            </p:grpSpPr>
            <p:sp>
              <p:nvSpPr>
                <p:cNvPr id="55320" name="Rectangle 51"/>
                <p:cNvSpPr>
                  <a:spLocks noChangeArrowheads="1"/>
                </p:cNvSpPr>
                <p:nvPr/>
              </p:nvSpPr>
              <p:spPr bwMode="auto">
                <a:xfrm>
                  <a:off x="1149"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5321" name="Rectangle 52"/>
                <p:cNvSpPr>
                  <a:spLocks noChangeArrowheads="1"/>
                </p:cNvSpPr>
                <p:nvPr/>
              </p:nvSpPr>
              <p:spPr bwMode="auto">
                <a:xfrm>
                  <a:off x="1138"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sp>
          <p:nvSpPr>
            <p:cNvPr id="55303" name="Rectangle 53"/>
            <p:cNvSpPr>
              <a:spLocks noChangeArrowheads="1"/>
            </p:cNvSpPr>
            <p:nvPr/>
          </p:nvSpPr>
          <p:spPr bwMode="auto">
            <a:xfrm>
              <a:off x="-3" y="400"/>
              <a:ext cx="1503" cy="1848"/>
            </a:xfrm>
            <a:prstGeom prst="rect">
              <a:avLst/>
            </a:prstGeom>
            <a:noFill/>
            <a:ln w="9525">
              <a:solidFill>
                <a:srgbClr val="A0A0A0"/>
              </a:solidFill>
              <a:miter lim="800000"/>
              <a:headEnd/>
              <a:tailEnd/>
            </a:ln>
          </p:spPr>
          <p:txBody>
            <a:bodyPr wrap="none"/>
            <a:lstStyle/>
            <a:p>
              <a:endParaRPr lang="zh-TW" altLang="en-US" sz="3200">
                <a:latin typeface="Baskerville Old Face" pitchFamily="18" charset="0"/>
              </a:endParaRPr>
            </a:p>
          </p:txBody>
        </p:sp>
      </p:grpSp>
      <p:sp>
        <p:nvSpPr>
          <p:cNvPr id="55301" name="Rectangle 54"/>
          <p:cNvSpPr>
            <a:spLocks noChangeArrowheads="1"/>
          </p:cNvSpPr>
          <p:nvPr/>
        </p:nvSpPr>
        <p:spPr bwMode="auto">
          <a:xfrm>
            <a:off x="611372" y="4292600"/>
            <a:ext cx="10446488" cy="2246769"/>
          </a:xfrm>
          <a:prstGeom prst="rect">
            <a:avLst/>
          </a:prstGeom>
          <a:noFill/>
          <a:ln w="9525">
            <a:noFill/>
            <a:miter lim="800000"/>
            <a:headEnd/>
            <a:tailEnd/>
          </a:ln>
        </p:spPr>
        <p:txBody>
          <a:bodyPr wrap="square">
            <a:spAutoFit/>
          </a:bodyPr>
          <a:lstStyle/>
          <a:p>
            <a:r>
              <a:rPr lang="en-US" altLang="zh-TW" sz="2800" dirty="0">
                <a:latin typeface="Baskerville Old Face" pitchFamily="18" charset="0"/>
                <a:ea typeface="標楷體" pitchFamily="65" charset="-120"/>
              </a:rPr>
              <a:t> </a:t>
            </a:r>
            <a:endParaRPr lang="en-US" altLang="zh-TW" sz="2800" dirty="0">
              <a:latin typeface="Baskerville Old Face" pitchFamily="18" charset="0"/>
            </a:endParaRPr>
          </a:p>
          <a:p>
            <a:pPr algn="ctr" eaLnBrk="0" hangingPunct="0"/>
            <a:r>
              <a:rPr lang="en-US" altLang="zh-TW" sz="2800" dirty="0">
                <a:latin typeface="Baskerville Old Face" pitchFamily="18" charset="0"/>
              </a:rPr>
              <a:t>Prevalence Rate Ratio </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PRR</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100/500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100/500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a:t>
            </a:r>
            <a:endParaRPr lang="en-US" altLang="zh-TW" sz="2800" dirty="0">
              <a:latin typeface="Baskerville Old Face" pitchFamily="18" charset="0"/>
            </a:endParaRPr>
          </a:p>
          <a:p>
            <a:pPr algn="ctr" eaLnBrk="0" hangingPunct="0"/>
            <a:r>
              <a:rPr lang="en-US" altLang="zh-TW" sz="2800" dirty="0">
                <a:latin typeface="Baskerville Old Face" pitchFamily="18" charset="0"/>
              </a:rPr>
              <a:t>Proportion of subjects with high exposure </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X</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500/1000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0.5</a:t>
            </a:r>
            <a:endParaRPr lang="en-US" altLang="zh-TW" sz="2800" dirty="0">
              <a:latin typeface="Baskerville Old Face" pitchFamily="18" charset="0"/>
            </a:endParaRPr>
          </a:p>
          <a:p>
            <a:pPr algn="ctr" eaLnBrk="0" hangingPunct="0"/>
            <a:r>
              <a:rPr lang="en-US" altLang="zh-TW" sz="2800" dirty="0">
                <a:latin typeface="Baskerville Old Face" pitchFamily="18" charset="0"/>
              </a:rPr>
              <a:t>Proportion of sick subjects </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Y</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200/1000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0.2</a:t>
            </a:r>
            <a:endParaRPr lang="en-US" altLang="zh-TW" sz="2800" dirty="0">
              <a:latin typeface="Baskerville Old Face" pitchFamily="18" charset="0"/>
            </a:endParaRPr>
          </a:p>
          <a:p>
            <a:pPr algn="ctr" eaLnBrk="0" hangingPunct="0"/>
            <a:endParaRPr lang="en-US" altLang="zh-TW" sz="2800" dirty="0">
              <a:latin typeface="Baskerville Old Face" pitchFamily="18" charset="0"/>
            </a:endParaRPr>
          </a:p>
        </p:txBody>
      </p:sp>
      <p:sp>
        <p:nvSpPr>
          <p:cNvPr id="56"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10</a:t>
            </a:fld>
            <a:endParaRPr lang="en-US" altLang="zh-TW" dirty="0">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1063255" y="549275"/>
            <a:ext cx="10903689" cy="1417638"/>
          </a:xfrm>
          <a:prstGeom prst="rect">
            <a:avLst/>
          </a:prstGeom>
          <a:noFill/>
          <a:ln w="9525">
            <a:noFill/>
            <a:miter lim="800000"/>
            <a:headEnd/>
            <a:tailEnd/>
          </a:ln>
          <a:effectLst/>
        </p:spPr>
        <p:txBody>
          <a:bodyPr anchor="ctr"/>
          <a:lstStyle/>
          <a:p>
            <a:pPr>
              <a:defRPr/>
            </a:pPr>
            <a:r>
              <a:rPr lang="en-US" altLang="zh-TW" sz="4000" dirty="0">
                <a:solidFill>
                  <a:schemeClr val="tx2"/>
                </a:solidFill>
                <a:latin typeface="Baskerville Old Face" pitchFamily="18" charset="0"/>
                <a:ea typeface="標楷體" pitchFamily="65" charset="-120"/>
              </a:rPr>
              <a:t>An Ecological Correlation Was Noted between Higher Exposure and Prevalence of Getting Sick</a:t>
            </a:r>
          </a:p>
        </p:txBody>
      </p:sp>
      <p:graphicFrame>
        <p:nvGraphicFramePr>
          <p:cNvPr id="1026" name="Object 3"/>
          <p:cNvGraphicFramePr>
            <a:graphicFrameLocks noChangeAspect="1"/>
          </p:cNvGraphicFramePr>
          <p:nvPr/>
        </p:nvGraphicFramePr>
        <p:xfrm>
          <a:off x="3432175" y="2205038"/>
          <a:ext cx="5113338" cy="4171950"/>
        </p:xfrm>
        <a:graphic>
          <a:graphicData uri="http://schemas.openxmlformats.org/presentationml/2006/ole">
            <mc:AlternateContent xmlns:mc="http://schemas.openxmlformats.org/markup-compatibility/2006">
              <mc:Choice xmlns:v="urn:schemas-microsoft-com:vml" Requires="v">
                <p:oleObj name="圖片" r:id="rId2" imgW="5832000" imgH="4758840" progId="StaticEnhancedMetafile">
                  <p:embed/>
                </p:oleObj>
              </mc:Choice>
              <mc:Fallback>
                <p:oleObj name="圖片" r:id="rId2" imgW="5832000" imgH="4758840" progId="StaticEnhancedMetafile">
                  <p:embed/>
                  <p:pic>
                    <p:nvPicPr>
                      <p:cNvPr id="1026"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2175" y="2205038"/>
                        <a:ext cx="5113338" cy="417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Line 4"/>
          <p:cNvSpPr>
            <a:spLocks noChangeShapeType="1"/>
          </p:cNvSpPr>
          <p:nvPr/>
        </p:nvSpPr>
        <p:spPr bwMode="auto">
          <a:xfrm>
            <a:off x="4656138" y="4508501"/>
            <a:ext cx="215900" cy="576263"/>
          </a:xfrm>
          <a:prstGeom prst="line">
            <a:avLst/>
          </a:prstGeom>
          <a:noFill/>
          <a:ln w="9525">
            <a:solidFill>
              <a:schemeClr val="tx1"/>
            </a:solidFill>
            <a:round/>
            <a:headEnd/>
            <a:tailEnd type="triangle" w="med" len="med"/>
          </a:ln>
        </p:spPr>
        <p:txBody>
          <a:bodyPr/>
          <a:lstStyle/>
          <a:p>
            <a:endParaRPr lang="zh-TW" altLang="en-US"/>
          </a:p>
        </p:txBody>
      </p:sp>
      <p:sp>
        <p:nvSpPr>
          <p:cNvPr id="1030" name="Line 5"/>
          <p:cNvSpPr>
            <a:spLocks noChangeShapeType="1"/>
          </p:cNvSpPr>
          <p:nvPr/>
        </p:nvSpPr>
        <p:spPr bwMode="auto">
          <a:xfrm>
            <a:off x="5735639" y="3213101"/>
            <a:ext cx="504825" cy="720725"/>
          </a:xfrm>
          <a:prstGeom prst="line">
            <a:avLst/>
          </a:prstGeom>
          <a:noFill/>
          <a:ln w="9525">
            <a:solidFill>
              <a:schemeClr val="tx1"/>
            </a:solidFill>
            <a:round/>
            <a:headEnd/>
            <a:tailEnd type="triangle" w="med" len="med"/>
          </a:ln>
        </p:spPr>
        <p:txBody>
          <a:bodyPr/>
          <a:lstStyle/>
          <a:p>
            <a:endParaRPr lang="zh-TW" altLang="en-US"/>
          </a:p>
        </p:txBody>
      </p:sp>
      <p:sp>
        <p:nvSpPr>
          <p:cNvPr id="1031" name="Line 6"/>
          <p:cNvSpPr>
            <a:spLocks noChangeShapeType="1"/>
          </p:cNvSpPr>
          <p:nvPr/>
        </p:nvSpPr>
        <p:spPr bwMode="auto">
          <a:xfrm flipH="1" flipV="1">
            <a:off x="7967664" y="2997200"/>
            <a:ext cx="936625" cy="647700"/>
          </a:xfrm>
          <a:prstGeom prst="line">
            <a:avLst/>
          </a:prstGeom>
          <a:noFill/>
          <a:ln w="9525">
            <a:solidFill>
              <a:schemeClr val="tx1"/>
            </a:solidFill>
            <a:round/>
            <a:headEnd/>
            <a:tailEnd type="triangle" w="med" len="med"/>
          </a:ln>
        </p:spPr>
        <p:txBody>
          <a:bodyPr/>
          <a:lstStyle/>
          <a:p>
            <a:endParaRPr lang="zh-TW" altLang="en-US"/>
          </a:p>
        </p:txBody>
      </p:sp>
      <p:sp>
        <p:nvSpPr>
          <p:cNvPr id="1032" name="Text Box 7"/>
          <p:cNvSpPr txBox="1">
            <a:spLocks noChangeArrowheads="1"/>
          </p:cNvSpPr>
          <p:nvPr/>
        </p:nvSpPr>
        <p:spPr bwMode="auto">
          <a:xfrm>
            <a:off x="4295776" y="4014789"/>
            <a:ext cx="777875" cy="369887"/>
          </a:xfrm>
          <a:prstGeom prst="rect">
            <a:avLst/>
          </a:prstGeom>
          <a:noFill/>
          <a:ln w="9525">
            <a:noFill/>
            <a:miter lim="800000"/>
            <a:headEnd/>
            <a:tailEnd/>
          </a:ln>
        </p:spPr>
        <p:txBody>
          <a:bodyPr wrap="none">
            <a:spAutoFit/>
          </a:bodyPr>
          <a:lstStyle/>
          <a:p>
            <a:r>
              <a:rPr lang="en-US" altLang="zh-TW">
                <a:solidFill>
                  <a:schemeClr val="bg1"/>
                </a:solidFill>
                <a:latin typeface="Baskerville Old Face" pitchFamily="18" charset="0"/>
              </a:rPr>
              <a:t>Taipei</a:t>
            </a:r>
          </a:p>
        </p:txBody>
      </p:sp>
      <p:sp>
        <p:nvSpPr>
          <p:cNvPr id="1033" name="Text Box 8"/>
          <p:cNvSpPr txBox="1">
            <a:spLocks noChangeArrowheads="1"/>
          </p:cNvSpPr>
          <p:nvPr/>
        </p:nvSpPr>
        <p:spPr bwMode="auto">
          <a:xfrm>
            <a:off x="5087939" y="2862263"/>
            <a:ext cx="1057275" cy="366712"/>
          </a:xfrm>
          <a:prstGeom prst="rect">
            <a:avLst/>
          </a:prstGeom>
          <a:noFill/>
          <a:ln w="9525">
            <a:noFill/>
            <a:miter lim="800000"/>
            <a:headEnd/>
            <a:tailEnd/>
          </a:ln>
        </p:spPr>
        <p:txBody>
          <a:bodyPr wrap="none">
            <a:spAutoFit/>
          </a:bodyPr>
          <a:lstStyle/>
          <a:p>
            <a:r>
              <a:rPr lang="en-US" altLang="zh-TW">
                <a:solidFill>
                  <a:schemeClr val="bg1"/>
                </a:solidFill>
                <a:latin typeface="Baskerville Old Face" pitchFamily="18" charset="0"/>
              </a:rPr>
              <a:t>Taichung</a:t>
            </a:r>
          </a:p>
        </p:txBody>
      </p:sp>
      <p:sp>
        <p:nvSpPr>
          <p:cNvPr id="1034" name="Text Box 9"/>
          <p:cNvSpPr txBox="1">
            <a:spLocks noChangeArrowheads="1"/>
          </p:cNvSpPr>
          <p:nvPr/>
        </p:nvSpPr>
        <p:spPr bwMode="auto">
          <a:xfrm>
            <a:off x="8616950" y="3725863"/>
            <a:ext cx="1174750" cy="366712"/>
          </a:xfrm>
          <a:prstGeom prst="rect">
            <a:avLst/>
          </a:prstGeom>
          <a:noFill/>
          <a:ln w="9525">
            <a:noFill/>
            <a:miter lim="800000"/>
            <a:headEnd/>
            <a:tailEnd/>
          </a:ln>
        </p:spPr>
        <p:txBody>
          <a:bodyPr wrap="none">
            <a:spAutoFit/>
          </a:bodyPr>
          <a:lstStyle/>
          <a:p>
            <a:r>
              <a:rPr lang="en-US" altLang="zh-TW">
                <a:latin typeface="Baskerville Old Face" pitchFamily="18" charset="0"/>
              </a:rPr>
              <a:t>Kaohsiung</a:t>
            </a:r>
          </a:p>
        </p:txBody>
      </p:sp>
      <p:sp>
        <p:nvSpPr>
          <p:cNvPr id="1035" name="Line 10"/>
          <p:cNvSpPr>
            <a:spLocks noChangeShapeType="1"/>
          </p:cNvSpPr>
          <p:nvPr/>
        </p:nvSpPr>
        <p:spPr bwMode="auto">
          <a:xfrm flipV="1">
            <a:off x="4943475" y="2924175"/>
            <a:ext cx="2808288" cy="2305050"/>
          </a:xfrm>
          <a:prstGeom prst="line">
            <a:avLst/>
          </a:prstGeom>
          <a:noFill/>
          <a:ln w="12700">
            <a:solidFill>
              <a:srgbClr val="FF0000"/>
            </a:solidFill>
            <a:prstDash val="sysDot"/>
            <a:round/>
            <a:headEnd/>
            <a:tailEnd/>
          </a:ln>
        </p:spPr>
        <p:txBody>
          <a:bodyPr/>
          <a:lstStyle/>
          <a:p>
            <a:endParaRPr lang="zh-TW" altLang="en-US"/>
          </a:p>
        </p:txBody>
      </p:sp>
      <p:sp>
        <p:nvSpPr>
          <p:cNvPr id="12"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11</a:t>
            </a:fld>
            <a:endParaRPr lang="en-US" altLang="zh-TW" dirty="0">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1244009" y="774391"/>
            <a:ext cx="10021186" cy="2726617"/>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3229813" y="3684659"/>
            <a:ext cx="5232096" cy="467355"/>
          </a:xfrm>
          <a:prstGeom prst="rect">
            <a:avLst/>
          </a:prstGeom>
          <a:noFill/>
          <a:ln w="9525">
            <a:noFill/>
            <a:miter lim="800000"/>
            <a:headEnd/>
            <a:tailEnd/>
          </a:ln>
        </p:spPr>
      </p:pic>
      <p:sp>
        <p:nvSpPr>
          <p:cNvPr id="4" name="投影片編號版面配置區 3"/>
          <p:cNvSpPr>
            <a:spLocks noGrp="1"/>
          </p:cNvSpPr>
          <p:nvPr>
            <p:ph type="sldNum" sz="quarter" idx="12"/>
          </p:nvPr>
        </p:nvSpPr>
        <p:spPr/>
        <p:txBody>
          <a:bodyPr/>
          <a:lstStyle/>
          <a:p>
            <a:fld id="{1F3DDB9F-DB7E-4BBA-91E7-DC490A803F40}" type="slidenum">
              <a:rPr lang="zh-TW" altLang="en-US" smtClean="0"/>
              <a:pPr/>
              <a:t>12</a:t>
            </a:fld>
            <a:endParaRPr lang="zh-TW" altLang="en-US"/>
          </a:p>
        </p:txBody>
      </p:sp>
    </p:spTree>
    <p:extLst>
      <p:ext uri="{BB962C8B-B14F-4D97-AF65-F5344CB8AC3E}">
        <p14:creationId xmlns:p14="http://schemas.microsoft.com/office/powerpoint/2010/main" val="1464416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1568303" y="168033"/>
            <a:ext cx="7879866" cy="3101649"/>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650341" y="3614738"/>
            <a:ext cx="8053118" cy="3075229"/>
          </a:xfrm>
          <a:prstGeom prst="rect">
            <a:avLst/>
          </a:prstGeom>
          <a:noFill/>
          <a:ln w="9525">
            <a:noFill/>
            <a:miter lim="800000"/>
            <a:headEnd/>
            <a:tailEnd/>
          </a:ln>
        </p:spPr>
      </p:pic>
      <p:sp>
        <p:nvSpPr>
          <p:cNvPr id="4" name="投影片編號版面配置區 3"/>
          <p:cNvSpPr>
            <a:spLocks noGrp="1"/>
          </p:cNvSpPr>
          <p:nvPr>
            <p:ph type="sldNum" sz="quarter" idx="12"/>
          </p:nvPr>
        </p:nvSpPr>
        <p:spPr/>
        <p:txBody>
          <a:bodyPr/>
          <a:lstStyle/>
          <a:p>
            <a:fld id="{1F3DDB9F-DB7E-4BBA-91E7-DC490A803F40}" type="slidenum">
              <a:rPr lang="zh-TW" altLang="en-US" smtClean="0"/>
              <a:pPr/>
              <a:t>13</a:t>
            </a:fld>
            <a:endParaRPr lang="zh-TW" altLang="en-US"/>
          </a:p>
        </p:txBody>
      </p:sp>
    </p:spTree>
    <p:extLst>
      <p:ext uri="{BB962C8B-B14F-4D97-AF65-F5344CB8AC3E}">
        <p14:creationId xmlns:p14="http://schemas.microsoft.com/office/powerpoint/2010/main" val="3826935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4EB035-8B97-99D0-E171-F0FBA96BCFA6}"/>
              </a:ext>
            </a:extLst>
          </p:cNvPr>
          <p:cNvSpPr>
            <a:spLocks noGrp="1"/>
          </p:cNvSpPr>
          <p:nvPr>
            <p:ph type="title"/>
          </p:nvPr>
        </p:nvSpPr>
        <p:spPr/>
        <p:txBody>
          <a:bodyPr/>
          <a:lstStyle/>
          <a:p>
            <a:r>
              <a:rPr lang="en-US" altLang="zh-TW" dirty="0"/>
              <a:t>Interpretations</a:t>
            </a:r>
            <a:endParaRPr lang="zh-TW" altLang="en-US" dirty="0"/>
          </a:p>
        </p:txBody>
      </p:sp>
      <p:sp>
        <p:nvSpPr>
          <p:cNvPr id="3" name="內容版面配置區 2">
            <a:extLst>
              <a:ext uri="{FF2B5EF4-FFF2-40B4-BE49-F238E27FC236}">
                <a16:creationId xmlns:a16="http://schemas.microsoft.com/office/drawing/2014/main" id="{46D3F5CE-155D-3266-3EAE-9D47DFF3FA2B}"/>
              </a:ext>
            </a:extLst>
          </p:cNvPr>
          <p:cNvSpPr>
            <a:spLocks noGrp="1"/>
          </p:cNvSpPr>
          <p:nvPr>
            <p:ph idx="1"/>
          </p:nvPr>
        </p:nvSpPr>
        <p:spPr/>
        <p:txBody>
          <a:bodyPr>
            <a:normAutofit/>
          </a:bodyPr>
          <a:lstStyle/>
          <a:p>
            <a:r>
              <a:rPr lang="en-US" altLang="zh-TW" sz="3600" dirty="0"/>
              <a:t>Based on city/county level:</a:t>
            </a:r>
          </a:p>
          <a:p>
            <a:pPr lvl="1"/>
            <a:r>
              <a:rPr lang="en-US" altLang="zh-TW" sz="3600" dirty="0"/>
              <a:t>A city/county with higher density of high rise tends to have higher rate of death by suicidal jump.</a:t>
            </a:r>
            <a:r>
              <a:rPr lang="zh-TW" altLang="en-US" sz="3600" dirty="0"/>
              <a:t> </a:t>
            </a:r>
            <a:r>
              <a:rPr lang="zh-TW" altLang="en-US" sz="4000" dirty="0">
                <a:solidFill>
                  <a:srgbClr val="FF0000"/>
                </a:solidFill>
                <a:sym typeface="Wingdings" panose="05000000000000000000" pitchFamily="2" charset="2"/>
              </a:rPr>
              <a:t></a:t>
            </a:r>
            <a:endParaRPr lang="en-US" altLang="zh-TW" sz="3600" dirty="0"/>
          </a:p>
          <a:p>
            <a:r>
              <a:rPr lang="en-US" altLang="zh-TW" sz="3600" dirty="0"/>
              <a:t>Based on individual level:</a:t>
            </a:r>
          </a:p>
          <a:p>
            <a:pPr lvl="1"/>
            <a:r>
              <a:rPr lang="en-US" altLang="zh-TW" sz="3600" dirty="0"/>
              <a:t>People lived in a city/county with higher density of high rise are at higher risk of death by suicidal jump.</a:t>
            </a:r>
            <a:r>
              <a:rPr lang="zh-TW" altLang="en-US" sz="3600" dirty="0"/>
              <a:t> </a:t>
            </a:r>
            <a:r>
              <a:rPr lang="en-US" altLang="zh-TW" sz="3600" dirty="0">
                <a:solidFill>
                  <a:srgbClr val="FF0000"/>
                </a:solidFill>
              </a:rPr>
              <a:t>???</a:t>
            </a:r>
          </a:p>
          <a:p>
            <a:endParaRPr lang="zh-TW" altLang="en-US" sz="3600" dirty="0"/>
          </a:p>
        </p:txBody>
      </p:sp>
    </p:spTree>
    <p:extLst>
      <p:ext uri="{BB962C8B-B14F-4D97-AF65-F5344CB8AC3E}">
        <p14:creationId xmlns:p14="http://schemas.microsoft.com/office/powerpoint/2010/main" val="32993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2738438" y="2349500"/>
            <a:ext cx="7410450" cy="1143000"/>
          </a:xfrm>
        </p:spPr>
        <p:txBody>
          <a:bodyPr>
            <a:normAutofit/>
          </a:bodyPr>
          <a:lstStyle/>
          <a:p>
            <a:pPr eaLnBrk="1" hangingPunct="1">
              <a:defRPr/>
            </a:pPr>
            <a:r>
              <a:rPr lang="en-US" altLang="zh-TW" sz="4800" b="0">
                <a:solidFill>
                  <a:schemeClr val="tx1"/>
                </a:solidFill>
                <a:effectLst/>
                <a:latin typeface="Baskerville Old Face" pitchFamily="18" charset="0"/>
              </a:rPr>
              <a:t>Some Examples</a:t>
            </a:r>
            <a:endParaRPr lang="en-US" altLang="zh-TW" sz="4800" b="0" dirty="0">
              <a:solidFill>
                <a:schemeClr val="tx1"/>
              </a:solidFill>
              <a:effectLst/>
              <a:latin typeface="Baskerville Old Face" pitchFamily="18" charset="0"/>
            </a:endParaRPr>
          </a:p>
        </p:txBody>
      </p:sp>
      <p:sp>
        <p:nvSpPr>
          <p:cNvPr id="4"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2</a:t>
            </a:fld>
            <a:endParaRPr lang="en-US" altLang="zh-TW" dirty="0">
              <a:latin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63" name="Rectangle 19866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665" name="Freeform: Shape 19866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667" name="Rectangle 19866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669" name="Rectangle 19866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671" name="Freeform: Shape 19867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投影片編號版面配置區 9"/>
          <p:cNvSpPr>
            <a:spLocks noGrp="1"/>
          </p:cNvSpPr>
          <p:nvPr>
            <p:ph type="sldNum" sz="quarter" idx="12"/>
          </p:nvPr>
        </p:nvSpPr>
        <p:spPr>
          <a:xfrm>
            <a:off x="8805333" y="6356350"/>
            <a:ext cx="2743200" cy="365125"/>
          </a:xfrm>
        </p:spPr>
        <p:txBody>
          <a:bodyPr>
            <a:normAutofit/>
          </a:bodyPr>
          <a:lstStyle/>
          <a:p>
            <a:pPr>
              <a:spcAft>
                <a:spcPts val="600"/>
              </a:spcAft>
              <a:defRPr/>
            </a:pPr>
            <a:fld id="{B037226E-E2E0-4BA3-B786-ECA2F7A3BE37}" type="slidenum">
              <a:rPr lang="en-US" altLang="zh-TW" smtClean="0">
                <a:latin typeface="Arial" pitchFamily="34" charset="0"/>
              </a:rPr>
              <a:pPr>
                <a:spcAft>
                  <a:spcPts val="600"/>
                </a:spcAft>
                <a:defRPr/>
              </a:pPr>
              <a:t>3</a:t>
            </a:fld>
            <a:endParaRPr lang="en-US" altLang="zh-TW">
              <a:latin typeface="Arial" pitchFamily="34" charset="0"/>
            </a:endParaRPr>
          </a:p>
        </p:txBody>
      </p:sp>
      <p:sp>
        <p:nvSpPr>
          <p:cNvPr id="198673" name="Isosceles Triangle 19867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8658" name="Picture 2" descr="5_1"/>
          <p:cNvPicPr>
            <a:picLocks noChangeAspect="1" noChangeArrowheads="1"/>
          </p:cNvPicPr>
          <p:nvPr/>
        </p:nvPicPr>
        <p:blipFill>
          <a:blip r:embed="rId2"/>
          <a:stretch>
            <a:fillRect/>
          </a:stretch>
        </p:blipFill>
        <p:spPr bwMode="auto">
          <a:xfrm>
            <a:off x="2381957" y="643467"/>
            <a:ext cx="7428086" cy="5571065"/>
          </a:xfrm>
          <a:prstGeom prst="rect">
            <a:avLst/>
          </a:prstGeom>
          <a:solidFill>
            <a:srgbClr val="FFFFFF">
              <a:shade val="85000"/>
            </a:srgbClr>
          </a:solidFill>
          <a:ln>
            <a:noFill/>
          </a:ln>
          <a:scene3d>
            <a:camera prst="orthographicFront"/>
            <a:lightRig rig="twoPt" dir="t">
              <a:rot lat="0" lon="0" rev="7200000"/>
            </a:lightRig>
          </a:scene3d>
          <a:sp3d>
            <a:bevelT w="25400" h="19050"/>
            <a:contourClr>
              <a:srgbClr val="FFFFFF"/>
            </a:contourClr>
          </a:sp3d>
        </p:spPr>
      </p:pic>
      <p:sp>
        <p:nvSpPr>
          <p:cNvPr id="198675" name="Isosceles Triangle 19867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9687" name="Rectangle 199686">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9689" name="Group 199688">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99690" name="Freeform: Shape 199689">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691" name="Rectangle 199690">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693" name="Rectangle 199692">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695" name="Isosceles Triangle 199694">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9682" name="Picture 2" descr="5_2"/>
          <p:cNvPicPr>
            <a:picLocks noChangeAspect="1" noChangeArrowheads="1"/>
          </p:cNvPicPr>
          <p:nvPr/>
        </p:nvPicPr>
        <p:blipFill>
          <a:blip r:embed="rId2"/>
          <a:stretch>
            <a:fillRect/>
          </a:stretch>
        </p:blipFill>
        <p:spPr bwMode="auto">
          <a:xfrm>
            <a:off x="2430826" y="643467"/>
            <a:ext cx="7330348" cy="5571065"/>
          </a:xfrm>
          <a:prstGeom prst="rect">
            <a:avLst/>
          </a:prstGeom>
          <a:solidFill>
            <a:srgbClr val="FFFFFF">
              <a:shade val="85000"/>
            </a:srgbClr>
          </a:solidFill>
          <a:ln>
            <a:noFill/>
          </a:ln>
          <a:scene3d>
            <a:camera prst="orthographicFront"/>
            <a:lightRig rig="twoPt" dir="t">
              <a:rot lat="0" lon="0" rev="7200000"/>
            </a:lightRig>
          </a:scene3d>
          <a:sp3d>
            <a:bevelT w="25400" h="19050"/>
            <a:contourClr>
              <a:srgbClr val="FFFFFF"/>
            </a:contourClr>
          </a:sp3d>
        </p:spPr>
      </p:pic>
      <p:sp>
        <p:nvSpPr>
          <p:cNvPr id="4" name="投影片編號版面配置區 9"/>
          <p:cNvSpPr>
            <a:spLocks noGrp="1"/>
          </p:cNvSpPr>
          <p:nvPr>
            <p:ph type="sldNum" sz="quarter" idx="12"/>
          </p:nvPr>
        </p:nvSpPr>
        <p:spPr>
          <a:xfrm>
            <a:off x="8805333" y="6356350"/>
            <a:ext cx="2743200" cy="365125"/>
          </a:xfrm>
        </p:spPr>
        <p:txBody>
          <a:bodyPr>
            <a:normAutofit/>
          </a:bodyPr>
          <a:lstStyle/>
          <a:p>
            <a:pPr>
              <a:spcAft>
                <a:spcPts val="600"/>
              </a:spcAft>
              <a:defRPr/>
            </a:pPr>
            <a:fld id="{B037226E-E2E0-4BA3-B786-ECA2F7A3BE37}" type="slidenum">
              <a:rPr lang="en-US" altLang="zh-TW" smtClean="0">
                <a:latin typeface="Arial" pitchFamily="34" charset="0"/>
              </a:rPr>
              <a:pPr>
                <a:spcAft>
                  <a:spcPts val="600"/>
                </a:spcAft>
                <a:defRPr/>
              </a:pPr>
              <a:t>4</a:t>
            </a:fld>
            <a:endParaRPr lang="en-US" altLang="zh-TW">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0711" name="Rectangle 20071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713" name="Freeform: Shape 20071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715" name="Rectangle 20071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717" name="Rectangle 20071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719" name="Freeform: Shape 20071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投影片編號版面配置區 9"/>
          <p:cNvSpPr>
            <a:spLocks noGrp="1"/>
          </p:cNvSpPr>
          <p:nvPr>
            <p:ph type="sldNum" sz="quarter" idx="12"/>
          </p:nvPr>
        </p:nvSpPr>
        <p:spPr>
          <a:xfrm>
            <a:off x="8805333" y="6356350"/>
            <a:ext cx="2743200" cy="365125"/>
          </a:xfrm>
        </p:spPr>
        <p:txBody>
          <a:bodyPr>
            <a:normAutofit/>
          </a:bodyPr>
          <a:lstStyle/>
          <a:p>
            <a:pPr>
              <a:spcAft>
                <a:spcPts val="600"/>
              </a:spcAft>
              <a:defRPr/>
            </a:pPr>
            <a:fld id="{B037226E-E2E0-4BA3-B786-ECA2F7A3BE37}" type="slidenum">
              <a:rPr lang="en-US" altLang="zh-TW" smtClean="0">
                <a:latin typeface="Arial" pitchFamily="34" charset="0"/>
              </a:rPr>
              <a:pPr>
                <a:spcAft>
                  <a:spcPts val="600"/>
                </a:spcAft>
                <a:defRPr/>
              </a:pPr>
              <a:t>5</a:t>
            </a:fld>
            <a:endParaRPr lang="en-US" altLang="zh-TW">
              <a:latin typeface="Arial" pitchFamily="34" charset="0"/>
            </a:endParaRPr>
          </a:p>
        </p:txBody>
      </p:sp>
      <p:sp>
        <p:nvSpPr>
          <p:cNvPr id="200721" name="Isosceles Triangle 20072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0706" name="Picture 2" descr="5_16"/>
          <p:cNvPicPr>
            <a:picLocks noChangeAspect="1" noChangeArrowheads="1"/>
          </p:cNvPicPr>
          <p:nvPr/>
        </p:nvPicPr>
        <p:blipFill>
          <a:blip r:embed="rId2"/>
          <a:stretch>
            <a:fillRect/>
          </a:stretch>
        </p:blipFill>
        <p:spPr bwMode="auto">
          <a:xfrm>
            <a:off x="4180946" y="643467"/>
            <a:ext cx="3830107" cy="5571065"/>
          </a:xfrm>
          <a:prstGeom prst="rect">
            <a:avLst/>
          </a:prstGeom>
          <a:solidFill>
            <a:srgbClr val="FFFFFF">
              <a:shade val="85000"/>
            </a:srgbClr>
          </a:solidFill>
          <a:ln>
            <a:noFill/>
          </a:ln>
          <a:scene3d>
            <a:camera prst="orthographicFront"/>
            <a:lightRig rig="twoPt" dir="t">
              <a:rot lat="0" lon="0" rev="7200000"/>
            </a:lightRig>
          </a:scene3d>
          <a:sp3d>
            <a:bevelT w="25400" h="19050"/>
            <a:contourClr>
              <a:srgbClr val="FFFFFF"/>
            </a:contourClr>
          </a:sp3d>
        </p:spPr>
      </p:pic>
      <p:sp>
        <p:nvSpPr>
          <p:cNvPr id="200723" name="Isosceles Triangle 20072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eaLnBrk="1" hangingPunct="1">
              <a:defRPr/>
            </a:pPr>
            <a:r>
              <a:rPr lang="en-US" altLang="zh-TW" b="0" dirty="0">
                <a:solidFill>
                  <a:schemeClr val="tx1"/>
                </a:solidFill>
                <a:effectLst/>
                <a:latin typeface="Baskerville Old Face" pitchFamily="18" charset="0"/>
              </a:rPr>
              <a:t>Ecological Fallacy</a:t>
            </a:r>
          </a:p>
        </p:txBody>
      </p:sp>
      <p:sp>
        <p:nvSpPr>
          <p:cNvPr id="201731" name="Rectangle 3"/>
          <p:cNvSpPr>
            <a:spLocks noGrp="1" noChangeArrowheads="1"/>
          </p:cNvSpPr>
          <p:nvPr>
            <p:ph type="body" idx="1"/>
          </p:nvPr>
        </p:nvSpPr>
        <p:spPr/>
        <p:txBody>
          <a:bodyPr>
            <a:normAutofit/>
          </a:bodyPr>
          <a:lstStyle/>
          <a:p>
            <a:pPr eaLnBrk="1" hangingPunct="1">
              <a:defRPr/>
            </a:pPr>
            <a:r>
              <a:rPr lang="en-US" altLang="zh-TW" sz="3200" dirty="0">
                <a:effectLst/>
                <a:latin typeface="Baskerville Old Face" pitchFamily="18" charset="0"/>
              </a:rPr>
              <a:t>Syn: aggregation bias, ecological bias</a:t>
            </a:r>
          </a:p>
          <a:p>
            <a:pPr eaLnBrk="1" hangingPunct="1">
              <a:defRPr/>
            </a:pPr>
            <a:r>
              <a:rPr lang="en-US" altLang="zh-TW" sz="3200" dirty="0">
                <a:effectLst/>
                <a:latin typeface="Baskerville Old Face" pitchFamily="18" charset="0"/>
              </a:rPr>
              <a:t>This bias that may occur because </a:t>
            </a:r>
            <a:r>
              <a:rPr lang="en-US" altLang="zh-TW" sz="3200" b="1" dirty="0">
                <a:solidFill>
                  <a:srgbClr val="FF0000"/>
                </a:solidFill>
                <a:effectLst/>
                <a:latin typeface="Baskerville Old Face" pitchFamily="18" charset="0"/>
              </a:rPr>
              <a:t>an association observed between variables on an aggregate level does not necessarily represent the association that exists at an individual level. </a:t>
            </a:r>
            <a:r>
              <a:rPr lang="en-US" altLang="zh-TW" sz="3200" dirty="0">
                <a:latin typeface="Baskerville Old Face" pitchFamily="18" charset="0"/>
              </a:rPr>
              <a:t>(</a:t>
            </a:r>
            <a:r>
              <a:rPr lang="en-US" altLang="zh-TW" sz="3200" i="1" dirty="0">
                <a:latin typeface="Times New Roman" panose="02020603050405020304" pitchFamily="18" charset="0"/>
                <a:cs typeface="Times New Roman" panose="02020603050405020304" pitchFamily="18" charset="0"/>
              </a:rPr>
              <a:t>John M. Last. A Dictionary of Epidemiology (4th edition). A handbook sponsored by the I.E.A., 2001, pp. 56-57</a:t>
            </a:r>
            <a:r>
              <a:rPr lang="en-US" altLang="zh-TW" sz="3200" dirty="0">
                <a:latin typeface="Baskerville Old Face" pitchFamily="18" charset="0"/>
              </a:rPr>
              <a:t>)</a:t>
            </a:r>
            <a:r>
              <a:rPr lang="en-US" altLang="zh-TW" sz="3200" dirty="0">
                <a:effectLst/>
                <a:latin typeface="Baskerville Old Face" pitchFamily="18" charset="0"/>
              </a:rPr>
              <a:t> </a:t>
            </a:r>
          </a:p>
        </p:txBody>
      </p:sp>
      <p:sp>
        <p:nvSpPr>
          <p:cNvPr id="5"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6</a:t>
            </a:fld>
            <a:endParaRPr lang="en-US" altLang="zh-TW" dirty="0">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232" name="Rectangle 52231">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234" name="Group 52233">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52235" name="Straight Connector 52234">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52236" name="Rectangle 52235">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2238" name="Rectangle 5223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27" name="Rectangle 2"/>
          <p:cNvSpPr>
            <a:spLocks noGrp="1" noChangeArrowheads="1"/>
          </p:cNvSpPr>
          <p:nvPr>
            <p:ph type="title"/>
          </p:nvPr>
        </p:nvSpPr>
        <p:spPr>
          <a:xfrm>
            <a:off x="1524000" y="1584683"/>
            <a:ext cx="9144000" cy="2551829"/>
          </a:xfrm>
        </p:spPr>
        <p:txBody>
          <a:bodyPr vert="horz" lIns="91440" tIns="45720" rIns="91440" bIns="45720" rtlCol="0" anchor="ctr">
            <a:normAutofit/>
          </a:bodyPr>
          <a:lstStyle/>
          <a:p>
            <a:pPr algn="ctr"/>
            <a:r>
              <a:rPr lang="en-US" altLang="zh-TW" sz="5600" kern="1200" dirty="0">
                <a:solidFill>
                  <a:schemeClr val="tx1"/>
                </a:solidFill>
                <a:latin typeface="+mj-lt"/>
                <a:ea typeface="+mj-ea"/>
                <a:cs typeface="+mj-cs"/>
              </a:rPr>
              <a:t>An Example Demonstrating The “Ecology Fallacy”</a:t>
            </a:r>
          </a:p>
        </p:txBody>
      </p:sp>
      <p:sp>
        <p:nvSpPr>
          <p:cNvPr id="4" name="投影片編號版面配置區 9"/>
          <p:cNvSpPr>
            <a:spLocks noGrp="1"/>
          </p:cNvSpPr>
          <p:nvPr>
            <p:ph type="sldNum" sz="quarter" idx="12"/>
          </p:nvPr>
        </p:nvSpPr>
        <p:spPr>
          <a:xfrm>
            <a:off x="8610600" y="6492240"/>
            <a:ext cx="2743200" cy="365125"/>
          </a:xfrm>
        </p:spPr>
        <p:txBody>
          <a:bodyPr vert="horz" lIns="91440" tIns="45720" rIns="91440" bIns="45720" rtlCol="0" anchor="ctr">
            <a:normAutofit/>
          </a:bodyPr>
          <a:lstStyle/>
          <a:p>
            <a:pPr>
              <a:spcAft>
                <a:spcPts val="600"/>
              </a:spcAft>
              <a:defRPr/>
            </a:pPr>
            <a:fld id="{B037226E-E2E0-4BA3-B786-ECA2F7A3BE37}" type="slidenum">
              <a:rPr lang="en-US" altLang="zh-TW" smtClean="0">
                <a:solidFill>
                  <a:schemeClr val="tx1">
                    <a:tint val="75000"/>
                  </a:schemeClr>
                </a:solidFill>
              </a:rPr>
              <a:pPr>
                <a:spcAft>
                  <a:spcPts val="600"/>
                </a:spcAft>
                <a:defRPr/>
              </a:pPr>
              <a:t>7</a:t>
            </a:fld>
            <a:endParaRPr lang="en-US" altLang="zh-TW">
              <a:solidFill>
                <a:schemeClr val="tx1">
                  <a:tint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ChangeArrowheads="1"/>
          </p:cNvSpPr>
          <p:nvPr/>
        </p:nvSpPr>
        <p:spPr bwMode="auto">
          <a:xfrm>
            <a:off x="1524000" y="457200"/>
            <a:ext cx="9144000" cy="707886"/>
          </a:xfrm>
          <a:prstGeom prst="rect">
            <a:avLst/>
          </a:prstGeom>
          <a:noFill/>
          <a:ln w="9525">
            <a:noFill/>
            <a:miter lim="800000"/>
            <a:headEnd/>
            <a:tailEnd/>
          </a:ln>
        </p:spPr>
        <p:txBody>
          <a:bodyPr>
            <a:spAutoFit/>
          </a:bodyPr>
          <a:lstStyle/>
          <a:p>
            <a:pPr algn="ctr"/>
            <a:r>
              <a:rPr lang="en-US" altLang="zh-TW" sz="4000" dirty="0">
                <a:solidFill>
                  <a:schemeClr val="tx2"/>
                </a:solidFill>
                <a:latin typeface="Baskerville Old Face" pitchFamily="18" charset="0"/>
                <a:ea typeface="標楷體" pitchFamily="65" charset="-120"/>
              </a:rPr>
              <a:t>A Cross-sectional Survey in  </a:t>
            </a:r>
            <a:r>
              <a:rPr lang="en-US" altLang="zh-TW" sz="4000" dirty="0">
                <a:solidFill>
                  <a:srgbClr val="FF0000"/>
                </a:solidFill>
                <a:latin typeface="Baskerville Old Face" pitchFamily="18" charset="0"/>
                <a:ea typeface="標楷體" pitchFamily="65" charset="-120"/>
              </a:rPr>
              <a:t>Taipei</a:t>
            </a:r>
            <a:endParaRPr lang="en-US" altLang="zh-TW" sz="4000" dirty="0">
              <a:solidFill>
                <a:srgbClr val="FF0000"/>
              </a:solidFill>
              <a:latin typeface="Baskerville Old Face" pitchFamily="18" charset="0"/>
            </a:endParaRPr>
          </a:p>
        </p:txBody>
      </p:sp>
      <p:grpSp>
        <p:nvGrpSpPr>
          <p:cNvPr id="2" name="Group 3"/>
          <p:cNvGrpSpPr>
            <a:grpSpLocks/>
          </p:cNvGrpSpPr>
          <p:nvPr/>
        </p:nvGrpSpPr>
        <p:grpSpPr bwMode="auto">
          <a:xfrm>
            <a:off x="2351088" y="1557338"/>
            <a:ext cx="7777162" cy="2933700"/>
            <a:chOff x="-3" y="400"/>
            <a:chExt cx="1503" cy="1848"/>
          </a:xfrm>
        </p:grpSpPr>
        <p:grpSp>
          <p:nvGrpSpPr>
            <p:cNvPr id="3" name="Group 4"/>
            <p:cNvGrpSpPr>
              <a:grpSpLocks/>
            </p:cNvGrpSpPr>
            <p:nvPr/>
          </p:nvGrpSpPr>
          <p:grpSpPr bwMode="auto">
            <a:xfrm>
              <a:off x="0" y="403"/>
              <a:ext cx="1497" cy="1842"/>
              <a:chOff x="0" y="403"/>
              <a:chExt cx="1497" cy="1842"/>
            </a:xfrm>
          </p:grpSpPr>
          <p:grpSp>
            <p:nvGrpSpPr>
              <p:cNvPr id="4" name="Group 5"/>
              <p:cNvGrpSpPr>
                <a:grpSpLocks/>
              </p:cNvGrpSpPr>
              <p:nvPr/>
            </p:nvGrpSpPr>
            <p:grpSpPr bwMode="auto">
              <a:xfrm>
                <a:off x="0" y="403"/>
                <a:ext cx="420" cy="403"/>
                <a:chOff x="0" y="403"/>
                <a:chExt cx="420" cy="403"/>
              </a:xfrm>
            </p:grpSpPr>
            <p:sp>
              <p:nvSpPr>
                <p:cNvPr id="53302" name="Rectangle 6"/>
                <p:cNvSpPr>
                  <a:spLocks noChangeArrowheads="1"/>
                </p:cNvSpPr>
                <p:nvPr/>
              </p:nvSpPr>
              <p:spPr bwMode="auto">
                <a:xfrm>
                  <a:off x="11" y="403"/>
                  <a:ext cx="398" cy="403"/>
                </a:xfrm>
                <a:prstGeom prst="rect">
                  <a:avLst/>
                </a:prstGeom>
                <a:noFill/>
                <a:ln w="9525">
                  <a:noFill/>
                  <a:miter lim="800000"/>
                  <a:headEnd/>
                  <a:tailEnd/>
                </a:ln>
              </p:spPr>
              <p:txBody>
                <a:bodyPr/>
                <a:lstStyle/>
                <a:p>
                  <a:r>
                    <a:rPr lang="en-US" altLang="zh-TW" sz="3200">
                      <a:latin typeface="Baskerville Old Face" pitchFamily="18" charset="0"/>
                    </a:rPr>
                    <a:t> </a:t>
                  </a:r>
                </a:p>
                <a:p>
                  <a:pPr eaLnBrk="0" hangingPunct="0"/>
                  <a:endParaRPr lang="en-US" altLang="zh-TW" sz="3200">
                    <a:latin typeface="Baskerville Old Face" pitchFamily="18" charset="0"/>
                  </a:endParaRPr>
                </a:p>
              </p:txBody>
            </p:sp>
            <p:sp>
              <p:nvSpPr>
                <p:cNvPr id="53303" name="Rectangle 7"/>
                <p:cNvSpPr>
                  <a:spLocks noChangeArrowheads="1"/>
                </p:cNvSpPr>
                <p:nvPr/>
              </p:nvSpPr>
              <p:spPr bwMode="auto">
                <a:xfrm>
                  <a:off x="0" y="403"/>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5" name="Group 8"/>
              <p:cNvGrpSpPr>
                <a:grpSpLocks/>
              </p:cNvGrpSpPr>
              <p:nvPr/>
            </p:nvGrpSpPr>
            <p:grpSpPr bwMode="auto">
              <a:xfrm>
                <a:off x="420" y="403"/>
                <a:ext cx="359" cy="403"/>
                <a:chOff x="420" y="403"/>
                <a:chExt cx="359" cy="403"/>
              </a:xfrm>
            </p:grpSpPr>
            <p:sp>
              <p:nvSpPr>
                <p:cNvPr id="53300" name="Rectangle 9"/>
                <p:cNvSpPr>
                  <a:spLocks noChangeArrowheads="1"/>
                </p:cNvSpPr>
                <p:nvPr/>
              </p:nvSpPr>
              <p:spPr bwMode="auto">
                <a:xfrm>
                  <a:off x="431"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Sick</a:t>
                  </a:r>
                  <a:endParaRPr lang="en-US" altLang="zh-TW" sz="3200">
                    <a:latin typeface="Baskerville Old Face" pitchFamily="18" charset="0"/>
                  </a:endParaRPr>
                </a:p>
              </p:txBody>
            </p:sp>
            <p:sp>
              <p:nvSpPr>
                <p:cNvPr id="53301" name="Rectangle 10"/>
                <p:cNvSpPr>
                  <a:spLocks noChangeArrowheads="1"/>
                </p:cNvSpPr>
                <p:nvPr/>
              </p:nvSpPr>
              <p:spPr bwMode="auto">
                <a:xfrm>
                  <a:off x="420"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6" name="Group 11"/>
              <p:cNvGrpSpPr>
                <a:grpSpLocks/>
              </p:cNvGrpSpPr>
              <p:nvPr/>
            </p:nvGrpSpPr>
            <p:grpSpPr bwMode="auto">
              <a:xfrm>
                <a:off x="779" y="403"/>
                <a:ext cx="359" cy="403"/>
                <a:chOff x="779" y="403"/>
                <a:chExt cx="359" cy="403"/>
              </a:xfrm>
            </p:grpSpPr>
            <p:sp>
              <p:nvSpPr>
                <p:cNvPr id="53298" name="Rectangle 12"/>
                <p:cNvSpPr>
                  <a:spLocks noChangeArrowheads="1"/>
                </p:cNvSpPr>
                <p:nvPr/>
              </p:nvSpPr>
              <p:spPr bwMode="auto">
                <a:xfrm>
                  <a:off x="790" y="403"/>
                  <a:ext cx="337" cy="403"/>
                </a:xfrm>
                <a:prstGeom prst="rect">
                  <a:avLst/>
                </a:prstGeom>
                <a:noFill/>
                <a:ln w="9525">
                  <a:noFill/>
                  <a:miter lim="800000"/>
                  <a:headEnd/>
                  <a:tailEnd/>
                </a:ln>
              </p:spPr>
              <p:txBody>
                <a:bodyPr/>
                <a:lstStyle/>
                <a:p>
                  <a:r>
                    <a:rPr lang="en-US" altLang="zh-TW" sz="3200" dirty="0">
                      <a:latin typeface="Baskerville Old Face" pitchFamily="18" charset="0"/>
                      <a:ea typeface="標楷體" pitchFamily="65" charset="-120"/>
                    </a:rPr>
                    <a:t>Well</a:t>
                  </a:r>
                  <a:endParaRPr lang="en-US" altLang="zh-TW" sz="3200" dirty="0">
                    <a:latin typeface="Baskerville Old Face" pitchFamily="18" charset="0"/>
                  </a:endParaRPr>
                </a:p>
              </p:txBody>
            </p:sp>
            <p:sp>
              <p:nvSpPr>
                <p:cNvPr id="53299" name="Rectangle 13"/>
                <p:cNvSpPr>
                  <a:spLocks noChangeArrowheads="1"/>
                </p:cNvSpPr>
                <p:nvPr/>
              </p:nvSpPr>
              <p:spPr bwMode="auto">
                <a:xfrm>
                  <a:off x="779"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7" name="Group 14"/>
              <p:cNvGrpSpPr>
                <a:grpSpLocks/>
              </p:cNvGrpSpPr>
              <p:nvPr/>
            </p:nvGrpSpPr>
            <p:grpSpPr bwMode="auto">
              <a:xfrm>
                <a:off x="1138" y="403"/>
                <a:ext cx="359" cy="403"/>
                <a:chOff x="1138" y="403"/>
                <a:chExt cx="359" cy="403"/>
              </a:xfrm>
            </p:grpSpPr>
            <p:sp>
              <p:nvSpPr>
                <p:cNvPr id="53296" name="Rectangle 15"/>
                <p:cNvSpPr>
                  <a:spLocks noChangeArrowheads="1"/>
                </p:cNvSpPr>
                <p:nvPr/>
              </p:nvSpPr>
              <p:spPr bwMode="auto">
                <a:xfrm>
                  <a:off x="1149"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Total</a:t>
                  </a:r>
                  <a:endParaRPr lang="en-US" altLang="zh-TW" sz="3200">
                    <a:latin typeface="Baskerville Old Face" pitchFamily="18" charset="0"/>
                  </a:endParaRPr>
                </a:p>
              </p:txBody>
            </p:sp>
            <p:sp>
              <p:nvSpPr>
                <p:cNvPr id="53297" name="Rectangle 16"/>
                <p:cNvSpPr>
                  <a:spLocks noChangeArrowheads="1"/>
                </p:cNvSpPr>
                <p:nvPr/>
              </p:nvSpPr>
              <p:spPr bwMode="auto">
                <a:xfrm>
                  <a:off x="1138"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8" name="Group 17"/>
              <p:cNvGrpSpPr>
                <a:grpSpLocks/>
              </p:cNvGrpSpPr>
              <p:nvPr/>
            </p:nvGrpSpPr>
            <p:grpSpPr bwMode="auto">
              <a:xfrm>
                <a:off x="0" y="806"/>
                <a:ext cx="420" cy="518"/>
                <a:chOff x="0" y="806"/>
                <a:chExt cx="420" cy="518"/>
              </a:xfrm>
            </p:grpSpPr>
            <p:sp>
              <p:nvSpPr>
                <p:cNvPr id="53294" name="Rectangle 18"/>
                <p:cNvSpPr>
                  <a:spLocks noChangeArrowheads="1"/>
                </p:cNvSpPr>
                <p:nvPr/>
              </p:nvSpPr>
              <p:spPr bwMode="auto">
                <a:xfrm>
                  <a:off x="11" y="806"/>
                  <a:ext cx="398"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High Exp</a:t>
                  </a:r>
                  <a:endParaRPr lang="en-US" altLang="zh-TW" sz="3200">
                    <a:latin typeface="Baskerville Old Face" pitchFamily="18" charset="0"/>
                  </a:endParaRPr>
                </a:p>
              </p:txBody>
            </p:sp>
            <p:sp>
              <p:nvSpPr>
                <p:cNvPr id="53295" name="Rectangle 19"/>
                <p:cNvSpPr>
                  <a:spLocks noChangeArrowheads="1"/>
                </p:cNvSpPr>
                <p:nvPr/>
              </p:nvSpPr>
              <p:spPr bwMode="auto">
                <a:xfrm>
                  <a:off x="0" y="806"/>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9" name="Group 20"/>
              <p:cNvGrpSpPr>
                <a:grpSpLocks/>
              </p:cNvGrpSpPr>
              <p:nvPr/>
            </p:nvGrpSpPr>
            <p:grpSpPr bwMode="auto">
              <a:xfrm>
                <a:off x="420" y="806"/>
                <a:ext cx="359" cy="518"/>
                <a:chOff x="420" y="806"/>
                <a:chExt cx="359" cy="518"/>
              </a:xfrm>
            </p:grpSpPr>
            <p:sp>
              <p:nvSpPr>
                <p:cNvPr id="53292" name="Rectangle 21"/>
                <p:cNvSpPr>
                  <a:spLocks noChangeArrowheads="1"/>
                </p:cNvSpPr>
                <p:nvPr/>
              </p:nvSpPr>
              <p:spPr bwMode="auto">
                <a:xfrm>
                  <a:off x="431"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93" name="Rectangle 22"/>
                <p:cNvSpPr>
                  <a:spLocks noChangeArrowheads="1"/>
                </p:cNvSpPr>
                <p:nvPr/>
              </p:nvSpPr>
              <p:spPr bwMode="auto">
                <a:xfrm>
                  <a:off x="420"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0" name="Group 23"/>
              <p:cNvGrpSpPr>
                <a:grpSpLocks/>
              </p:cNvGrpSpPr>
              <p:nvPr/>
            </p:nvGrpSpPr>
            <p:grpSpPr bwMode="auto">
              <a:xfrm>
                <a:off x="779" y="806"/>
                <a:ext cx="359" cy="518"/>
                <a:chOff x="779" y="806"/>
                <a:chExt cx="359" cy="518"/>
              </a:xfrm>
            </p:grpSpPr>
            <p:sp>
              <p:nvSpPr>
                <p:cNvPr id="53290" name="Rectangle 24"/>
                <p:cNvSpPr>
                  <a:spLocks noChangeArrowheads="1"/>
                </p:cNvSpPr>
                <p:nvPr/>
              </p:nvSpPr>
              <p:spPr bwMode="auto">
                <a:xfrm>
                  <a:off x="790"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90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91" name="Rectangle 25"/>
                <p:cNvSpPr>
                  <a:spLocks noChangeArrowheads="1"/>
                </p:cNvSpPr>
                <p:nvPr/>
              </p:nvSpPr>
              <p:spPr bwMode="auto">
                <a:xfrm>
                  <a:off x="779"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1" name="Group 26"/>
              <p:cNvGrpSpPr>
                <a:grpSpLocks/>
              </p:cNvGrpSpPr>
              <p:nvPr/>
            </p:nvGrpSpPr>
            <p:grpSpPr bwMode="auto">
              <a:xfrm>
                <a:off x="1138" y="806"/>
                <a:ext cx="359" cy="518"/>
                <a:chOff x="1138" y="806"/>
                <a:chExt cx="359" cy="518"/>
              </a:xfrm>
            </p:grpSpPr>
            <p:sp>
              <p:nvSpPr>
                <p:cNvPr id="53288" name="Rectangle 27"/>
                <p:cNvSpPr>
                  <a:spLocks noChangeArrowheads="1"/>
                </p:cNvSpPr>
                <p:nvPr/>
              </p:nvSpPr>
              <p:spPr bwMode="auto">
                <a:xfrm>
                  <a:off x="1149"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89" name="Rectangle 28"/>
                <p:cNvSpPr>
                  <a:spLocks noChangeArrowheads="1"/>
                </p:cNvSpPr>
                <p:nvPr/>
              </p:nvSpPr>
              <p:spPr bwMode="auto">
                <a:xfrm>
                  <a:off x="1138"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2" name="Group 29"/>
              <p:cNvGrpSpPr>
                <a:grpSpLocks/>
              </p:cNvGrpSpPr>
              <p:nvPr/>
            </p:nvGrpSpPr>
            <p:grpSpPr bwMode="auto">
              <a:xfrm>
                <a:off x="0" y="1324"/>
                <a:ext cx="420" cy="518"/>
                <a:chOff x="0" y="1324"/>
                <a:chExt cx="420" cy="518"/>
              </a:xfrm>
            </p:grpSpPr>
            <p:sp>
              <p:nvSpPr>
                <p:cNvPr id="53286" name="Rectangle 30"/>
                <p:cNvSpPr>
                  <a:spLocks noChangeArrowheads="1"/>
                </p:cNvSpPr>
                <p:nvPr/>
              </p:nvSpPr>
              <p:spPr bwMode="auto">
                <a:xfrm>
                  <a:off x="11" y="1324"/>
                  <a:ext cx="398"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Low Exp</a:t>
                  </a:r>
                  <a:endParaRPr lang="en-US" altLang="zh-TW" sz="3200">
                    <a:latin typeface="Baskerville Old Face" pitchFamily="18" charset="0"/>
                  </a:endParaRPr>
                </a:p>
              </p:txBody>
            </p:sp>
            <p:sp>
              <p:nvSpPr>
                <p:cNvPr id="53287" name="Rectangle 31"/>
                <p:cNvSpPr>
                  <a:spLocks noChangeArrowheads="1"/>
                </p:cNvSpPr>
                <p:nvPr/>
              </p:nvSpPr>
              <p:spPr bwMode="auto">
                <a:xfrm>
                  <a:off x="0" y="1324"/>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3" name="Group 32"/>
              <p:cNvGrpSpPr>
                <a:grpSpLocks/>
              </p:cNvGrpSpPr>
              <p:nvPr/>
            </p:nvGrpSpPr>
            <p:grpSpPr bwMode="auto">
              <a:xfrm>
                <a:off x="420" y="1324"/>
                <a:ext cx="359" cy="518"/>
                <a:chOff x="420" y="1324"/>
                <a:chExt cx="359" cy="518"/>
              </a:xfrm>
            </p:grpSpPr>
            <p:sp>
              <p:nvSpPr>
                <p:cNvPr id="53284" name="Rectangle 33"/>
                <p:cNvSpPr>
                  <a:spLocks noChangeArrowheads="1"/>
                </p:cNvSpPr>
                <p:nvPr/>
              </p:nvSpPr>
              <p:spPr bwMode="auto">
                <a:xfrm>
                  <a:off x="431"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90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85" name="Rectangle 34"/>
                <p:cNvSpPr>
                  <a:spLocks noChangeArrowheads="1"/>
                </p:cNvSpPr>
                <p:nvPr/>
              </p:nvSpPr>
              <p:spPr bwMode="auto">
                <a:xfrm>
                  <a:off x="420"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4" name="Group 35"/>
              <p:cNvGrpSpPr>
                <a:grpSpLocks/>
              </p:cNvGrpSpPr>
              <p:nvPr/>
            </p:nvGrpSpPr>
            <p:grpSpPr bwMode="auto">
              <a:xfrm>
                <a:off x="779" y="1324"/>
                <a:ext cx="359" cy="518"/>
                <a:chOff x="779" y="1324"/>
                <a:chExt cx="359" cy="518"/>
              </a:xfrm>
            </p:grpSpPr>
            <p:sp>
              <p:nvSpPr>
                <p:cNvPr id="53282" name="Rectangle 36"/>
                <p:cNvSpPr>
                  <a:spLocks noChangeArrowheads="1"/>
                </p:cNvSpPr>
                <p:nvPr/>
              </p:nvSpPr>
              <p:spPr bwMode="auto">
                <a:xfrm>
                  <a:off x="790"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810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83" name="Rectangle 37"/>
                <p:cNvSpPr>
                  <a:spLocks noChangeArrowheads="1"/>
                </p:cNvSpPr>
                <p:nvPr/>
              </p:nvSpPr>
              <p:spPr bwMode="auto">
                <a:xfrm>
                  <a:off x="779"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5" name="Group 38"/>
              <p:cNvGrpSpPr>
                <a:grpSpLocks/>
              </p:cNvGrpSpPr>
              <p:nvPr/>
            </p:nvGrpSpPr>
            <p:grpSpPr bwMode="auto">
              <a:xfrm>
                <a:off x="1138" y="1324"/>
                <a:ext cx="359" cy="518"/>
                <a:chOff x="1138" y="1324"/>
                <a:chExt cx="359" cy="518"/>
              </a:xfrm>
            </p:grpSpPr>
            <p:sp>
              <p:nvSpPr>
                <p:cNvPr id="53280" name="Rectangle 39"/>
                <p:cNvSpPr>
                  <a:spLocks noChangeArrowheads="1"/>
                </p:cNvSpPr>
                <p:nvPr/>
              </p:nvSpPr>
              <p:spPr bwMode="auto">
                <a:xfrm>
                  <a:off x="1149"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900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81" name="Rectangle 40"/>
                <p:cNvSpPr>
                  <a:spLocks noChangeArrowheads="1"/>
                </p:cNvSpPr>
                <p:nvPr/>
              </p:nvSpPr>
              <p:spPr bwMode="auto">
                <a:xfrm>
                  <a:off x="1138"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6" name="Group 41"/>
              <p:cNvGrpSpPr>
                <a:grpSpLocks/>
              </p:cNvGrpSpPr>
              <p:nvPr/>
            </p:nvGrpSpPr>
            <p:grpSpPr bwMode="auto">
              <a:xfrm>
                <a:off x="0" y="1842"/>
                <a:ext cx="420" cy="403"/>
                <a:chOff x="0" y="1842"/>
                <a:chExt cx="420" cy="403"/>
              </a:xfrm>
            </p:grpSpPr>
            <p:sp>
              <p:nvSpPr>
                <p:cNvPr id="53278" name="Rectangle 42"/>
                <p:cNvSpPr>
                  <a:spLocks noChangeArrowheads="1"/>
                </p:cNvSpPr>
                <p:nvPr/>
              </p:nvSpPr>
              <p:spPr bwMode="auto">
                <a:xfrm>
                  <a:off x="11" y="1842"/>
                  <a:ext cx="398"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Total</a:t>
                  </a:r>
                  <a:endParaRPr lang="en-US" altLang="zh-TW" sz="3200">
                    <a:latin typeface="Baskerville Old Face" pitchFamily="18" charset="0"/>
                  </a:endParaRPr>
                </a:p>
              </p:txBody>
            </p:sp>
            <p:sp>
              <p:nvSpPr>
                <p:cNvPr id="53279" name="Rectangle 43"/>
                <p:cNvSpPr>
                  <a:spLocks noChangeArrowheads="1"/>
                </p:cNvSpPr>
                <p:nvPr/>
              </p:nvSpPr>
              <p:spPr bwMode="auto">
                <a:xfrm>
                  <a:off x="0" y="1842"/>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7" name="Group 44"/>
              <p:cNvGrpSpPr>
                <a:grpSpLocks/>
              </p:cNvGrpSpPr>
              <p:nvPr/>
            </p:nvGrpSpPr>
            <p:grpSpPr bwMode="auto">
              <a:xfrm>
                <a:off x="420" y="1842"/>
                <a:ext cx="359" cy="403"/>
                <a:chOff x="420" y="1842"/>
                <a:chExt cx="359" cy="403"/>
              </a:xfrm>
            </p:grpSpPr>
            <p:sp>
              <p:nvSpPr>
                <p:cNvPr id="53276" name="Rectangle 45"/>
                <p:cNvSpPr>
                  <a:spLocks noChangeArrowheads="1"/>
                </p:cNvSpPr>
                <p:nvPr/>
              </p:nvSpPr>
              <p:spPr bwMode="auto">
                <a:xfrm>
                  <a:off x="431"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77" name="Rectangle 46"/>
                <p:cNvSpPr>
                  <a:spLocks noChangeArrowheads="1"/>
                </p:cNvSpPr>
                <p:nvPr/>
              </p:nvSpPr>
              <p:spPr bwMode="auto">
                <a:xfrm>
                  <a:off x="420"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8" name="Group 47"/>
              <p:cNvGrpSpPr>
                <a:grpSpLocks/>
              </p:cNvGrpSpPr>
              <p:nvPr/>
            </p:nvGrpSpPr>
            <p:grpSpPr bwMode="auto">
              <a:xfrm>
                <a:off x="779" y="1842"/>
                <a:ext cx="359" cy="403"/>
                <a:chOff x="779" y="1842"/>
                <a:chExt cx="359" cy="403"/>
              </a:xfrm>
            </p:grpSpPr>
            <p:sp>
              <p:nvSpPr>
                <p:cNvPr id="53274" name="Rectangle 48"/>
                <p:cNvSpPr>
                  <a:spLocks noChangeArrowheads="1"/>
                </p:cNvSpPr>
                <p:nvPr/>
              </p:nvSpPr>
              <p:spPr bwMode="auto">
                <a:xfrm>
                  <a:off x="790"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900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75" name="Rectangle 49"/>
                <p:cNvSpPr>
                  <a:spLocks noChangeArrowheads="1"/>
                </p:cNvSpPr>
                <p:nvPr/>
              </p:nvSpPr>
              <p:spPr bwMode="auto">
                <a:xfrm>
                  <a:off x="779"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9" name="Group 50"/>
              <p:cNvGrpSpPr>
                <a:grpSpLocks/>
              </p:cNvGrpSpPr>
              <p:nvPr/>
            </p:nvGrpSpPr>
            <p:grpSpPr bwMode="auto">
              <a:xfrm>
                <a:off x="1138" y="1842"/>
                <a:ext cx="359" cy="403"/>
                <a:chOff x="1138" y="1842"/>
                <a:chExt cx="359" cy="403"/>
              </a:xfrm>
            </p:grpSpPr>
            <p:sp>
              <p:nvSpPr>
                <p:cNvPr id="53272" name="Rectangle 51"/>
                <p:cNvSpPr>
                  <a:spLocks noChangeArrowheads="1"/>
                </p:cNvSpPr>
                <p:nvPr/>
              </p:nvSpPr>
              <p:spPr bwMode="auto">
                <a:xfrm>
                  <a:off x="1149"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3273" name="Rectangle 52"/>
                <p:cNvSpPr>
                  <a:spLocks noChangeArrowheads="1"/>
                </p:cNvSpPr>
                <p:nvPr/>
              </p:nvSpPr>
              <p:spPr bwMode="auto">
                <a:xfrm>
                  <a:off x="1138"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sp>
          <p:nvSpPr>
            <p:cNvPr id="53255" name="Rectangle 53"/>
            <p:cNvSpPr>
              <a:spLocks noChangeArrowheads="1"/>
            </p:cNvSpPr>
            <p:nvPr/>
          </p:nvSpPr>
          <p:spPr bwMode="auto">
            <a:xfrm>
              <a:off x="-3" y="400"/>
              <a:ext cx="1503" cy="1848"/>
            </a:xfrm>
            <a:prstGeom prst="rect">
              <a:avLst/>
            </a:prstGeom>
            <a:noFill/>
            <a:ln w="9525">
              <a:solidFill>
                <a:srgbClr val="A0A0A0"/>
              </a:solidFill>
              <a:miter lim="800000"/>
              <a:headEnd/>
              <a:tailEnd/>
            </a:ln>
          </p:spPr>
          <p:txBody>
            <a:bodyPr wrap="none"/>
            <a:lstStyle/>
            <a:p>
              <a:endParaRPr lang="zh-TW" altLang="en-US" sz="3200">
                <a:latin typeface="Baskerville Old Face" pitchFamily="18" charset="0"/>
              </a:endParaRPr>
            </a:p>
          </p:txBody>
        </p:sp>
      </p:grpSp>
      <p:sp>
        <p:nvSpPr>
          <p:cNvPr id="53253" name="Rectangle 54"/>
          <p:cNvSpPr>
            <a:spLocks noChangeArrowheads="1"/>
          </p:cNvSpPr>
          <p:nvPr/>
        </p:nvSpPr>
        <p:spPr bwMode="auto">
          <a:xfrm>
            <a:off x="1527175" y="4619625"/>
            <a:ext cx="9144000" cy="1754188"/>
          </a:xfrm>
          <a:prstGeom prst="rect">
            <a:avLst/>
          </a:prstGeom>
          <a:noFill/>
          <a:ln w="9525">
            <a:noFill/>
            <a:miter lim="800000"/>
            <a:headEnd/>
            <a:tailEnd/>
          </a:ln>
        </p:spPr>
        <p:txBody>
          <a:bodyPr>
            <a:spAutoFit/>
          </a:bodyPr>
          <a:lstStyle/>
          <a:p>
            <a:r>
              <a:rPr lang="en-US" altLang="zh-TW" sz="1200">
                <a:latin typeface="Baskerville Old Face" pitchFamily="18" charset="0"/>
                <a:ea typeface="標楷體" pitchFamily="65" charset="-120"/>
              </a:rPr>
              <a:t> </a:t>
            </a:r>
            <a:endParaRPr lang="en-US" altLang="zh-TW" sz="1200">
              <a:latin typeface="Baskerville Old Face" pitchFamily="18" charset="0"/>
            </a:endParaRPr>
          </a:p>
          <a:p>
            <a:pPr algn="ctr" eaLnBrk="0" hangingPunct="0"/>
            <a:r>
              <a:rPr lang="en-US" altLang="zh-TW" sz="2400">
                <a:latin typeface="Baskerville Old Face" pitchFamily="18" charset="0"/>
                <a:ea typeface="標楷體" pitchFamily="65" charset="-120"/>
              </a:rPr>
              <a:t>Prevalence Rate Ratio</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PRR</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10/100</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90/900</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1</a:t>
            </a:r>
            <a:endParaRPr lang="en-US" altLang="zh-TW" sz="2400">
              <a:latin typeface="Baskerville Old Face" pitchFamily="18" charset="0"/>
            </a:endParaRPr>
          </a:p>
          <a:p>
            <a:pPr algn="ctr" eaLnBrk="0" hangingPunct="0"/>
            <a:r>
              <a:rPr lang="en-US" altLang="zh-TW" sz="2400">
                <a:latin typeface="Baskerville Old Face" pitchFamily="18" charset="0"/>
                <a:ea typeface="標楷體" pitchFamily="65" charset="-120"/>
              </a:rPr>
              <a:t>Proportion of subjects with high exposure</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X</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100/1000</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0.1</a:t>
            </a:r>
            <a:endParaRPr lang="en-US" altLang="zh-TW" sz="2400">
              <a:latin typeface="Baskerville Old Face" pitchFamily="18" charset="0"/>
            </a:endParaRPr>
          </a:p>
          <a:p>
            <a:pPr algn="ctr" eaLnBrk="0" hangingPunct="0"/>
            <a:r>
              <a:rPr lang="en-US" altLang="zh-TW" sz="2400">
                <a:latin typeface="Baskerville Old Face" pitchFamily="18" charset="0"/>
                <a:ea typeface="標楷體" pitchFamily="65" charset="-120"/>
              </a:rPr>
              <a:t>Proportion of sick subjects</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Y</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100/1000</a:t>
            </a:r>
            <a:r>
              <a:rPr lang="zh-TW" altLang="en-US" sz="2400">
                <a:latin typeface="Baskerville Old Face" pitchFamily="18" charset="0"/>
                <a:ea typeface="標楷體" pitchFamily="65" charset="-120"/>
              </a:rPr>
              <a:t>＝</a:t>
            </a:r>
            <a:r>
              <a:rPr lang="en-US" altLang="zh-TW" sz="2400">
                <a:latin typeface="Baskerville Old Face" pitchFamily="18" charset="0"/>
                <a:ea typeface="標楷體" pitchFamily="65" charset="-120"/>
              </a:rPr>
              <a:t>0.1</a:t>
            </a:r>
            <a:endParaRPr lang="en-US" altLang="zh-TW" sz="2400">
              <a:latin typeface="Baskerville Old Face" pitchFamily="18" charset="0"/>
            </a:endParaRPr>
          </a:p>
          <a:p>
            <a:pPr algn="ctr" eaLnBrk="0" hangingPunct="0"/>
            <a:endParaRPr lang="en-US" altLang="zh-TW" sz="2400">
              <a:latin typeface="Baskerville Old Face" pitchFamily="18" charset="0"/>
            </a:endParaRPr>
          </a:p>
        </p:txBody>
      </p:sp>
      <p:sp>
        <p:nvSpPr>
          <p:cNvPr id="56"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8</a:t>
            </a:fld>
            <a:endParaRPr lang="en-US" altLang="zh-TW" dirty="0">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ChangeArrowheads="1"/>
          </p:cNvSpPr>
          <p:nvPr/>
        </p:nvSpPr>
        <p:spPr bwMode="auto">
          <a:xfrm>
            <a:off x="1524000" y="512135"/>
            <a:ext cx="9144000" cy="707886"/>
          </a:xfrm>
          <a:prstGeom prst="rect">
            <a:avLst/>
          </a:prstGeom>
          <a:noFill/>
          <a:ln w="9525">
            <a:noFill/>
            <a:miter lim="800000"/>
            <a:headEnd/>
            <a:tailEnd/>
          </a:ln>
        </p:spPr>
        <p:txBody>
          <a:bodyPr>
            <a:spAutoFit/>
          </a:bodyPr>
          <a:lstStyle/>
          <a:p>
            <a:pPr algn="ctr"/>
            <a:r>
              <a:rPr lang="en-US" altLang="zh-TW" sz="4000" dirty="0">
                <a:solidFill>
                  <a:schemeClr val="tx2"/>
                </a:solidFill>
                <a:latin typeface="Baskerville Old Face" pitchFamily="18" charset="0"/>
                <a:ea typeface="標楷體" pitchFamily="65" charset="-120"/>
              </a:rPr>
              <a:t>A Cross-sectional Survey in </a:t>
            </a:r>
            <a:r>
              <a:rPr lang="en-US" altLang="zh-TW" sz="4000" dirty="0">
                <a:solidFill>
                  <a:srgbClr val="FF0000"/>
                </a:solidFill>
                <a:latin typeface="Baskerville Old Face" pitchFamily="18" charset="0"/>
                <a:ea typeface="標楷體" pitchFamily="65" charset="-120"/>
              </a:rPr>
              <a:t>Taichung</a:t>
            </a:r>
            <a:endParaRPr lang="en-US" altLang="zh-TW" sz="4000" dirty="0">
              <a:solidFill>
                <a:srgbClr val="FF0000"/>
              </a:solidFill>
              <a:latin typeface="Baskerville Old Face" pitchFamily="18" charset="0"/>
            </a:endParaRPr>
          </a:p>
        </p:txBody>
      </p:sp>
      <p:grpSp>
        <p:nvGrpSpPr>
          <p:cNvPr id="2" name="Group 3"/>
          <p:cNvGrpSpPr>
            <a:grpSpLocks/>
          </p:cNvGrpSpPr>
          <p:nvPr/>
        </p:nvGrpSpPr>
        <p:grpSpPr bwMode="auto">
          <a:xfrm>
            <a:off x="2424114" y="1557338"/>
            <a:ext cx="7559675" cy="2933700"/>
            <a:chOff x="-3" y="400"/>
            <a:chExt cx="1503" cy="1848"/>
          </a:xfrm>
        </p:grpSpPr>
        <p:grpSp>
          <p:nvGrpSpPr>
            <p:cNvPr id="3" name="Group 4"/>
            <p:cNvGrpSpPr>
              <a:grpSpLocks/>
            </p:cNvGrpSpPr>
            <p:nvPr/>
          </p:nvGrpSpPr>
          <p:grpSpPr bwMode="auto">
            <a:xfrm>
              <a:off x="0" y="403"/>
              <a:ext cx="1497" cy="1842"/>
              <a:chOff x="0" y="403"/>
              <a:chExt cx="1497" cy="1842"/>
            </a:xfrm>
          </p:grpSpPr>
          <p:grpSp>
            <p:nvGrpSpPr>
              <p:cNvPr id="4" name="Group 5"/>
              <p:cNvGrpSpPr>
                <a:grpSpLocks/>
              </p:cNvGrpSpPr>
              <p:nvPr/>
            </p:nvGrpSpPr>
            <p:grpSpPr bwMode="auto">
              <a:xfrm>
                <a:off x="0" y="403"/>
                <a:ext cx="420" cy="403"/>
                <a:chOff x="0" y="403"/>
                <a:chExt cx="420" cy="403"/>
              </a:xfrm>
            </p:grpSpPr>
            <p:sp>
              <p:nvSpPr>
                <p:cNvPr id="54326" name="Rectangle 6"/>
                <p:cNvSpPr>
                  <a:spLocks noChangeArrowheads="1"/>
                </p:cNvSpPr>
                <p:nvPr/>
              </p:nvSpPr>
              <p:spPr bwMode="auto">
                <a:xfrm>
                  <a:off x="11" y="403"/>
                  <a:ext cx="398" cy="403"/>
                </a:xfrm>
                <a:prstGeom prst="rect">
                  <a:avLst/>
                </a:prstGeom>
                <a:noFill/>
                <a:ln w="9525">
                  <a:noFill/>
                  <a:miter lim="800000"/>
                  <a:headEnd/>
                  <a:tailEnd/>
                </a:ln>
              </p:spPr>
              <p:txBody>
                <a:bodyPr/>
                <a:lstStyle/>
                <a:p>
                  <a:r>
                    <a:rPr lang="en-US" altLang="zh-TW" sz="3200">
                      <a:latin typeface="Baskerville Old Face" pitchFamily="18" charset="0"/>
                    </a:rPr>
                    <a:t> </a:t>
                  </a:r>
                </a:p>
                <a:p>
                  <a:pPr eaLnBrk="0" hangingPunct="0"/>
                  <a:endParaRPr lang="en-US" altLang="zh-TW" sz="3200">
                    <a:latin typeface="Baskerville Old Face" pitchFamily="18" charset="0"/>
                  </a:endParaRPr>
                </a:p>
              </p:txBody>
            </p:sp>
            <p:sp>
              <p:nvSpPr>
                <p:cNvPr id="54327" name="Rectangle 7"/>
                <p:cNvSpPr>
                  <a:spLocks noChangeArrowheads="1"/>
                </p:cNvSpPr>
                <p:nvPr/>
              </p:nvSpPr>
              <p:spPr bwMode="auto">
                <a:xfrm>
                  <a:off x="0" y="403"/>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5" name="Group 8"/>
              <p:cNvGrpSpPr>
                <a:grpSpLocks/>
              </p:cNvGrpSpPr>
              <p:nvPr/>
            </p:nvGrpSpPr>
            <p:grpSpPr bwMode="auto">
              <a:xfrm>
                <a:off x="420" y="403"/>
                <a:ext cx="359" cy="403"/>
                <a:chOff x="420" y="403"/>
                <a:chExt cx="359" cy="403"/>
              </a:xfrm>
            </p:grpSpPr>
            <p:sp>
              <p:nvSpPr>
                <p:cNvPr id="54324" name="Rectangle 9"/>
                <p:cNvSpPr>
                  <a:spLocks noChangeArrowheads="1"/>
                </p:cNvSpPr>
                <p:nvPr/>
              </p:nvSpPr>
              <p:spPr bwMode="auto">
                <a:xfrm>
                  <a:off x="431" y="403"/>
                  <a:ext cx="337" cy="403"/>
                </a:xfrm>
                <a:prstGeom prst="rect">
                  <a:avLst/>
                </a:prstGeom>
                <a:noFill/>
                <a:ln w="9525">
                  <a:noFill/>
                  <a:miter lim="800000"/>
                  <a:headEnd/>
                  <a:tailEnd/>
                </a:ln>
              </p:spPr>
              <p:txBody>
                <a:bodyPr/>
                <a:lstStyle/>
                <a:p>
                  <a:r>
                    <a:rPr lang="en-US" altLang="zh-TW" sz="3200">
                      <a:latin typeface="Baskerville Old Face" pitchFamily="18" charset="0"/>
                    </a:rPr>
                    <a:t>Sick</a:t>
                  </a:r>
                </a:p>
              </p:txBody>
            </p:sp>
            <p:sp>
              <p:nvSpPr>
                <p:cNvPr id="54325" name="Rectangle 10"/>
                <p:cNvSpPr>
                  <a:spLocks noChangeArrowheads="1"/>
                </p:cNvSpPr>
                <p:nvPr/>
              </p:nvSpPr>
              <p:spPr bwMode="auto">
                <a:xfrm>
                  <a:off x="420"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6" name="Group 11"/>
              <p:cNvGrpSpPr>
                <a:grpSpLocks/>
              </p:cNvGrpSpPr>
              <p:nvPr/>
            </p:nvGrpSpPr>
            <p:grpSpPr bwMode="auto">
              <a:xfrm>
                <a:off x="779" y="403"/>
                <a:ext cx="359" cy="403"/>
                <a:chOff x="779" y="403"/>
                <a:chExt cx="359" cy="403"/>
              </a:xfrm>
            </p:grpSpPr>
            <p:sp>
              <p:nvSpPr>
                <p:cNvPr id="54322" name="Rectangle 12"/>
                <p:cNvSpPr>
                  <a:spLocks noChangeArrowheads="1"/>
                </p:cNvSpPr>
                <p:nvPr/>
              </p:nvSpPr>
              <p:spPr bwMode="auto">
                <a:xfrm>
                  <a:off x="790"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Well</a:t>
                  </a:r>
                  <a:endParaRPr lang="en-US" altLang="zh-TW" sz="3200">
                    <a:latin typeface="Baskerville Old Face" pitchFamily="18" charset="0"/>
                  </a:endParaRPr>
                </a:p>
              </p:txBody>
            </p:sp>
            <p:sp>
              <p:nvSpPr>
                <p:cNvPr id="54323" name="Rectangle 13"/>
                <p:cNvSpPr>
                  <a:spLocks noChangeArrowheads="1"/>
                </p:cNvSpPr>
                <p:nvPr/>
              </p:nvSpPr>
              <p:spPr bwMode="auto">
                <a:xfrm>
                  <a:off x="779"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7" name="Group 14"/>
              <p:cNvGrpSpPr>
                <a:grpSpLocks/>
              </p:cNvGrpSpPr>
              <p:nvPr/>
            </p:nvGrpSpPr>
            <p:grpSpPr bwMode="auto">
              <a:xfrm>
                <a:off x="1138" y="403"/>
                <a:ext cx="359" cy="403"/>
                <a:chOff x="1138" y="403"/>
                <a:chExt cx="359" cy="403"/>
              </a:xfrm>
            </p:grpSpPr>
            <p:sp>
              <p:nvSpPr>
                <p:cNvPr id="54320" name="Rectangle 15"/>
                <p:cNvSpPr>
                  <a:spLocks noChangeArrowheads="1"/>
                </p:cNvSpPr>
                <p:nvPr/>
              </p:nvSpPr>
              <p:spPr bwMode="auto">
                <a:xfrm>
                  <a:off x="1149" y="403"/>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Total</a:t>
                  </a:r>
                  <a:endParaRPr lang="en-US" altLang="zh-TW" sz="3200">
                    <a:latin typeface="Baskerville Old Face" pitchFamily="18" charset="0"/>
                  </a:endParaRPr>
                </a:p>
              </p:txBody>
            </p:sp>
            <p:sp>
              <p:nvSpPr>
                <p:cNvPr id="54321" name="Rectangle 16"/>
                <p:cNvSpPr>
                  <a:spLocks noChangeArrowheads="1"/>
                </p:cNvSpPr>
                <p:nvPr/>
              </p:nvSpPr>
              <p:spPr bwMode="auto">
                <a:xfrm>
                  <a:off x="1138" y="403"/>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8" name="Group 17"/>
              <p:cNvGrpSpPr>
                <a:grpSpLocks/>
              </p:cNvGrpSpPr>
              <p:nvPr/>
            </p:nvGrpSpPr>
            <p:grpSpPr bwMode="auto">
              <a:xfrm>
                <a:off x="0" y="806"/>
                <a:ext cx="420" cy="518"/>
                <a:chOff x="0" y="806"/>
                <a:chExt cx="420" cy="518"/>
              </a:xfrm>
            </p:grpSpPr>
            <p:sp>
              <p:nvSpPr>
                <p:cNvPr id="54318" name="Rectangle 18"/>
                <p:cNvSpPr>
                  <a:spLocks noChangeArrowheads="1"/>
                </p:cNvSpPr>
                <p:nvPr/>
              </p:nvSpPr>
              <p:spPr bwMode="auto">
                <a:xfrm>
                  <a:off x="11" y="806"/>
                  <a:ext cx="398"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High Exp</a:t>
                  </a:r>
                  <a:endParaRPr lang="en-US" altLang="zh-TW" sz="3200">
                    <a:latin typeface="Baskerville Old Face" pitchFamily="18" charset="0"/>
                  </a:endParaRPr>
                </a:p>
              </p:txBody>
            </p:sp>
            <p:sp>
              <p:nvSpPr>
                <p:cNvPr id="54319" name="Rectangle 19"/>
                <p:cNvSpPr>
                  <a:spLocks noChangeArrowheads="1"/>
                </p:cNvSpPr>
                <p:nvPr/>
              </p:nvSpPr>
              <p:spPr bwMode="auto">
                <a:xfrm>
                  <a:off x="0" y="806"/>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9" name="Group 20"/>
              <p:cNvGrpSpPr>
                <a:grpSpLocks/>
              </p:cNvGrpSpPr>
              <p:nvPr/>
            </p:nvGrpSpPr>
            <p:grpSpPr bwMode="auto">
              <a:xfrm>
                <a:off x="420" y="806"/>
                <a:ext cx="359" cy="518"/>
                <a:chOff x="420" y="806"/>
                <a:chExt cx="359" cy="518"/>
              </a:xfrm>
            </p:grpSpPr>
            <p:sp>
              <p:nvSpPr>
                <p:cNvPr id="54316" name="Rectangle 21"/>
                <p:cNvSpPr>
                  <a:spLocks noChangeArrowheads="1"/>
                </p:cNvSpPr>
                <p:nvPr/>
              </p:nvSpPr>
              <p:spPr bwMode="auto">
                <a:xfrm>
                  <a:off x="431"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45</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17" name="Rectangle 22"/>
                <p:cNvSpPr>
                  <a:spLocks noChangeArrowheads="1"/>
                </p:cNvSpPr>
                <p:nvPr/>
              </p:nvSpPr>
              <p:spPr bwMode="auto">
                <a:xfrm>
                  <a:off x="420"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0" name="Group 23"/>
              <p:cNvGrpSpPr>
                <a:grpSpLocks/>
              </p:cNvGrpSpPr>
              <p:nvPr/>
            </p:nvGrpSpPr>
            <p:grpSpPr bwMode="auto">
              <a:xfrm>
                <a:off x="779" y="806"/>
                <a:ext cx="359" cy="518"/>
                <a:chOff x="779" y="806"/>
                <a:chExt cx="359" cy="518"/>
              </a:xfrm>
            </p:grpSpPr>
            <p:sp>
              <p:nvSpPr>
                <p:cNvPr id="54314" name="Rectangle 24"/>
                <p:cNvSpPr>
                  <a:spLocks noChangeArrowheads="1"/>
                </p:cNvSpPr>
                <p:nvPr/>
              </p:nvSpPr>
              <p:spPr bwMode="auto">
                <a:xfrm>
                  <a:off x="790"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255</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15" name="Rectangle 25"/>
                <p:cNvSpPr>
                  <a:spLocks noChangeArrowheads="1"/>
                </p:cNvSpPr>
                <p:nvPr/>
              </p:nvSpPr>
              <p:spPr bwMode="auto">
                <a:xfrm>
                  <a:off x="779"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1" name="Group 26"/>
              <p:cNvGrpSpPr>
                <a:grpSpLocks/>
              </p:cNvGrpSpPr>
              <p:nvPr/>
            </p:nvGrpSpPr>
            <p:grpSpPr bwMode="auto">
              <a:xfrm>
                <a:off x="1138" y="806"/>
                <a:ext cx="359" cy="518"/>
                <a:chOff x="1138" y="806"/>
                <a:chExt cx="359" cy="518"/>
              </a:xfrm>
            </p:grpSpPr>
            <p:sp>
              <p:nvSpPr>
                <p:cNvPr id="54312" name="Rectangle 27"/>
                <p:cNvSpPr>
                  <a:spLocks noChangeArrowheads="1"/>
                </p:cNvSpPr>
                <p:nvPr/>
              </p:nvSpPr>
              <p:spPr bwMode="auto">
                <a:xfrm>
                  <a:off x="1149" y="806"/>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300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13" name="Rectangle 28"/>
                <p:cNvSpPr>
                  <a:spLocks noChangeArrowheads="1"/>
                </p:cNvSpPr>
                <p:nvPr/>
              </p:nvSpPr>
              <p:spPr bwMode="auto">
                <a:xfrm>
                  <a:off x="1138" y="806"/>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2" name="Group 29"/>
              <p:cNvGrpSpPr>
                <a:grpSpLocks/>
              </p:cNvGrpSpPr>
              <p:nvPr/>
            </p:nvGrpSpPr>
            <p:grpSpPr bwMode="auto">
              <a:xfrm>
                <a:off x="0" y="1324"/>
                <a:ext cx="420" cy="518"/>
                <a:chOff x="0" y="1324"/>
                <a:chExt cx="420" cy="518"/>
              </a:xfrm>
            </p:grpSpPr>
            <p:sp>
              <p:nvSpPr>
                <p:cNvPr id="54310" name="Rectangle 30"/>
                <p:cNvSpPr>
                  <a:spLocks noChangeArrowheads="1"/>
                </p:cNvSpPr>
                <p:nvPr/>
              </p:nvSpPr>
              <p:spPr bwMode="auto">
                <a:xfrm>
                  <a:off x="11" y="1324"/>
                  <a:ext cx="398" cy="518"/>
                </a:xfrm>
                <a:prstGeom prst="rect">
                  <a:avLst/>
                </a:prstGeom>
                <a:noFill/>
                <a:ln w="9525">
                  <a:noFill/>
                  <a:miter lim="800000"/>
                  <a:headEnd/>
                  <a:tailEnd/>
                </a:ln>
              </p:spPr>
              <p:txBody>
                <a:bodyPr/>
                <a:lstStyle/>
                <a:p>
                  <a:r>
                    <a:rPr lang="en-US" altLang="zh-TW" sz="3200">
                      <a:latin typeface="Baskerville Old Face" pitchFamily="18" charset="0"/>
                    </a:rPr>
                    <a:t>Low Exp</a:t>
                  </a:r>
                </a:p>
              </p:txBody>
            </p:sp>
            <p:sp>
              <p:nvSpPr>
                <p:cNvPr id="54311" name="Rectangle 31"/>
                <p:cNvSpPr>
                  <a:spLocks noChangeArrowheads="1"/>
                </p:cNvSpPr>
                <p:nvPr/>
              </p:nvSpPr>
              <p:spPr bwMode="auto">
                <a:xfrm>
                  <a:off x="0" y="1324"/>
                  <a:ext cx="420"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3" name="Group 32"/>
              <p:cNvGrpSpPr>
                <a:grpSpLocks/>
              </p:cNvGrpSpPr>
              <p:nvPr/>
            </p:nvGrpSpPr>
            <p:grpSpPr bwMode="auto">
              <a:xfrm>
                <a:off x="420" y="1324"/>
                <a:ext cx="359" cy="518"/>
                <a:chOff x="420" y="1324"/>
                <a:chExt cx="359" cy="518"/>
              </a:xfrm>
            </p:grpSpPr>
            <p:sp>
              <p:nvSpPr>
                <p:cNvPr id="54308" name="Rectangle 33"/>
                <p:cNvSpPr>
                  <a:spLocks noChangeArrowheads="1"/>
                </p:cNvSpPr>
                <p:nvPr/>
              </p:nvSpPr>
              <p:spPr bwMode="auto">
                <a:xfrm>
                  <a:off x="431"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105</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09" name="Rectangle 34"/>
                <p:cNvSpPr>
                  <a:spLocks noChangeArrowheads="1"/>
                </p:cNvSpPr>
                <p:nvPr/>
              </p:nvSpPr>
              <p:spPr bwMode="auto">
                <a:xfrm>
                  <a:off x="420"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4" name="Group 35"/>
              <p:cNvGrpSpPr>
                <a:grpSpLocks/>
              </p:cNvGrpSpPr>
              <p:nvPr/>
            </p:nvGrpSpPr>
            <p:grpSpPr bwMode="auto">
              <a:xfrm>
                <a:off x="779" y="1324"/>
                <a:ext cx="359" cy="518"/>
                <a:chOff x="779" y="1324"/>
                <a:chExt cx="359" cy="518"/>
              </a:xfrm>
            </p:grpSpPr>
            <p:sp>
              <p:nvSpPr>
                <p:cNvPr id="54306" name="Rectangle 36"/>
                <p:cNvSpPr>
                  <a:spLocks noChangeArrowheads="1"/>
                </p:cNvSpPr>
                <p:nvPr/>
              </p:nvSpPr>
              <p:spPr bwMode="auto">
                <a:xfrm>
                  <a:off x="790"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595</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07" name="Rectangle 37"/>
                <p:cNvSpPr>
                  <a:spLocks noChangeArrowheads="1"/>
                </p:cNvSpPr>
                <p:nvPr/>
              </p:nvSpPr>
              <p:spPr bwMode="auto">
                <a:xfrm>
                  <a:off x="779"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5" name="Group 38"/>
              <p:cNvGrpSpPr>
                <a:grpSpLocks/>
              </p:cNvGrpSpPr>
              <p:nvPr/>
            </p:nvGrpSpPr>
            <p:grpSpPr bwMode="auto">
              <a:xfrm>
                <a:off x="1138" y="1324"/>
                <a:ext cx="359" cy="518"/>
                <a:chOff x="1138" y="1324"/>
                <a:chExt cx="359" cy="518"/>
              </a:xfrm>
            </p:grpSpPr>
            <p:sp>
              <p:nvSpPr>
                <p:cNvPr id="54304" name="Rectangle 39"/>
                <p:cNvSpPr>
                  <a:spLocks noChangeArrowheads="1"/>
                </p:cNvSpPr>
                <p:nvPr/>
              </p:nvSpPr>
              <p:spPr bwMode="auto">
                <a:xfrm>
                  <a:off x="1149" y="1324"/>
                  <a:ext cx="337" cy="518"/>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700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05" name="Rectangle 40"/>
                <p:cNvSpPr>
                  <a:spLocks noChangeArrowheads="1"/>
                </p:cNvSpPr>
                <p:nvPr/>
              </p:nvSpPr>
              <p:spPr bwMode="auto">
                <a:xfrm>
                  <a:off x="1138" y="1324"/>
                  <a:ext cx="359" cy="518"/>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6" name="Group 41"/>
              <p:cNvGrpSpPr>
                <a:grpSpLocks/>
              </p:cNvGrpSpPr>
              <p:nvPr/>
            </p:nvGrpSpPr>
            <p:grpSpPr bwMode="auto">
              <a:xfrm>
                <a:off x="0" y="1842"/>
                <a:ext cx="420" cy="403"/>
                <a:chOff x="0" y="1842"/>
                <a:chExt cx="420" cy="403"/>
              </a:xfrm>
            </p:grpSpPr>
            <p:sp>
              <p:nvSpPr>
                <p:cNvPr id="54302" name="Rectangle 42"/>
                <p:cNvSpPr>
                  <a:spLocks noChangeArrowheads="1"/>
                </p:cNvSpPr>
                <p:nvPr/>
              </p:nvSpPr>
              <p:spPr bwMode="auto">
                <a:xfrm>
                  <a:off x="11" y="1842"/>
                  <a:ext cx="398" cy="403"/>
                </a:xfrm>
                <a:prstGeom prst="rect">
                  <a:avLst/>
                </a:prstGeom>
                <a:noFill/>
                <a:ln w="9525">
                  <a:noFill/>
                  <a:miter lim="800000"/>
                  <a:headEnd/>
                  <a:tailEnd/>
                </a:ln>
              </p:spPr>
              <p:txBody>
                <a:bodyPr/>
                <a:lstStyle/>
                <a:p>
                  <a:r>
                    <a:rPr lang="en-US" altLang="zh-TW" sz="3200">
                      <a:latin typeface="Baskerville Old Face" pitchFamily="18" charset="0"/>
                    </a:rPr>
                    <a:t>Total</a:t>
                  </a:r>
                </a:p>
              </p:txBody>
            </p:sp>
            <p:sp>
              <p:nvSpPr>
                <p:cNvPr id="54303" name="Rectangle 43"/>
                <p:cNvSpPr>
                  <a:spLocks noChangeArrowheads="1"/>
                </p:cNvSpPr>
                <p:nvPr/>
              </p:nvSpPr>
              <p:spPr bwMode="auto">
                <a:xfrm>
                  <a:off x="0" y="1842"/>
                  <a:ext cx="420"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7" name="Group 44"/>
              <p:cNvGrpSpPr>
                <a:grpSpLocks/>
              </p:cNvGrpSpPr>
              <p:nvPr/>
            </p:nvGrpSpPr>
            <p:grpSpPr bwMode="auto">
              <a:xfrm>
                <a:off x="420" y="1842"/>
                <a:ext cx="359" cy="403"/>
                <a:chOff x="420" y="1842"/>
                <a:chExt cx="359" cy="403"/>
              </a:xfrm>
            </p:grpSpPr>
            <p:sp>
              <p:nvSpPr>
                <p:cNvPr id="54300" name="Rectangle 45"/>
                <p:cNvSpPr>
                  <a:spLocks noChangeArrowheads="1"/>
                </p:cNvSpPr>
                <p:nvPr/>
              </p:nvSpPr>
              <p:spPr bwMode="auto">
                <a:xfrm>
                  <a:off x="431"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150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301" name="Rectangle 46"/>
                <p:cNvSpPr>
                  <a:spLocks noChangeArrowheads="1"/>
                </p:cNvSpPr>
                <p:nvPr/>
              </p:nvSpPr>
              <p:spPr bwMode="auto">
                <a:xfrm>
                  <a:off x="420"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8" name="Group 47"/>
              <p:cNvGrpSpPr>
                <a:grpSpLocks/>
              </p:cNvGrpSpPr>
              <p:nvPr/>
            </p:nvGrpSpPr>
            <p:grpSpPr bwMode="auto">
              <a:xfrm>
                <a:off x="779" y="1842"/>
                <a:ext cx="359" cy="403"/>
                <a:chOff x="779" y="1842"/>
                <a:chExt cx="359" cy="403"/>
              </a:xfrm>
            </p:grpSpPr>
            <p:sp>
              <p:nvSpPr>
                <p:cNvPr id="54298" name="Rectangle 48"/>
                <p:cNvSpPr>
                  <a:spLocks noChangeArrowheads="1"/>
                </p:cNvSpPr>
                <p:nvPr/>
              </p:nvSpPr>
              <p:spPr bwMode="auto">
                <a:xfrm>
                  <a:off x="790"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850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299" name="Rectangle 49"/>
                <p:cNvSpPr>
                  <a:spLocks noChangeArrowheads="1"/>
                </p:cNvSpPr>
                <p:nvPr/>
              </p:nvSpPr>
              <p:spPr bwMode="auto">
                <a:xfrm>
                  <a:off x="779"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nvGrpSpPr>
              <p:cNvPr id="19" name="Group 50"/>
              <p:cNvGrpSpPr>
                <a:grpSpLocks/>
              </p:cNvGrpSpPr>
              <p:nvPr/>
            </p:nvGrpSpPr>
            <p:grpSpPr bwMode="auto">
              <a:xfrm>
                <a:off x="1138" y="1842"/>
                <a:ext cx="359" cy="403"/>
                <a:chOff x="1138" y="1842"/>
                <a:chExt cx="359" cy="403"/>
              </a:xfrm>
            </p:grpSpPr>
            <p:sp>
              <p:nvSpPr>
                <p:cNvPr id="54296" name="Rectangle 51"/>
                <p:cNvSpPr>
                  <a:spLocks noChangeArrowheads="1"/>
                </p:cNvSpPr>
                <p:nvPr/>
              </p:nvSpPr>
              <p:spPr bwMode="auto">
                <a:xfrm>
                  <a:off x="1149" y="1842"/>
                  <a:ext cx="337" cy="403"/>
                </a:xfrm>
                <a:prstGeom prst="rect">
                  <a:avLst/>
                </a:prstGeom>
                <a:noFill/>
                <a:ln w="9525">
                  <a:noFill/>
                  <a:miter lim="800000"/>
                  <a:headEnd/>
                  <a:tailEnd/>
                </a:ln>
              </p:spPr>
              <p:txBody>
                <a:bodyPr/>
                <a:lstStyle/>
                <a:p>
                  <a:r>
                    <a:rPr lang="en-US" altLang="zh-TW" sz="3200">
                      <a:latin typeface="Baskerville Old Face" pitchFamily="18" charset="0"/>
                      <a:ea typeface="標楷體" pitchFamily="65" charset="-120"/>
                    </a:rPr>
                    <a:t>1000</a:t>
                  </a:r>
                  <a:endParaRPr lang="en-US" altLang="zh-TW" sz="3200">
                    <a:latin typeface="Baskerville Old Face" pitchFamily="18" charset="0"/>
                  </a:endParaRPr>
                </a:p>
                <a:p>
                  <a:pPr eaLnBrk="0" hangingPunct="0"/>
                  <a:endParaRPr lang="en-US" altLang="zh-TW" sz="3200">
                    <a:latin typeface="Baskerville Old Face" pitchFamily="18" charset="0"/>
                  </a:endParaRPr>
                </a:p>
              </p:txBody>
            </p:sp>
            <p:sp>
              <p:nvSpPr>
                <p:cNvPr id="54297" name="Rectangle 52"/>
                <p:cNvSpPr>
                  <a:spLocks noChangeArrowheads="1"/>
                </p:cNvSpPr>
                <p:nvPr/>
              </p:nvSpPr>
              <p:spPr bwMode="auto">
                <a:xfrm>
                  <a:off x="1138" y="1842"/>
                  <a:ext cx="359" cy="403"/>
                </a:xfrm>
                <a:prstGeom prst="rect">
                  <a:avLst/>
                </a:prstGeom>
                <a:noFill/>
                <a:ln w="7">
                  <a:solidFill>
                    <a:srgbClr val="A0A0A0"/>
                  </a:solidFill>
                  <a:miter lim="800000"/>
                  <a:headEnd/>
                  <a:tailEnd/>
                </a:ln>
              </p:spPr>
              <p:txBody>
                <a:bodyPr wrap="none"/>
                <a:lstStyle/>
                <a:p>
                  <a:endParaRPr lang="zh-TW" altLang="en-US" sz="3200">
                    <a:latin typeface="Baskerville Old Face" pitchFamily="18" charset="0"/>
                  </a:endParaRPr>
                </a:p>
              </p:txBody>
            </p:sp>
          </p:grpSp>
        </p:grpSp>
        <p:sp>
          <p:nvSpPr>
            <p:cNvPr id="54279" name="Rectangle 53"/>
            <p:cNvSpPr>
              <a:spLocks noChangeArrowheads="1"/>
            </p:cNvSpPr>
            <p:nvPr/>
          </p:nvSpPr>
          <p:spPr bwMode="auto">
            <a:xfrm>
              <a:off x="-3" y="400"/>
              <a:ext cx="1503" cy="1848"/>
            </a:xfrm>
            <a:prstGeom prst="rect">
              <a:avLst/>
            </a:prstGeom>
            <a:noFill/>
            <a:ln w="9525">
              <a:solidFill>
                <a:srgbClr val="A0A0A0"/>
              </a:solidFill>
              <a:miter lim="800000"/>
              <a:headEnd/>
              <a:tailEnd/>
            </a:ln>
          </p:spPr>
          <p:txBody>
            <a:bodyPr wrap="none"/>
            <a:lstStyle/>
            <a:p>
              <a:endParaRPr lang="zh-TW" altLang="en-US" sz="3200">
                <a:latin typeface="Baskerville Old Face" pitchFamily="18" charset="0"/>
              </a:endParaRPr>
            </a:p>
          </p:txBody>
        </p:sp>
      </p:grpSp>
      <p:sp>
        <p:nvSpPr>
          <p:cNvPr id="54277" name="Rectangle 54"/>
          <p:cNvSpPr>
            <a:spLocks noChangeArrowheads="1"/>
          </p:cNvSpPr>
          <p:nvPr/>
        </p:nvSpPr>
        <p:spPr bwMode="auto">
          <a:xfrm>
            <a:off x="797442" y="4592157"/>
            <a:ext cx="10093842" cy="1815882"/>
          </a:xfrm>
          <a:prstGeom prst="rect">
            <a:avLst/>
          </a:prstGeom>
          <a:noFill/>
          <a:ln w="9525">
            <a:noFill/>
            <a:miter lim="800000"/>
            <a:headEnd/>
            <a:tailEnd/>
          </a:ln>
        </p:spPr>
        <p:txBody>
          <a:bodyPr wrap="square">
            <a:spAutoFit/>
          </a:bodyPr>
          <a:lstStyle/>
          <a:p>
            <a:r>
              <a:rPr lang="en-US" altLang="zh-TW" sz="2800" dirty="0">
                <a:latin typeface="Baskerville Old Face" pitchFamily="18" charset="0"/>
                <a:ea typeface="標楷體" pitchFamily="65" charset="-120"/>
              </a:rPr>
              <a:t> </a:t>
            </a:r>
            <a:endParaRPr lang="en-US" altLang="zh-TW" sz="2800" dirty="0">
              <a:latin typeface="Baskerville Old Face" pitchFamily="18" charset="0"/>
            </a:endParaRPr>
          </a:p>
          <a:p>
            <a:pPr algn="ctr" eaLnBrk="0" hangingPunct="0"/>
            <a:r>
              <a:rPr lang="en-US" altLang="zh-TW" sz="2800" dirty="0">
                <a:latin typeface="Baskerville Old Face" pitchFamily="18" charset="0"/>
                <a:ea typeface="標楷體" pitchFamily="65" charset="-120"/>
              </a:rPr>
              <a:t>Prevalence Rate Ratio</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PRR</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45/300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105/700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a:t>
            </a:r>
            <a:endParaRPr lang="en-US" altLang="zh-TW" sz="2800" dirty="0">
              <a:latin typeface="Baskerville Old Face" pitchFamily="18" charset="0"/>
            </a:endParaRPr>
          </a:p>
          <a:p>
            <a:pPr algn="ctr" eaLnBrk="0" hangingPunct="0"/>
            <a:r>
              <a:rPr lang="en-US" altLang="zh-TW" sz="2800" dirty="0">
                <a:latin typeface="Baskerville Old Face" pitchFamily="18" charset="0"/>
              </a:rPr>
              <a:t>Proportion of subjects with high exposure </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X</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300/1000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0.3</a:t>
            </a:r>
            <a:endParaRPr lang="en-US" altLang="zh-TW" sz="2800" dirty="0">
              <a:latin typeface="Baskerville Old Face" pitchFamily="18" charset="0"/>
            </a:endParaRPr>
          </a:p>
          <a:p>
            <a:pPr algn="ctr" eaLnBrk="0" hangingPunct="0"/>
            <a:r>
              <a:rPr lang="en-US" altLang="zh-TW" sz="2800" dirty="0">
                <a:latin typeface="Baskerville Old Face" pitchFamily="18" charset="0"/>
              </a:rPr>
              <a:t>Proportion of sick subjects </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Y</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150/1000</a:t>
            </a:r>
            <a:r>
              <a:rPr lang="zh-TW" altLang="en-US" sz="2800" dirty="0">
                <a:latin typeface="Baskerville Old Face" pitchFamily="18" charset="0"/>
                <a:ea typeface="標楷體" pitchFamily="65" charset="-120"/>
              </a:rPr>
              <a:t>＝</a:t>
            </a:r>
            <a:r>
              <a:rPr lang="en-US" altLang="zh-TW" sz="2800" dirty="0">
                <a:latin typeface="Baskerville Old Face" pitchFamily="18" charset="0"/>
                <a:ea typeface="標楷體" pitchFamily="65" charset="-120"/>
              </a:rPr>
              <a:t>0.15</a:t>
            </a:r>
            <a:r>
              <a:rPr lang="en-US" altLang="zh-TW" sz="2800" dirty="0">
                <a:latin typeface="Baskerville Old Face" pitchFamily="18" charset="0"/>
              </a:rPr>
              <a:t> </a:t>
            </a:r>
          </a:p>
        </p:txBody>
      </p:sp>
      <p:sp>
        <p:nvSpPr>
          <p:cNvPr id="56" name="投影片編號版面配置區 9"/>
          <p:cNvSpPr>
            <a:spLocks noGrp="1"/>
          </p:cNvSpPr>
          <p:nvPr>
            <p:ph type="sldNum" sz="quarter" idx="12"/>
          </p:nvPr>
        </p:nvSpPr>
        <p:spPr>
          <a:xfrm>
            <a:off x="8077200" y="6356351"/>
            <a:ext cx="2133600" cy="365125"/>
          </a:xfrm>
        </p:spPr>
        <p:txBody>
          <a:bodyPr/>
          <a:lstStyle/>
          <a:p>
            <a:pPr>
              <a:defRPr/>
            </a:pPr>
            <a:fld id="{B037226E-E2E0-4BA3-B786-ECA2F7A3BE37}" type="slidenum">
              <a:rPr lang="en-US" altLang="zh-TW" smtClean="0">
                <a:latin typeface="Arial" pitchFamily="34" charset="0"/>
              </a:rPr>
              <a:pPr>
                <a:defRPr/>
              </a:pPr>
              <a:t>9</a:t>
            </a:fld>
            <a:endParaRPr lang="en-US" altLang="zh-TW" dirty="0">
              <a:latin typeface="Arial" pitchFamily="34" charset="0"/>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421</Words>
  <Application>Microsoft Office PowerPoint</Application>
  <PresentationFormat>寬螢幕</PresentationFormat>
  <Paragraphs>92</Paragraphs>
  <Slides>14</Slides>
  <Notes>0</Notes>
  <HiddenSlides>0</HiddenSlides>
  <MMClips>0</MMClips>
  <ScaleCrop>false</ScaleCrop>
  <HeadingPairs>
    <vt:vector size="8" baseType="variant">
      <vt:variant>
        <vt:lpstr>使用字型</vt:lpstr>
      </vt:variant>
      <vt:variant>
        <vt:i4>6</vt:i4>
      </vt:variant>
      <vt:variant>
        <vt:lpstr>佈景主題</vt:lpstr>
      </vt:variant>
      <vt:variant>
        <vt:i4>1</vt:i4>
      </vt:variant>
      <vt:variant>
        <vt:lpstr>內嵌 OLE 伺服程式</vt:lpstr>
      </vt:variant>
      <vt:variant>
        <vt:i4>1</vt:i4>
      </vt:variant>
      <vt:variant>
        <vt:lpstr>投影片標題</vt:lpstr>
      </vt:variant>
      <vt:variant>
        <vt:i4>14</vt:i4>
      </vt:variant>
    </vt:vector>
  </HeadingPairs>
  <TitlesOfParts>
    <vt:vector size="22" baseType="lpstr">
      <vt:lpstr>Aptos</vt:lpstr>
      <vt:lpstr>Aptos Display</vt:lpstr>
      <vt:lpstr>Arial</vt:lpstr>
      <vt:lpstr>Baskerville Old Face</vt:lpstr>
      <vt:lpstr>Times New Roman</vt:lpstr>
      <vt:lpstr>Wingdings</vt:lpstr>
      <vt:lpstr>Office 佈景主題</vt:lpstr>
      <vt:lpstr>圖片</vt:lpstr>
      <vt:lpstr>Ecological Study</vt:lpstr>
      <vt:lpstr>Some Examples</vt:lpstr>
      <vt:lpstr>PowerPoint 簡報</vt:lpstr>
      <vt:lpstr>PowerPoint 簡報</vt:lpstr>
      <vt:lpstr>PowerPoint 簡報</vt:lpstr>
      <vt:lpstr>Ecological Fallacy</vt:lpstr>
      <vt:lpstr>An Example Demonstrating The “Ecology Fallacy”</vt:lpstr>
      <vt:lpstr>PowerPoint 簡報</vt:lpstr>
      <vt:lpstr>PowerPoint 簡報</vt:lpstr>
      <vt:lpstr>PowerPoint 簡報</vt:lpstr>
      <vt:lpstr>PowerPoint 簡報</vt:lpstr>
      <vt:lpstr>PowerPoint 簡報</vt:lpstr>
      <vt:lpstr>PowerPoint 簡報</vt:lpstr>
      <vt:lpstr>Interpretations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CHUNG-YI LI</dc:creator>
  <cp:lastModifiedBy>CHUNG-YI LI</cp:lastModifiedBy>
  <cp:revision>4</cp:revision>
  <dcterms:created xsi:type="dcterms:W3CDTF">2025-06-04T02:11:41Z</dcterms:created>
  <dcterms:modified xsi:type="dcterms:W3CDTF">2025-06-04T03:21:55Z</dcterms:modified>
</cp:coreProperties>
</file>